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7" r:id="rId2"/>
    <p:sldId id="265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6" r:id="rId22"/>
    <p:sldId id="287" r:id="rId23"/>
    <p:sldId id="288" r:id="rId24"/>
    <p:sldId id="289" r:id="rId25"/>
    <p:sldId id="298" r:id="rId26"/>
    <p:sldId id="297" r:id="rId27"/>
    <p:sldId id="290" r:id="rId28"/>
    <p:sldId id="291" r:id="rId29"/>
    <p:sldId id="292" r:id="rId30"/>
    <p:sldId id="293" r:id="rId31"/>
    <p:sldId id="294" r:id="rId32"/>
    <p:sldId id="295" r:id="rId3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4D901-6766-4693-A8FD-E974CEE5D545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5222AF27-92D2-40B5-9C23-CFF021FBF250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>
              <a:latin typeface="Comic Sans MS" panose="030F0702030302020204" pitchFamily="66" charset="0"/>
            </a:rPr>
            <a:t>Άτομο </a:t>
          </a:r>
        </a:p>
        <a:p>
          <a:r>
            <a:rPr lang="el-GR" sz="2000" b="1" dirty="0">
              <a:latin typeface="Comic Sans MS" panose="030F0702030302020204" pitchFamily="66" charset="0"/>
            </a:rPr>
            <a:t>(ηλεκτρικά ουδέτερο)</a:t>
          </a:r>
        </a:p>
      </dgm:t>
    </dgm:pt>
    <dgm:pt modelId="{5E4C3102-8BF4-4B21-8AED-F1E8EC26D2BF}" type="parTrans" cxnId="{E8B6F032-2303-427B-AB04-F356D2C31FB9}">
      <dgm:prSet/>
      <dgm:spPr/>
      <dgm:t>
        <a:bodyPr/>
        <a:lstStyle/>
        <a:p>
          <a:endParaRPr lang="el-GR"/>
        </a:p>
      </dgm:t>
    </dgm:pt>
    <dgm:pt modelId="{82E3DD47-0DE3-4248-95F1-D067114990E9}" type="sibTrans" cxnId="{E8B6F032-2303-427B-AB04-F356D2C31FB9}">
      <dgm:prSet/>
      <dgm:spPr/>
      <dgm:t>
        <a:bodyPr/>
        <a:lstStyle/>
        <a:p>
          <a:endParaRPr lang="el-GR"/>
        </a:p>
      </dgm:t>
    </dgm:pt>
    <dgm:pt modelId="{96A90DB7-F3F8-4A24-A750-A130F870CF9B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>
              <a:latin typeface="Comic Sans MS" panose="030F0702030302020204" pitchFamily="66" charset="0"/>
            </a:rPr>
            <a:t>Πυρήνας </a:t>
          </a:r>
        </a:p>
        <a:p>
          <a:r>
            <a:rPr lang="el-GR" sz="2000" b="1" dirty="0">
              <a:latin typeface="Comic Sans MS" panose="030F0702030302020204" pitchFamily="66" charset="0"/>
            </a:rPr>
            <a:t>(θετικά φορτισμένος)</a:t>
          </a:r>
        </a:p>
      </dgm:t>
    </dgm:pt>
    <dgm:pt modelId="{CD3A1201-4F61-42C5-86D7-602536F4541C}" type="parTrans" cxnId="{8234ED4A-ADF9-4492-884B-50319E456D0E}">
      <dgm:prSet/>
      <dgm:spPr>
        <a:ln>
          <a:solidFill>
            <a:schemeClr val="tx1"/>
          </a:solidFill>
        </a:ln>
      </dgm:spPr>
      <dgm:t>
        <a:bodyPr/>
        <a:lstStyle/>
        <a:p>
          <a:endParaRPr lang="el-GR"/>
        </a:p>
      </dgm:t>
    </dgm:pt>
    <dgm:pt modelId="{511C7FD7-7024-4373-A925-74FCA3B0CC61}" type="sibTrans" cxnId="{8234ED4A-ADF9-4492-884B-50319E456D0E}">
      <dgm:prSet/>
      <dgm:spPr/>
      <dgm:t>
        <a:bodyPr/>
        <a:lstStyle/>
        <a:p>
          <a:endParaRPr lang="el-GR"/>
        </a:p>
      </dgm:t>
    </dgm:pt>
    <dgm:pt modelId="{22C10198-09A3-4F6F-B9B1-BCEDB71E6723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>
              <a:latin typeface="Comic Sans MS" panose="030F0702030302020204" pitchFamily="66" charset="0"/>
            </a:rPr>
            <a:t>Πρωτόνιο </a:t>
          </a:r>
        </a:p>
        <a:p>
          <a:r>
            <a:rPr lang="el-GR" sz="2000" b="1" dirty="0">
              <a:latin typeface="Comic Sans MS" panose="030F0702030302020204" pitchFamily="66" charset="0"/>
            </a:rPr>
            <a:t>(θετικά φορτισμένο) </a:t>
          </a:r>
        </a:p>
      </dgm:t>
    </dgm:pt>
    <dgm:pt modelId="{A6DF4F75-5117-4C02-B95B-C6D668B9F869}" type="parTrans" cxnId="{03EF3A0C-12E0-4AB4-895C-E6FBC4034184}">
      <dgm:prSet/>
      <dgm:spPr>
        <a:ln>
          <a:solidFill>
            <a:schemeClr val="tx1"/>
          </a:solidFill>
        </a:ln>
      </dgm:spPr>
      <dgm:t>
        <a:bodyPr/>
        <a:lstStyle/>
        <a:p>
          <a:endParaRPr lang="el-GR"/>
        </a:p>
      </dgm:t>
    </dgm:pt>
    <dgm:pt modelId="{FAF2FFF2-3DB8-43E6-BF53-9EDB19A167AB}" type="sibTrans" cxnId="{03EF3A0C-12E0-4AB4-895C-E6FBC4034184}">
      <dgm:prSet/>
      <dgm:spPr/>
      <dgm:t>
        <a:bodyPr/>
        <a:lstStyle/>
        <a:p>
          <a:endParaRPr lang="el-GR"/>
        </a:p>
      </dgm:t>
    </dgm:pt>
    <dgm:pt modelId="{EF0DD8B8-769A-4E95-A6E9-75E07A0B1812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>
              <a:latin typeface="Comic Sans MS" panose="030F0702030302020204" pitchFamily="66" charset="0"/>
            </a:rPr>
            <a:t>Νετρόνιο </a:t>
          </a:r>
        </a:p>
        <a:p>
          <a:r>
            <a:rPr lang="el-GR" sz="2000" b="1" dirty="0">
              <a:latin typeface="Comic Sans MS" panose="030F0702030302020204" pitchFamily="66" charset="0"/>
            </a:rPr>
            <a:t>(ηλεκτρικά ουδέτερο)</a:t>
          </a:r>
        </a:p>
      </dgm:t>
    </dgm:pt>
    <dgm:pt modelId="{80343418-C5C2-4B7A-BA0D-CD5CA2FF9B9D}" type="parTrans" cxnId="{C1604197-EBF1-45A9-A9D2-EC97627E242E}">
      <dgm:prSet/>
      <dgm:spPr>
        <a:ln>
          <a:solidFill>
            <a:schemeClr val="tx1"/>
          </a:solidFill>
        </a:ln>
      </dgm:spPr>
      <dgm:t>
        <a:bodyPr/>
        <a:lstStyle/>
        <a:p>
          <a:endParaRPr lang="el-GR"/>
        </a:p>
      </dgm:t>
    </dgm:pt>
    <dgm:pt modelId="{53A9D0BD-3950-4054-837D-4543D239008E}" type="sibTrans" cxnId="{C1604197-EBF1-45A9-A9D2-EC97627E242E}">
      <dgm:prSet/>
      <dgm:spPr/>
      <dgm:t>
        <a:bodyPr/>
        <a:lstStyle/>
        <a:p>
          <a:endParaRPr lang="el-GR"/>
        </a:p>
      </dgm:t>
    </dgm:pt>
    <dgm:pt modelId="{7FFF964D-116E-4ED9-B26A-63AF151D5C7F}">
      <dgm:prSet phldrT="[Κείμενο]" custT="1"/>
      <dgm:spPr>
        <a:solidFill>
          <a:srgbClr val="CCECFF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2000" b="1" dirty="0">
              <a:latin typeface="Comic Sans MS" panose="030F0702030302020204" pitchFamily="66" charset="0"/>
            </a:rPr>
            <a:t>Ηλεκτρόνιο </a:t>
          </a:r>
        </a:p>
        <a:p>
          <a:r>
            <a:rPr lang="el-GR" sz="2000" b="1" dirty="0">
              <a:latin typeface="Comic Sans MS" panose="030F0702030302020204" pitchFamily="66" charset="0"/>
            </a:rPr>
            <a:t>(αρνητικά φορτισμένο)</a:t>
          </a:r>
        </a:p>
      </dgm:t>
    </dgm:pt>
    <dgm:pt modelId="{A9CA9327-ADAA-4945-99B8-FC3F514DD93F}" type="parTrans" cxnId="{AF010244-A76B-4BF2-91F2-ABCEBEE9D309}">
      <dgm:prSet/>
      <dgm:spPr>
        <a:ln>
          <a:solidFill>
            <a:schemeClr val="tx1"/>
          </a:solidFill>
        </a:ln>
      </dgm:spPr>
      <dgm:t>
        <a:bodyPr/>
        <a:lstStyle/>
        <a:p>
          <a:endParaRPr lang="el-GR"/>
        </a:p>
      </dgm:t>
    </dgm:pt>
    <dgm:pt modelId="{8222247A-27F0-4060-99B4-EBF36B1490AF}" type="sibTrans" cxnId="{AF010244-A76B-4BF2-91F2-ABCEBEE9D309}">
      <dgm:prSet/>
      <dgm:spPr/>
      <dgm:t>
        <a:bodyPr/>
        <a:lstStyle/>
        <a:p>
          <a:endParaRPr lang="el-GR"/>
        </a:p>
      </dgm:t>
    </dgm:pt>
    <dgm:pt modelId="{F69A3D63-F28E-4798-BB79-BF3D1970B2C8}" type="pres">
      <dgm:prSet presAssocID="{0324D901-6766-4693-A8FD-E974CEE5D54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C481721-0B26-4D62-A12E-E497026F3570}" type="pres">
      <dgm:prSet presAssocID="{5222AF27-92D2-40B5-9C23-CFF021FBF250}" presName="root1" presStyleCnt="0"/>
      <dgm:spPr/>
    </dgm:pt>
    <dgm:pt modelId="{A0269F36-E29E-4C0F-A302-5A735A08EE39}" type="pres">
      <dgm:prSet presAssocID="{5222AF27-92D2-40B5-9C23-CFF021FBF250}" presName="LevelOneTextNode" presStyleLbl="node0" presStyleIdx="0" presStyleCnt="1" custScaleX="266584" custScaleY="216012">
        <dgm:presLayoutVars>
          <dgm:chPref val="3"/>
        </dgm:presLayoutVars>
      </dgm:prSet>
      <dgm:spPr/>
    </dgm:pt>
    <dgm:pt modelId="{836577D0-7E96-4130-BC4A-872463F63575}" type="pres">
      <dgm:prSet presAssocID="{5222AF27-92D2-40B5-9C23-CFF021FBF250}" presName="level2hierChild" presStyleCnt="0"/>
      <dgm:spPr/>
    </dgm:pt>
    <dgm:pt modelId="{4ACA1C17-DF25-4691-B8A1-DB41C402EB88}" type="pres">
      <dgm:prSet presAssocID="{CD3A1201-4F61-42C5-86D7-602536F4541C}" presName="conn2-1" presStyleLbl="parChTrans1D2" presStyleIdx="0" presStyleCnt="2"/>
      <dgm:spPr/>
    </dgm:pt>
    <dgm:pt modelId="{1B1BE384-A928-4CD3-B723-5F6FD44D3052}" type="pres">
      <dgm:prSet presAssocID="{CD3A1201-4F61-42C5-86D7-602536F4541C}" presName="connTx" presStyleLbl="parChTrans1D2" presStyleIdx="0" presStyleCnt="2"/>
      <dgm:spPr/>
    </dgm:pt>
    <dgm:pt modelId="{FBB3485A-140E-4DD3-9FA4-F7BD537D4879}" type="pres">
      <dgm:prSet presAssocID="{96A90DB7-F3F8-4A24-A750-A130F870CF9B}" presName="root2" presStyleCnt="0"/>
      <dgm:spPr/>
    </dgm:pt>
    <dgm:pt modelId="{27ABAED7-399A-49B7-849B-FD3630617911}" type="pres">
      <dgm:prSet presAssocID="{96A90DB7-F3F8-4A24-A750-A130F870CF9B}" presName="LevelTwoTextNode" presStyleLbl="node2" presStyleIdx="0" presStyleCnt="2" custScaleX="261604" custScaleY="189477" custLinFactY="-8045" custLinFactNeighborX="-24265" custLinFactNeighborY="-100000">
        <dgm:presLayoutVars>
          <dgm:chPref val="3"/>
        </dgm:presLayoutVars>
      </dgm:prSet>
      <dgm:spPr/>
    </dgm:pt>
    <dgm:pt modelId="{DE1AB247-B51D-4A11-9AA3-09B8971E90CC}" type="pres">
      <dgm:prSet presAssocID="{96A90DB7-F3F8-4A24-A750-A130F870CF9B}" presName="level3hierChild" presStyleCnt="0"/>
      <dgm:spPr/>
    </dgm:pt>
    <dgm:pt modelId="{354E139D-3A1D-4947-8D55-5A416F36C3B5}" type="pres">
      <dgm:prSet presAssocID="{A6DF4F75-5117-4C02-B95B-C6D668B9F869}" presName="conn2-1" presStyleLbl="parChTrans1D3" presStyleIdx="0" presStyleCnt="2"/>
      <dgm:spPr/>
    </dgm:pt>
    <dgm:pt modelId="{86E045D0-EB20-4686-860E-3B8C11FD3F8B}" type="pres">
      <dgm:prSet presAssocID="{A6DF4F75-5117-4C02-B95B-C6D668B9F869}" presName="connTx" presStyleLbl="parChTrans1D3" presStyleIdx="0" presStyleCnt="2"/>
      <dgm:spPr/>
    </dgm:pt>
    <dgm:pt modelId="{F98367B7-FC0C-4E05-99F4-CCCBBDC004C7}" type="pres">
      <dgm:prSet presAssocID="{22C10198-09A3-4F6F-B9B1-BCEDB71E6723}" presName="root2" presStyleCnt="0"/>
      <dgm:spPr/>
    </dgm:pt>
    <dgm:pt modelId="{456DDDB9-D73D-458A-9924-EA4BAF47DD9D}" type="pres">
      <dgm:prSet presAssocID="{22C10198-09A3-4F6F-B9B1-BCEDB71E6723}" presName="LevelTwoTextNode" presStyleLbl="node3" presStyleIdx="0" presStyleCnt="2" custScaleX="261704" custScaleY="199510" custLinFactY="-50053" custLinFactNeighborX="-28065" custLinFactNeighborY="-100000">
        <dgm:presLayoutVars>
          <dgm:chPref val="3"/>
        </dgm:presLayoutVars>
      </dgm:prSet>
      <dgm:spPr/>
    </dgm:pt>
    <dgm:pt modelId="{5AFA07BC-DDBE-4F08-875C-C96279E74D49}" type="pres">
      <dgm:prSet presAssocID="{22C10198-09A3-4F6F-B9B1-BCEDB71E6723}" presName="level3hierChild" presStyleCnt="0"/>
      <dgm:spPr/>
    </dgm:pt>
    <dgm:pt modelId="{C5480534-C217-4CE2-BB46-5ED22C253C86}" type="pres">
      <dgm:prSet presAssocID="{80343418-C5C2-4B7A-BA0D-CD5CA2FF9B9D}" presName="conn2-1" presStyleLbl="parChTrans1D3" presStyleIdx="1" presStyleCnt="2"/>
      <dgm:spPr/>
    </dgm:pt>
    <dgm:pt modelId="{0370E1CE-E6EF-4DE5-9842-09D868BE90E4}" type="pres">
      <dgm:prSet presAssocID="{80343418-C5C2-4B7A-BA0D-CD5CA2FF9B9D}" presName="connTx" presStyleLbl="parChTrans1D3" presStyleIdx="1" presStyleCnt="2"/>
      <dgm:spPr/>
    </dgm:pt>
    <dgm:pt modelId="{A504F0B3-D048-451A-B3A8-6D8B29242A83}" type="pres">
      <dgm:prSet presAssocID="{EF0DD8B8-769A-4E95-A6E9-75E07A0B1812}" presName="root2" presStyleCnt="0"/>
      <dgm:spPr/>
    </dgm:pt>
    <dgm:pt modelId="{E7E7FC10-3132-4F77-A7CF-A50D6C7CE00E}" type="pres">
      <dgm:prSet presAssocID="{EF0DD8B8-769A-4E95-A6E9-75E07A0B1812}" presName="LevelTwoTextNode" presStyleLbl="node3" presStyleIdx="1" presStyleCnt="2" custScaleX="268242" custScaleY="219083" custLinFactNeighborX="-28623" custLinFactNeighborY="-4849">
        <dgm:presLayoutVars>
          <dgm:chPref val="3"/>
        </dgm:presLayoutVars>
      </dgm:prSet>
      <dgm:spPr/>
    </dgm:pt>
    <dgm:pt modelId="{F550F004-FCD8-4E21-9584-F0CA0C27492A}" type="pres">
      <dgm:prSet presAssocID="{EF0DD8B8-769A-4E95-A6E9-75E07A0B1812}" presName="level3hierChild" presStyleCnt="0"/>
      <dgm:spPr/>
    </dgm:pt>
    <dgm:pt modelId="{189A1DED-EEFD-4205-BE89-C804F1AC7488}" type="pres">
      <dgm:prSet presAssocID="{A9CA9327-ADAA-4945-99B8-FC3F514DD93F}" presName="conn2-1" presStyleLbl="parChTrans1D2" presStyleIdx="1" presStyleCnt="2"/>
      <dgm:spPr/>
    </dgm:pt>
    <dgm:pt modelId="{C79B25BE-2281-4A50-8B3F-E6D3B2975A23}" type="pres">
      <dgm:prSet presAssocID="{A9CA9327-ADAA-4945-99B8-FC3F514DD93F}" presName="connTx" presStyleLbl="parChTrans1D2" presStyleIdx="1" presStyleCnt="2"/>
      <dgm:spPr/>
    </dgm:pt>
    <dgm:pt modelId="{F9CDE486-540A-4BAB-B05A-D6D2AD2B5481}" type="pres">
      <dgm:prSet presAssocID="{7FFF964D-116E-4ED9-B26A-63AF151D5C7F}" presName="root2" presStyleCnt="0"/>
      <dgm:spPr/>
    </dgm:pt>
    <dgm:pt modelId="{3A3B7C91-DB6C-4277-87F2-C4ADB94B7233}" type="pres">
      <dgm:prSet presAssocID="{7FFF964D-116E-4ED9-B26A-63AF151D5C7F}" presName="LevelTwoTextNode" presStyleLbl="node2" presStyleIdx="1" presStyleCnt="2" custScaleX="273123" custScaleY="194558" custLinFactNeighborX="-15557" custLinFactNeighborY="88792">
        <dgm:presLayoutVars>
          <dgm:chPref val="3"/>
        </dgm:presLayoutVars>
      </dgm:prSet>
      <dgm:spPr/>
    </dgm:pt>
    <dgm:pt modelId="{831B6F4E-14D1-40C8-8CB9-F15344E25869}" type="pres">
      <dgm:prSet presAssocID="{7FFF964D-116E-4ED9-B26A-63AF151D5C7F}" presName="level3hierChild" presStyleCnt="0"/>
      <dgm:spPr/>
    </dgm:pt>
  </dgm:ptLst>
  <dgm:cxnLst>
    <dgm:cxn modelId="{03EF3A0C-12E0-4AB4-895C-E6FBC4034184}" srcId="{96A90DB7-F3F8-4A24-A750-A130F870CF9B}" destId="{22C10198-09A3-4F6F-B9B1-BCEDB71E6723}" srcOrd="0" destOrd="0" parTransId="{A6DF4F75-5117-4C02-B95B-C6D668B9F869}" sibTransId="{FAF2FFF2-3DB8-43E6-BF53-9EDB19A167AB}"/>
    <dgm:cxn modelId="{DE3D7210-A69A-4448-B7BA-55BA7E15DA0A}" type="presOf" srcId="{EF0DD8B8-769A-4E95-A6E9-75E07A0B1812}" destId="{E7E7FC10-3132-4F77-A7CF-A50D6C7CE00E}" srcOrd="0" destOrd="0" presId="urn:microsoft.com/office/officeart/2005/8/layout/hierarchy2"/>
    <dgm:cxn modelId="{E56B741A-7159-40D5-A6BE-02E95EFF2D4E}" type="presOf" srcId="{A6DF4F75-5117-4C02-B95B-C6D668B9F869}" destId="{354E139D-3A1D-4947-8D55-5A416F36C3B5}" srcOrd="0" destOrd="0" presId="urn:microsoft.com/office/officeart/2005/8/layout/hierarchy2"/>
    <dgm:cxn modelId="{E8B6F032-2303-427B-AB04-F356D2C31FB9}" srcId="{0324D901-6766-4693-A8FD-E974CEE5D545}" destId="{5222AF27-92D2-40B5-9C23-CFF021FBF250}" srcOrd="0" destOrd="0" parTransId="{5E4C3102-8BF4-4B21-8AED-F1E8EC26D2BF}" sibTransId="{82E3DD47-0DE3-4248-95F1-D067114990E9}"/>
    <dgm:cxn modelId="{F470FD63-5483-481C-8505-5941D6517979}" type="presOf" srcId="{7FFF964D-116E-4ED9-B26A-63AF151D5C7F}" destId="{3A3B7C91-DB6C-4277-87F2-C4ADB94B7233}" srcOrd="0" destOrd="0" presId="urn:microsoft.com/office/officeart/2005/8/layout/hierarchy2"/>
    <dgm:cxn modelId="{AF010244-A76B-4BF2-91F2-ABCEBEE9D309}" srcId="{5222AF27-92D2-40B5-9C23-CFF021FBF250}" destId="{7FFF964D-116E-4ED9-B26A-63AF151D5C7F}" srcOrd="1" destOrd="0" parTransId="{A9CA9327-ADAA-4945-99B8-FC3F514DD93F}" sibTransId="{8222247A-27F0-4060-99B4-EBF36B1490AF}"/>
    <dgm:cxn modelId="{8234ED4A-ADF9-4492-884B-50319E456D0E}" srcId="{5222AF27-92D2-40B5-9C23-CFF021FBF250}" destId="{96A90DB7-F3F8-4A24-A750-A130F870CF9B}" srcOrd="0" destOrd="0" parTransId="{CD3A1201-4F61-42C5-86D7-602536F4541C}" sibTransId="{511C7FD7-7024-4373-A925-74FCA3B0CC61}"/>
    <dgm:cxn modelId="{2B46824E-F39F-465B-B083-63A6A9559883}" type="presOf" srcId="{22C10198-09A3-4F6F-B9B1-BCEDB71E6723}" destId="{456DDDB9-D73D-458A-9924-EA4BAF47DD9D}" srcOrd="0" destOrd="0" presId="urn:microsoft.com/office/officeart/2005/8/layout/hierarchy2"/>
    <dgm:cxn modelId="{7AB38D73-1102-4335-A2EF-8938ABF38331}" type="presOf" srcId="{0324D901-6766-4693-A8FD-E974CEE5D545}" destId="{F69A3D63-F28E-4798-BB79-BF3D1970B2C8}" srcOrd="0" destOrd="0" presId="urn:microsoft.com/office/officeart/2005/8/layout/hierarchy2"/>
    <dgm:cxn modelId="{570D4B57-46BF-45DC-8536-EE22071EFE7D}" type="presOf" srcId="{A9CA9327-ADAA-4945-99B8-FC3F514DD93F}" destId="{189A1DED-EEFD-4205-BE89-C804F1AC7488}" srcOrd="0" destOrd="0" presId="urn:microsoft.com/office/officeart/2005/8/layout/hierarchy2"/>
    <dgm:cxn modelId="{C1604197-EBF1-45A9-A9D2-EC97627E242E}" srcId="{96A90DB7-F3F8-4A24-A750-A130F870CF9B}" destId="{EF0DD8B8-769A-4E95-A6E9-75E07A0B1812}" srcOrd="1" destOrd="0" parTransId="{80343418-C5C2-4B7A-BA0D-CD5CA2FF9B9D}" sibTransId="{53A9D0BD-3950-4054-837D-4543D239008E}"/>
    <dgm:cxn modelId="{64D1999A-D734-4D24-80B1-65833697A422}" type="presOf" srcId="{A9CA9327-ADAA-4945-99B8-FC3F514DD93F}" destId="{C79B25BE-2281-4A50-8B3F-E6D3B2975A23}" srcOrd="1" destOrd="0" presId="urn:microsoft.com/office/officeart/2005/8/layout/hierarchy2"/>
    <dgm:cxn modelId="{FD22159D-4017-4318-9CE8-649E5FB80398}" type="presOf" srcId="{80343418-C5C2-4B7A-BA0D-CD5CA2FF9B9D}" destId="{0370E1CE-E6EF-4DE5-9842-09D868BE90E4}" srcOrd="1" destOrd="0" presId="urn:microsoft.com/office/officeart/2005/8/layout/hierarchy2"/>
    <dgm:cxn modelId="{F8C80AA6-D9E5-4516-8BBE-0EF267516C08}" type="presOf" srcId="{80343418-C5C2-4B7A-BA0D-CD5CA2FF9B9D}" destId="{C5480534-C217-4CE2-BB46-5ED22C253C86}" srcOrd="0" destOrd="0" presId="urn:microsoft.com/office/officeart/2005/8/layout/hierarchy2"/>
    <dgm:cxn modelId="{5B21D7AD-5F26-4F6F-9269-F4088BF8FAA3}" type="presOf" srcId="{CD3A1201-4F61-42C5-86D7-602536F4541C}" destId="{4ACA1C17-DF25-4691-B8A1-DB41C402EB88}" srcOrd="0" destOrd="0" presId="urn:microsoft.com/office/officeart/2005/8/layout/hierarchy2"/>
    <dgm:cxn modelId="{746DBEB0-ABC8-408E-85AD-1DC49A12B9D8}" type="presOf" srcId="{5222AF27-92D2-40B5-9C23-CFF021FBF250}" destId="{A0269F36-E29E-4C0F-A302-5A735A08EE39}" srcOrd="0" destOrd="0" presId="urn:microsoft.com/office/officeart/2005/8/layout/hierarchy2"/>
    <dgm:cxn modelId="{147487D8-041C-43A5-AF12-271B4536260D}" type="presOf" srcId="{CD3A1201-4F61-42C5-86D7-602536F4541C}" destId="{1B1BE384-A928-4CD3-B723-5F6FD44D3052}" srcOrd="1" destOrd="0" presId="urn:microsoft.com/office/officeart/2005/8/layout/hierarchy2"/>
    <dgm:cxn modelId="{F77D04DB-831C-467E-80DC-73DBFDAF9982}" type="presOf" srcId="{A6DF4F75-5117-4C02-B95B-C6D668B9F869}" destId="{86E045D0-EB20-4686-860E-3B8C11FD3F8B}" srcOrd="1" destOrd="0" presId="urn:microsoft.com/office/officeart/2005/8/layout/hierarchy2"/>
    <dgm:cxn modelId="{503290DE-ACCB-4FB4-95F4-D48C610BDD1B}" type="presOf" srcId="{96A90DB7-F3F8-4A24-A750-A130F870CF9B}" destId="{27ABAED7-399A-49B7-849B-FD3630617911}" srcOrd="0" destOrd="0" presId="urn:microsoft.com/office/officeart/2005/8/layout/hierarchy2"/>
    <dgm:cxn modelId="{48AFC5EC-1A83-41AA-BA95-61EA6D4BD093}" type="presParOf" srcId="{F69A3D63-F28E-4798-BB79-BF3D1970B2C8}" destId="{9C481721-0B26-4D62-A12E-E497026F3570}" srcOrd="0" destOrd="0" presId="urn:microsoft.com/office/officeart/2005/8/layout/hierarchy2"/>
    <dgm:cxn modelId="{BC636297-CE31-4FBA-8186-3085AC89B490}" type="presParOf" srcId="{9C481721-0B26-4D62-A12E-E497026F3570}" destId="{A0269F36-E29E-4C0F-A302-5A735A08EE39}" srcOrd="0" destOrd="0" presId="urn:microsoft.com/office/officeart/2005/8/layout/hierarchy2"/>
    <dgm:cxn modelId="{805F3C1D-29A2-4DA2-8EF6-931FBDF6E239}" type="presParOf" srcId="{9C481721-0B26-4D62-A12E-E497026F3570}" destId="{836577D0-7E96-4130-BC4A-872463F63575}" srcOrd="1" destOrd="0" presId="urn:microsoft.com/office/officeart/2005/8/layout/hierarchy2"/>
    <dgm:cxn modelId="{0B4785CB-4A06-4006-90A4-AA26CC251FDE}" type="presParOf" srcId="{836577D0-7E96-4130-BC4A-872463F63575}" destId="{4ACA1C17-DF25-4691-B8A1-DB41C402EB88}" srcOrd="0" destOrd="0" presId="urn:microsoft.com/office/officeart/2005/8/layout/hierarchy2"/>
    <dgm:cxn modelId="{7307B9F0-7E3F-47E2-AF9F-37F30398AE3F}" type="presParOf" srcId="{4ACA1C17-DF25-4691-B8A1-DB41C402EB88}" destId="{1B1BE384-A928-4CD3-B723-5F6FD44D3052}" srcOrd="0" destOrd="0" presId="urn:microsoft.com/office/officeart/2005/8/layout/hierarchy2"/>
    <dgm:cxn modelId="{1D1172B8-DE5A-4BE2-8957-4D1C95924280}" type="presParOf" srcId="{836577D0-7E96-4130-BC4A-872463F63575}" destId="{FBB3485A-140E-4DD3-9FA4-F7BD537D4879}" srcOrd="1" destOrd="0" presId="urn:microsoft.com/office/officeart/2005/8/layout/hierarchy2"/>
    <dgm:cxn modelId="{FB2C4B34-8DEC-470F-B6C3-E1AA8A1064BA}" type="presParOf" srcId="{FBB3485A-140E-4DD3-9FA4-F7BD537D4879}" destId="{27ABAED7-399A-49B7-849B-FD3630617911}" srcOrd="0" destOrd="0" presId="urn:microsoft.com/office/officeart/2005/8/layout/hierarchy2"/>
    <dgm:cxn modelId="{F658FBFF-9D61-4022-938E-886D88FC6450}" type="presParOf" srcId="{FBB3485A-140E-4DD3-9FA4-F7BD537D4879}" destId="{DE1AB247-B51D-4A11-9AA3-09B8971E90CC}" srcOrd="1" destOrd="0" presId="urn:microsoft.com/office/officeart/2005/8/layout/hierarchy2"/>
    <dgm:cxn modelId="{9D0F9659-C87D-48D9-AAA9-61B9044F5E18}" type="presParOf" srcId="{DE1AB247-B51D-4A11-9AA3-09B8971E90CC}" destId="{354E139D-3A1D-4947-8D55-5A416F36C3B5}" srcOrd="0" destOrd="0" presId="urn:microsoft.com/office/officeart/2005/8/layout/hierarchy2"/>
    <dgm:cxn modelId="{19F84AE4-0C92-4F7C-B87C-A52D8C9331F7}" type="presParOf" srcId="{354E139D-3A1D-4947-8D55-5A416F36C3B5}" destId="{86E045D0-EB20-4686-860E-3B8C11FD3F8B}" srcOrd="0" destOrd="0" presId="urn:microsoft.com/office/officeart/2005/8/layout/hierarchy2"/>
    <dgm:cxn modelId="{5AA51859-C683-4405-B24C-3167CF3658EB}" type="presParOf" srcId="{DE1AB247-B51D-4A11-9AA3-09B8971E90CC}" destId="{F98367B7-FC0C-4E05-99F4-CCCBBDC004C7}" srcOrd="1" destOrd="0" presId="urn:microsoft.com/office/officeart/2005/8/layout/hierarchy2"/>
    <dgm:cxn modelId="{3C7241DB-AA93-4F78-A3EE-EC5AF1FCEBF3}" type="presParOf" srcId="{F98367B7-FC0C-4E05-99F4-CCCBBDC004C7}" destId="{456DDDB9-D73D-458A-9924-EA4BAF47DD9D}" srcOrd="0" destOrd="0" presId="urn:microsoft.com/office/officeart/2005/8/layout/hierarchy2"/>
    <dgm:cxn modelId="{8DBB18AF-A79D-4195-97EF-A3C08150E5BB}" type="presParOf" srcId="{F98367B7-FC0C-4E05-99F4-CCCBBDC004C7}" destId="{5AFA07BC-DDBE-4F08-875C-C96279E74D49}" srcOrd="1" destOrd="0" presId="urn:microsoft.com/office/officeart/2005/8/layout/hierarchy2"/>
    <dgm:cxn modelId="{1B46C7A4-759B-4EA3-88DA-BBA9E46BA4D8}" type="presParOf" srcId="{DE1AB247-B51D-4A11-9AA3-09B8971E90CC}" destId="{C5480534-C217-4CE2-BB46-5ED22C253C86}" srcOrd="2" destOrd="0" presId="urn:microsoft.com/office/officeart/2005/8/layout/hierarchy2"/>
    <dgm:cxn modelId="{C1DC5179-8B0C-4EC5-8BC9-23B898797537}" type="presParOf" srcId="{C5480534-C217-4CE2-BB46-5ED22C253C86}" destId="{0370E1CE-E6EF-4DE5-9842-09D868BE90E4}" srcOrd="0" destOrd="0" presId="urn:microsoft.com/office/officeart/2005/8/layout/hierarchy2"/>
    <dgm:cxn modelId="{BB85D4F5-11A4-4971-BA59-BC87DF62E939}" type="presParOf" srcId="{DE1AB247-B51D-4A11-9AA3-09B8971E90CC}" destId="{A504F0B3-D048-451A-B3A8-6D8B29242A83}" srcOrd="3" destOrd="0" presId="urn:microsoft.com/office/officeart/2005/8/layout/hierarchy2"/>
    <dgm:cxn modelId="{2FA04813-88F8-4DF1-AFA8-F889CEED5C1F}" type="presParOf" srcId="{A504F0B3-D048-451A-B3A8-6D8B29242A83}" destId="{E7E7FC10-3132-4F77-A7CF-A50D6C7CE00E}" srcOrd="0" destOrd="0" presId="urn:microsoft.com/office/officeart/2005/8/layout/hierarchy2"/>
    <dgm:cxn modelId="{F9DB0FCA-7C6C-4732-988E-65D4441593B4}" type="presParOf" srcId="{A504F0B3-D048-451A-B3A8-6D8B29242A83}" destId="{F550F004-FCD8-4E21-9584-F0CA0C27492A}" srcOrd="1" destOrd="0" presId="urn:microsoft.com/office/officeart/2005/8/layout/hierarchy2"/>
    <dgm:cxn modelId="{E33A83BF-55EF-419A-A9C3-D2AEB4C3D3A1}" type="presParOf" srcId="{836577D0-7E96-4130-BC4A-872463F63575}" destId="{189A1DED-EEFD-4205-BE89-C804F1AC7488}" srcOrd="2" destOrd="0" presId="urn:microsoft.com/office/officeart/2005/8/layout/hierarchy2"/>
    <dgm:cxn modelId="{FB634612-023F-45C8-8552-665F9B59873E}" type="presParOf" srcId="{189A1DED-EEFD-4205-BE89-C804F1AC7488}" destId="{C79B25BE-2281-4A50-8B3F-E6D3B2975A23}" srcOrd="0" destOrd="0" presId="urn:microsoft.com/office/officeart/2005/8/layout/hierarchy2"/>
    <dgm:cxn modelId="{6EA6C96E-4310-4FA5-BE2B-16525A04657F}" type="presParOf" srcId="{836577D0-7E96-4130-BC4A-872463F63575}" destId="{F9CDE486-540A-4BAB-B05A-D6D2AD2B5481}" srcOrd="3" destOrd="0" presId="urn:microsoft.com/office/officeart/2005/8/layout/hierarchy2"/>
    <dgm:cxn modelId="{43F28D50-3EFE-416D-A8F3-23BC780A6450}" type="presParOf" srcId="{F9CDE486-540A-4BAB-B05A-D6D2AD2B5481}" destId="{3A3B7C91-DB6C-4277-87F2-C4ADB94B7233}" srcOrd="0" destOrd="0" presId="urn:microsoft.com/office/officeart/2005/8/layout/hierarchy2"/>
    <dgm:cxn modelId="{A5F21FFB-7464-4734-9A86-BC846C72655A}" type="presParOf" srcId="{F9CDE486-540A-4BAB-B05A-D6D2AD2B5481}" destId="{831B6F4E-14D1-40C8-8CB9-F15344E2586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69F36-E29E-4C0F-A302-5A735A08EE39}">
      <dsp:nvSpPr>
        <dsp:cNvPr id="0" name=""/>
        <dsp:cNvSpPr/>
      </dsp:nvSpPr>
      <dsp:spPr>
        <a:xfrm>
          <a:off x="4670" y="1998989"/>
          <a:ext cx="2647384" cy="1072582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Άτομο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(ηλεκτρικά ουδέτερο)</a:t>
          </a:r>
        </a:p>
      </dsp:txBody>
      <dsp:txXfrm>
        <a:off x="36085" y="2030404"/>
        <a:ext cx="2584554" cy="1009752"/>
      </dsp:txXfrm>
    </dsp:sp>
    <dsp:sp modelId="{4ACA1C17-DF25-4691-B8A1-DB41C402EB88}">
      <dsp:nvSpPr>
        <dsp:cNvPr id="0" name=""/>
        <dsp:cNvSpPr/>
      </dsp:nvSpPr>
      <dsp:spPr>
        <a:xfrm rot="16704678">
          <a:off x="2196064" y="1996894"/>
          <a:ext cx="1068243" cy="20019"/>
        </a:xfrm>
        <a:custGeom>
          <a:avLst/>
          <a:gdLst/>
          <a:ahLst/>
          <a:cxnLst/>
          <a:rect l="0" t="0" r="0" b="0"/>
          <a:pathLst>
            <a:path>
              <a:moveTo>
                <a:pt x="0" y="10009"/>
              </a:moveTo>
              <a:lnTo>
                <a:pt x="1068243" y="100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2703479" y="1980197"/>
        <a:ext cx="53412" cy="53412"/>
      </dsp:txXfrm>
    </dsp:sp>
    <dsp:sp modelId="{27ABAED7-399A-49B7-849B-FD3630617911}">
      <dsp:nvSpPr>
        <dsp:cNvPr id="0" name=""/>
        <dsp:cNvSpPr/>
      </dsp:nvSpPr>
      <dsp:spPr>
        <a:xfrm>
          <a:off x="2808316" y="1008114"/>
          <a:ext cx="2597929" cy="940826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Πυρήνας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(θετικά φορτισμένος)</a:t>
          </a:r>
        </a:p>
      </dsp:txBody>
      <dsp:txXfrm>
        <a:off x="2835872" y="1035670"/>
        <a:ext cx="2542817" cy="885714"/>
      </dsp:txXfrm>
    </dsp:sp>
    <dsp:sp modelId="{354E139D-3A1D-4947-8D55-5A416F36C3B5}">
      <dsp:nvSpPr>
        <dsp:cNvPr id="0" name=""/>
        <dsp:cNvSpPr/>
      </dsp:nvSpPr>
      <dsp:spPr>
        <a:xfrm rot="17668514">
          <a:off x="5152135" y="1073646"/>
          <a:ext cx="867714" cy="20019"/>
        </a:xfrm>
        <a:custGeom>
          <a:avLst/>
          <a:gdLst/>
          <a:ahLst/>
          <a:cxnLst/>
          <a:rect l="0" t="0" r="0" b="0"/>
          <a:pathLst>
            <a:path>
              <a:moveTo>
                <a:pt x="0" y="10009"/>
              </a:moveTo>
              <a:lnTo>
                <a:pt x="867714" y="100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564300" y="1061963"/>
        <a:ext cx="43385" cy="43385"/>
      </dsp:txXfrm>
    </dsp:sp>
    <dsp:sp modelId="{456DDDB9-D73D-458A-9924-EA4BAF47DD9D}">
      <dsp:nvSpPr>
        <dsp:cNvPr id="0" name=""/>
        <dsp:cNvSpPr/>
      </dsp:nvSpPr>
      <dsp:spPr>
        <a:xfrm>
          <a:off x="5765739" y="193463"/>
          <a:ext cx="2598922" cy="990644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Πρωτόνιο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(θετικά φορτισμένο) </a:t>
          </a:r>
        </a:p>
      </dsp:txBody>
      <dsp:txXfrm>
        <a:off x="5794754" y="222478"/>
        <a:ext cx="2540892" cy="932614"/>
      </dsp:txXfrm>
    </dsp:sp>
    <dsp:sp modelId="{C5480534-C217-4CE2-BB46-5ED22C253C86}">
      <dsp:nvSpPr>
        <dsp:cNvPr id="0" name=""/>
        <dsp:cNvSpPr/>
      </dsp:nvSpPr>
      <dsp:spPr>
        <a:xfrm rot="4277263">
          <a:off x="5031578" y="1991002"/>
          <a:ext cx="1103288" cy="20019"/>
        </a:xfrm>
        <a:custGeom>
          <a:avLst/>
          <a:gdLst/>
          <a:ahLst/>
          <a:cxnLst/>
          <a:rect l="0" t="0" r="0" b="0"/>
          <a:pathLst>
            <a:path>
              <a:moveTo>
                <a:pt x="0" y="10009"/>
              </a:moveTo>
              <a:lnTo>
                <a:pt x="1103288" y="100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555640" y="1973430"/>
        <a:ext cx="55164" cy="55164"/>
      </dsp:txXfrm>
    </dsp:sp>
    <dsp:sp modelId="{E7E7FC10-3132-4F77-A7CF-A50D6C7CE00E}">
      <dsp:nvSpPr>
        <dsp:cNvPr id="0" name=""/>
        <dsp:cNvSpPr/>
      </dsp:nvSpPr>
      <dsp:spPr>
        <a:xfrm>
          <a:off x="5760198" y="1979581"/>
          <a:ext cx="2663850" cy="1087831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Νετρόνιο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(ηλεκτρικά ουδέτερο)</a:t>
          </a:r>
        </a:p>
      </dsp:txBody>
      <dsp:txXfrm>
        <a:off x="5792059" y="2011442"/>
        <a:ext cx="2600128" cy="1024109"/>
      </dsp:txXfrm>
    </dsp:sp>
    <dsp:sp modelId="{189A1DED-EEFD-4205-BE89-C804F1AC7488}">
      <dsp:nvSpPr>
        <dsp:cNvPr id="0" name=""/>
        <dsp:cNvSpPr/>
      </dsp:nvSpPr>
      <dsp:spPr>
        <a:xfrm rot="4538741">
          <a:off x="2283871" y="2999540"/>
          <a:ext cx="979106" cy="20019"/>
        </a:xfrm>
        <a:custGeom>
          <a:avLst/>
          <a:gdLst/>
          <a:ahLst/>
          <a:cxnLst/>
          <a:rect l="0" t="0" r="0" b="0"/>
          <a:pathLst>
            <a:path>
              <a:moveTo>
                <a:pt x="0" y="10009"/>
              </a:moveTo>
              <a:lnTo>
                <a:pt x="979106" y="100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2748946" y="2985072"/>
        <a:ext cx="48955" cy="48955"/>
      </dsp:txXfrm>
    </dsp:sp>
    <dsp:sp modelId="{3A3B7C91-DB6C-4277-87F2-C4ADB94B7233}">
      <dsp:nvSpPr>
        <dsp:cNvPr id="0" name=""/>
        <dsp:cNvSpPr/>
      </dsp:nvSpPr>
      <dsp:spPr>
        <a:xfrm>
          <a:off x="2894793" y="3000792"/>
          <a:ext cx="2712322" cy="966055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Ηλεκτρόνιο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Comic Sans MS" panose="030F0702030302020204" pitchFamily="66" charset="0"/>
            </a:rPr>
            <a:t>(αρνητικά φορτισμένο)</a:t>
          </a:r>
        </a:p>
      </dsp:txBody>
      <dsp:txXfrm>
        <a:off x="2923088" y="3029087"/>
        <a:ext cx="2655732" cy="909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7C4FD-1CF2-4536-9FA6-3DD11BFA0FE2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293F1-B0DA-4ECD-A04A-557D008730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526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C24205-311B-4B48-BEA9-913E8D9203F8}" type="slidenum">
              <a:rPr lang="el-GR" altLang="el-GR">
                <a:latin typeface="Times New Roman" pitchFamily="18" charset="0"/>
              </a:rPr>
              <a:pPr eaLnBrk="1" hangingPunct="1"/>
              <a:t>10</a:t>
            </a:fld>
            <a:endParaRPr lang="el-GR" altLang="el-GR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FA422B-93A8-4CFF-A93D-3615F21F8120}" type="slidenum">
              <a:rPr lang="el-GR" altLang="el-GR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19</a:t>
            </a:fld>
            <a:endParaRPr lang="el-GR" altLang="el-G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9367-2DEA-4944-B4A3-8A995D14469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8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063-0C51-4034-8ADD-AA3F8D78337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4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8CF-BCCC-4662-B44D-ADFA8CB05D0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29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42563-4376-48EB-954D-B9B5A7AA453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54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DEBC-BF64-4D5A-9D37-4A7F92484579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11/10/2023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51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78A9-20ED-43C7-98B5-88C3771F647C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11/10/2023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93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79652-D2E6-4D65-BAC4-81E74D6FB0BE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11/10/2023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4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015C-1B4E-4C2C-8E07-FFA1F935F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0B-CA78-4223-99E3-57405459D1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6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CA4-F0A3-4E61-B6D8-CA8AABB03A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3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53E7-60CC-48C3-96FE-95CA9C10EFA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B694-4BFD-456E-968D-6AE44BF4F07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6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B596-748B-4D6D-952F-0ECEF118A9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7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48C-7919-4D47-A16E-CE03D056B41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2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245A-F871-4518-B158-4AB96C34873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F3057-6BC1-4621-95B3-CB9873FAD62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1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0.png"/><Relationship Id="rId7" Type="http://schemas.openxmlformats.org/officeDocument/2006/relationships/image" Target="../media/image2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0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lias.gr/index.php?option=com_content&amp;task=view&amp;id=75&amp;Itemid=32&amp;catid=20" TargetMode="External"/><Relationship Id="rId2" Type="http://schemas.openxmlformats.org/officeDocument/2006/relationships/hyperlink" Target="http://www.seilias.gr/index.php?option=com_content&amp;task=view&amp;id=167&amp;Itemid=32&amp;catid=2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eilias.gr/index.php?option=com_content&amp;task=view&amp;id=71&amp;Itemid=32&amp;catid=2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ilias.gr/index.php?option=com_content&amp;task=view&amp;id=181&amp;Itemid=32&amp;catid=18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ilvl9tS0O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balloons-and-static-electricity/latest/balloons-and-static-electricity_el.html" TargetMode="External"/><Relationship Id="rId2" Type="http://schemas.openxmlformats.org/officeDocument/2006/relationships/hyperlink" Target="http://mikrokellariphys.blogspot.gr/2011/01/whimshurst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inanantsou.blogspot.gr/2015/02/blog-post_12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hyperlink" Target="http://www.csvt.qc.ca/patriotes/pei/travaux/coulomb/Image1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s://www.youtube.com/watch?v=Dz_vvw_fsT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1560" y="332656"/>
            <a:ext cx="7772400" cy="1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/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Εισαγωγή</a:t>
            </a:r>
            <a:b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στο Στατικό Ηλεκτρισμό</a:t>
            </a:r>
            <a:endParaRPr lang="en-US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(Εισαγωγικό ένθετο)</a:t>
            </a:r>
          </a:p>
        </p:txBody>
      </p:sp>
      <p:pic>
        <p:nvPicPr>
          <p:cNvPr id="5" name="Picture 2" descr="C:\Users\Merkouris\Desktop\vandergraphanimate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2448272" cy="328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65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Θέση υποσέλιδου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dirty="0">
                <a:latin typeface="+mn-lt"/>
              </a:rPr>
              <a:t>Μερκ. Παναγιωτόπουλος-Φυσικός      </a:t>
            </a:r>
            <a:r>
              <a:rPr lang="el-GR" altLang="el-GR" dirty="0" err="1">
                <a:latin typeface="+mn-lt"/>
              </a:rPr>
              <a:t>www.merkopanas.blogspot.gr</a:t>
            </a:r>
            <a:endParaRPr lang="el-GR" altLang="el-GR" dirty="0">
              <a:latin typeface="+mn-lt"/>
            </a:endParaRPr>
          </a:p>
        </p:txBody>
      </p:sp>
      <p:sp>
        <p:nvSpPr>
          <p:cNvPr id="1038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7881B1-13A6-4DE6-80B0-F570CA08327D}" type="slidenum">
              <a:rPr lang="el-GR" altLang="el-GR">
                <a:latin typeface="+mn-lt"/>
              </a:rPr>
              <a:pPr eaLnBrk="1" hangingPunct="1"/>
              <a:t>10</a:t>
            </a:fld>
            <a:endParaRPr lang="el-GR" altLang="el-GR" dirty="0">
              <a:latin typeface="+mn-lt"/>
            </a:endParaRP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411760" y="133932"/>
            <a:ext cx="447484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Δομή της ύλης</a:t>
            </a:r>
          </a:p>
        </p:txBody>
      </p:sp>
      <p:pic>
        <p:nvPicPr>
          <p:cNvPr id="69659" name="Picture 10" descr="http://csep10.phys.utk.edu/astr162/lect/light/bohrframe/bohr2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224" y="4725144"/>
            <a:ext cx="1691679" cy="168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2491058560"/>
              </p:ext>
            </p:extLst>
          </p:nvPr>
        </p:nvGraphicFramePr>
        <p:xfrm>
          <a:off x="251520" y="1268760"/>
          <a:ext cx="871296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Εικόνα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72834"/>
            <a:ext cx="3834713" cy="1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716749" y="404664"/>
            <a:ext cx="597663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Άτομο υδρογόνου</a:t>
            </a:r>
          </a:p>
          <a:p>
            <a:pPr algn="ctr">
              <a:spcBef>
                <a:spcPct val="50000"/>
              </a:spcBef>
              <a:defRPr/>
            </a:pPr>
            <a:r>
              <a:rPr lang="el-GR" sz="2400" b="1" dirty="0">
                <a:latin typeface="Comic Sans MS" pitchFamily="66" charset="0"/>
              </a:rPr>
              <a:t>Είναι το απλούστερο απ’ όλα τα άτομα.</a:t>
            </a:r>
          </a:p>
        </p:txBody>
      </p:sp>
      <p:pic>
        <p:nvPicPr>
          <p:cNvPr id="5" name="Picture 19" descr="200px-Hydro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91" y="2169929"/>
            <a:ext cx="24049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1468385" y="2152390"/>
            <a:ext cx="1800225" cy="1924683"/>
            <a:chOff x="295" y="2011"/>
            <a:chExt cx="1542" cy="1692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295" y="2160"/>
              <a:ext cx="1542" cy="1543"/>
              <a:chOff x="295" y="2160"/>
              <a:chExt cx="1542" cy="1543"/>
            </a:xfrm>
          </p:grpSpPr>
          <p:grpSp>
            <p:nvGrpSpPr>
              <p:cNvPr id="11" name="Group 24"/>
              <p:cNvGrpSpPr>
                <a:grpSpLocks/>
              </p:cNvGrpSpPr>
              <p:nvPr/>
            </p:nvGrpSpPr>
            <p:grpSpPr bwMode="auto">
              <a:xfrm>
                <a:off x="295" y="2160"/>
                <a:ext cx="1542" cy="1543"/>
                <a:chOff x="295" y="2160"/>
                <a:chExt cx="1542" cy="1543"/>
              </a:xfrm>
            </p:grpSpPr>
            <p:sp>
              <p:nvSpPr>
                <p:cNvPr id="13" name="Oval 4"/>
                <p:cNvSpPr>
                  <a:spLocks noChangeArrowheads="1"/>
                </p:cNvSpPr>
                <p:nvPr/>
              </p:nvSpPr>
              <p:spPr bwMode="auto">
                <a:xfrm>
                  <a:off x="295" y="2160"/>
                  <a:ext cx="1542" cy="154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grpSp>
              <p:nvGrpSpPr>
                <p:cNvPr id="14" name="Group 23"/>
                <p:cNvGrpSpPr>
                  <a:grpSpLocks/>
                </p:cNvGrpSpPr>
                <p:nvPr/>
              </p:nvGrpSpPr>
              <p:grpSpPr bwMode="auto">
                <a:xfrm>
                  <a:off x="935" y="2697"/>
                  <a:ext cx="307" cy="333"/>
                  <a:chOff x="2386" y="1699"/>
                  <a:chExt cx="307" cy="333"/>
                </a:xfrm>
              </p:grpSpPr>
              <p:sp>
                <p:nvSpPr>
                  <p:cNvPr id="15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752"/>
                    <a:ext cx="227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6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86" y="1699"/>
                    <a:ext cx="307" cy="3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sz="2000" b="1" dirty="0">
                        <a:solidFill>
                          <a:srgbClr val="0033CC"/>
                        </a:solidFill>
                        <a:latin typeface="Comic Sans MS" pitchFamily="66" charset="0"/>
                      </a:rPr>
                      <a:t>+</a:t>
                    </a:r>
                    <a:endParaRPr lang="el-GR" sz="1600" b="1" i="1" dirty="0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12" name="Text Box 13"/>
              <p:cNvSpPr txBox="1">
                <a:spLocks noChangeArrowheads="1"/>
              </p:cNvSpPr>
              <p:nvPr/>
            </p:nvSpPr>
            <p:spPr bwMode="auto">
              <a:xfrm>
                <a:off x="766" y="2782"/>
                <a:ext cx="418" cy="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600" b="1" i="1" dirty="0" err="1">
                    <a:solidFill>
                      <a:srgbClr val="0033CC"/>
                    </a:solidFill>
                    <a:latin typeface="Comic Sans MS" pitchFamily="66" charset="0"/>
                  </a:rPr>
                  <a:t>q</a:t>
                </a:r>
                <a:r>
                  <a:rPr lang="en-US" altLang="el-GR" sz="1600" b="1" baseline="-25000" dirty="0" err="1">
                    <a:solidFill>
                      <a:srgbClr val="0033CC"/>
                    </a:solidFill>
                    <a:latin typeface="Comic Sans MS" pitchFamily="66" charset="0"/>
                  </a:rPr>
                  <a:t>p</a:t>
                </a:r>
                <a:endParaRPr lang="el-GR" altLang="el-GR" sz="1600" b="1" dirty="0">
                  <a:solidFill>
                    <a:srgbClr val="0033CC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83" y="2011"/>
              <a:ext cx="408" cy="298"/>
              <a:chOff x="1383" y="559"/>
              <a:chExt cx="408" cy="298"/>
            </a:xfrm>
          </p:grpSpPr>
          <p:sp>
            <p:nvSpPr>
              <p:cNvPr id="9" name="Oval 9"/>
              <p:cNvSpPr>
                <a:spLocks noChangeArrowheads="1"/>
              </p:cNvSpPr>
              <p:nvPr/>
            </p:nvSpPr>
            <p:spPr bwMode="auto">
              <a:xfrm>
                <a:off x="1383" y="754"/>
                <a:ext cx="44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1383" y="559"/>
                <a:ext cx="408" cy="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q</a:t>
                </a:r>
                <a:r>
                  <a:rPr lang="en-US" sz="1600" b="1" baseline="-250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e</a:t>
                </a:r>
                <a:endParaRPr lang="el-G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87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27088" y="644495"/>
            <a:ext cx="7416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l-GR" sz="2400" b="1" dirty="0">
                <a:latin typeface="Comic Sans MS" pitchFamily="66" charset="0"/>
              </a:rPr>
              <a:t>Τα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sz="2400" b="1" dirty="0">
                <a:latin typeface="Comic Sans MS" pitchFamily="66" charset="0"/>
              </a:rPr>
              <a:t>έχουν την μικρότερη ποσότητα αρνητικού φορτίου που μπορεί να υπάρχει ελεύθερη στη φύση.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80939" y="2134597"/>
                <a:ext cx="30789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l-GR" sz="36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𝒆</m:t>
                        </m:r>
                      </m:e>
                    </m:d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1,6.10</a:t>
                </a:r>
                <a:r>
                  <a:rPr lang="en-US" sz="3600" b="1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-19 </a:t>
                </a:r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939" y="2134597"/>
                <a:ext cx="3078984" cy="646331"/>
              </a:xfrm>
              <a:prstGeom prst="rect">
                <a:avLst/>
              </a:prstGeom>
              <a:blipFill>
                <a:blip r:embed="rId2"/>
                <a:stretch>
                  <a:fillRect t="-15094" r="-6139" b="-415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683568" y="3290391"/>
                <a:ext cx="7704856" cy="12519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  <a:defRPr/>
                </a:pPr>
                <a:r>
                  <a:rPr lang="el-GR" sz="2400" b="1" dirty="0">
                    <a:latin typeface="Comic Sans MS" pitchFamily="66" charset="0"/>
                  </a:rPr>
                  <a:t>Κάθε </a:t>
                </a:r>
                <a:r>
                  <a:rPr lang="el-GR" sz="2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φορτίο </a:t>
                </a:r>
                <a:r>
                  <a:rPr lang="en-US" sz="2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 </a:t>
                </a:r>
                <a:r>
                  <a:rPr lang="en-US" sz="2400" b="1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Q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 pitchFamily="66" charset="0"/>
                  </a:rPr>
                  <a:t>  </a:t>
                </a:r>
                <a:r>
                  <a:rPr lang="el-GR" sz="2400" b="1" dirty="0">
                    <a:latin typeface="Comic Sans MS" pitchFamily="66" charset="0"/>
                  </a:rPr>
                  <a:t>είναι </a:t>
                </a:r>
                <a:r>
                  <a:rPr lang="el-GR" sz="2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κβαντισμένο μέγεθος</a:t>
                </a:r>
                <a:r>
                  <a:rPr lang="en-US" sz="2400" b="1" dirty="0">
                    <a:latin typeface="Comic Sans MS" pitchFamily="66" charset="0"/>
                  </a:rPr>
                  <a:t>,</a:t>
                </a:r>
                <a:r>
                  <a:rPr lang="el-GR" sz="2400" b="1" dirty="0">
                    <a:latin typeface="Comic Sans MS" pitchFamily="66" charset="0"/>
                  </a:rPr>
                  <a:t> δηλαδή αποτελεί ακέραιο πολλαπλάσιο μιας ελάχιστης  ποσότητας φορτίου, της ποσότητας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l-GR" sz="28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𝒆</m:t>
                        </m:r>
                      </m:e>
                    </m:d>
                  </m:oMath>
                </a14:m>
                <a:r>
                  <a:rPr lang="el-G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. </a:t>
                </a:r>
                <a:endParaRPr 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7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290391"/>
                <a:ext cx="7704856" cy="1251946"/>
              </a:xfrm>
              <a:prstGeom prst="rect">
                <a:avLst/>
              </a:prstGeom>
              <a:blipFill rotWithShape="1">
                <a:blip r:embed="rId3"/>
                <a:stretch>
                  <a:fillRect l="-1187" t="-4390" r="-1266" b="-126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90126" y="4842798"/>
                <a:ext cx="22368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𝒒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𝐍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𝒆</m:t>
                          </m:r>
                        </m:e>
                      </m:d>
                    </m:oMath>
                  </m:oMathPara>
                </a14:m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126" y="4842798"/>
                <a:ext cx="2236894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553764" y="49941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(όπου Ν ακέραιος)</a:t>
            </a:r>
          </a:p>
        </p:txBody>
      </p:sp>
    </p:spTree>
    <p:extLst>
      <p:ext uri="{BB962C8B-B14F-4D97-AF65-F5344CB8AC3E}">
        <p14:creationId xmlns:p14="http://schemas.microsoft.com/office/powerpoint/2010/main" val="257552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xfrm>
            <a:off x="6602099" y="6381328"/>
            <a:ext cx="2133600" cy="365125"/>
          </a:xfrm>
        </p:spPr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49075" y="548679"/>
            <a:ext cx="66737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l-GR" sz="2400" b="1" dirty="0">
                <a:latin typeface="Comic Sans MS" pitchFamily="66" charset="0"/>
              </a:rPr>
              <a:t>Σ’ ένα άτομο, που είναι ηλεκτρικά ουδέτερο, ο αριθμός των πρωτονίων είναι ίσος με τον αριθμό των ηλεκτρονίων.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9075" y="1844824"/>
            <a:ext cx="1512664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l-GR" sz="2400" b="1" dirty="0">
                <a:latin typeface="Comic Sans MS" pitchFamily="66" charset="0"/>
              </a:rPr>
              <a:t>Συνεπώς</a:t>
            </a:r>
            <a:r>
              <a:rPr lang="el-GR" sz="3600" b="1" dirty="0">
                <a:latin typeface="Comic Sans MS" pitchFamily="66" charset="0"/>
              </a:rPr>
              <a:t>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5856" y="1797642"/>
                <a:ext cx="2564163" cy="7357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3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36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𝐩</m:t>
                              </m:r>
                            </m:sub>
                          </m:sSub>
                        </m:e>
                      </m:d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36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l-GR" sz="3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797642"/>
                <a:ext cx="2564163" cy="7357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Ομάδα 14"/>
          <p:cNvGrpSpPr/>
          <p:nvPr/>
        </p:nvGrpSpPr>
        <p:grpSpPr>
          <a:xfrm>
            <a:off x="344762" y="3055826"/>
            <a:ext cx="6824002" cy="1239989"/>
            <a:chOff x="1276875" y="4485595"/>
            <a:chExt cx="4536504" cy="1239989"/>
          </a:xfrm>
        </p:grpSpPr>
        <p:grpSp>
          <p:nvGrpSpPr>
            <p:cNvPr id="13" name="Ομάδα 12"/>
            <p:cNvGrpSpPr/>
            <p:nvPr/>
          </p:nvGrpSpPr>
          <p:grpSpPr>
            <a:xfrm>
              <a:off x="1276875" y="4485595"/>
              <a:ext cx="4536504" cy="1239989"/>
              <a:chOff x="1276875" y="4485595"/>
              <a:chExt cx="4536504" cy="123998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276875" y="4525255"/>
                <a:ext cx="45365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latin typeface="Comic Sans MS" panose="030F0702030302020204" pitchFamily="66" charset="0"/>
                  </a:rPr>
                  <a:t>Αν</a:t>
                </a:r>
                <a:r>
                  <a:rPr lang="en-US" sz="2400" b="1" dirty="0">
                    <a:latin typeface="Comic Sans MS" panose="030F0702030302020204" pitchFamily="66" charset="0"/>
                  </a:rPr>
                  <a:t>   </a:t>
                </a:r>
                <a:r>
                  <a:rPr lang="el-GR" sz="2400" b="1" dirty="0">
                    <a:latin typeface="Comic Sans MS" panose="030F0702030302020204" pitchFamily="66" charset="0"/>
                  </a:rPr>
                  <a:t> </a:t>
                </a:r>
                <a:r>
                  <a:rPr lang="en-US" sz="3200" b="1" dirty="0">
                    <a:latin typeface="Comic Sans MS" panose="030F0702030302020204" pitchFamily="66" charset="0"/>
                  </a:rPr>
                  <a:t>   </a:t>
                </a:r>
                <a:r>
                  <a:rPr lang="el-GR" sz="3600" b="1" dirty="0">
                    <a:latin typeface="Comic Sans MS" panose="030F0702030302020204" pitchFamily="66" charset="0"/>
                  </a:rPr>
                  <a:t>&gt;</a:t>
                </a:r>
                <a:r>
                  <a:rPr lang="en-US" sz="3600" b="1" dirty="0">
                    <a:latin typeface="Comic Sans MS" panose="030F0702030302020204" pitchFamily="66" charset="0"/>
                  </a:rPr>
                  <a:t>    </a:t>
                </a:r>
                <a:r>
                  <a:rPr lang="el-GR" sz="3600" b="1" dirty="0">
                    <a:latin typeface="Comic Sans MS" panose="030F0702030302020204" pitchFamily="66" charset="0"/>
                  </a:rPr>
                  <a:t>,</a:t>
                </a:r>
                <a:r>
                  <a:rPr lang="en-US" sz="3600" b="1" dirty="0">
                    <a:latin typeface="Comic Sans MS" panose="030F0702030302020204" pitchFamily="66" charset="0"/>
                  </a:rPr>
                  <a:t> </a:t>
                </a:r>
                <a:r>
                  <a:rPr lang="el-GR" sz="2400" b="1" dirty="0">
                    <a:latin typeface="Comic Sans MS" panose="030F0702030302020204" pitchFamily="66" charset="0"/>
                  </a:rPr>
                  <a:t>τότε τα ηλεκτρόνια είναι λιγότερα και το φορτίο είναι ……………….</a:t>
                </a:r>
                <a:r>
                  <a:rPr lang="en-US" sz="3600" b="1" dirty="0">
                    <a:latin typeface="Comic Sans MS" panose="030F0702030302020204" pitchFamily="66" charset="0"/>
                  </a:rPr>
                  <a:t>  </a:t>
                </a:r>
                <a:r>
                  <a:rPr lang="el-GR" sz="2400" b="1" dirty="0">
                    <a:latin typeface="Comic Sans MS" panose="030F0702030302020204" pitchFamily="66" charset="0"/>
                  </a:rPr>
                  <a:t>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Ορθογώνιο 13"/>
                  <p:cNvSpPr/>
                  <p:nvPr/>
                </p:nvSpPr>
                <p:spPr>
                  <a:xfrm>
                    <a:off x="1648694" y="4485595"/>
                    <a:ext cx="562281" cy="66409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3200" b="1" i="0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l-GR" sz="3200" dirty="0"/>
                  </a:p>
                </p:txBody>
              </p:sp>
            </mc:Choice>
            <mc:Fallback xmlns="">
              <p:sp>
                <p:nvSpPr>
                  <p:cNvPr id="14" name="Ορθογώνιο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8694" y="4485595"/>
                    <a:ext cx="562281" cy="664093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Ορθογώνιο 15"/>
                <p:cNvSpPr/>
                <p:nvPr/>
              </p:nvSpPr>
              <p:spPr>
                <a:xfrm>
                  <a:off x="2510353" y="4525255"/>
                  <a:ext cx="562189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32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𝒆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l-GR" sz="3200" b="1" dirty="0"/>
                </a:p>
              </p:txBody>
            </p:sp>
          </mc:Choice>
          <mc:Fallback xmlns="">
            <p:sp>
              <p:nvSpPr>
                <p:cNvPr id="16" name="Ορθογώνιο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353" y="4525255"/>
                  <a:ext cx="562189" cy="5847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Ομάδα 17"/>
          <p:cNvGrpSpPr/>
          <p:nvPr/>
        </p:nvGrpSpPr>
        <p:grpSpPr>
          <a:xfrm>
            <a:off x="344762" y="4539695"/>
            <a:ext cx="6824002" cy="1200329"/>
            <a:chOff x="1334589" y="4284288"/>
            <a:chExt cx="4536504" cy="1200329"/>
          </a:xfrm>
        </p:grpSpPr>
        <p:grpSp>
          <p:nvGrpSpPr>
            <p:cNvPr id="19" name="Ομάδα 18"/>
            <p:cNvGrpSpPr/>
            <p:nvPr/>
          </p:nvGrpSpPr>
          <p:grpSpPr>
            <a:xfrm>
              <a:off x="1334589" y="4284288"/>
              <a:ext cx="4536504" cy="1200329"/>
              <a:chOff x="1334589" y="4284288"/>
              <a:chExt cx="4536504" cy="120032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334589" y="4284288"/>
                <a:ext cx="45365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latin typeface="Comic Sans MS" panose="030F0702030302020204" pitchFamily="66" charset="0"/>
                  </a:rPr>
                  <a:t>Αν</a:t>
                </a:r>
                <a:r>
                  <a:rPr lang="en-US" sz="2400" b="1" dirty="0">
                    <a:latin typeface="Comic Sans MS" panose="030F0702030302020204" pitchFamily="66" charset="0"/>
                  </a:rPr>
                  <a:t>   </a:t>
                </a:r>
                <a:r>
                  <a:rPr lang="el-GR" sz="2400" b="1" dirty="0">
                    <a:latin typeface="Comic Sans MS" panose="030F0702030302020204" pitchFamily="66" charset="0"/>
                  </a:rPr>
                  <a:t> </a:t>
                </a:r>
                <a:r>
                  <a:rPr lang="en-US" sz="3200" b="1" dirty="0">
                    <a:latin typeface="Comic Sans MS" panose="030F0702030302020204" pitchFamily="66" charset="0"/>
                  </a:rPr>
                  <a:t>  </a:t>
                </a:r>
                <a:r>
                  <a:rPr lang="el-GR" sz="3200" b="1" dirty="0">
                    <a:latin typeface="Comic Sans MS" panose="030F0702030302020204" pitchFamily="66" charset="0"/>
                  </a:rPr>
                  <a:t> </a:t>
                </a:r>
                <a:r>
                  <a:rPr lang="el-GR" sz="3600" b="1" dirty="0">
                    <a:latin typeface="Comic Sans MS" panose="030F0702030302020204" pitchFamily="66" charset="0"/>
                  </a:rPr>
                  <a:t>&lt;</a:t>
                </a:r>
                <a:r>
                  <a:rPr lang="en-US" sz="3600" b="1" dirty="0">
                    <a:latin typeface="Comic Sans MS" panose="030F0702030302020204" pitchFamily="66" charset="0"/>
                  </a:rPr>
                  <a:t>    </a:t>
                </a:r>
                <a:r>
                  <a:rPr lang="el-GR" sz="3600" b="1" dirty="0">
                    <a:latin typeface="Comic Sans MS" panose="030F0702030302020204" pitchFamily="66" charset="0"/>
                  </a:rPr>
                  <a:t>,</a:t>
                </a:r>
                <a:r>
                  <a:rPr lang="en-US" sz="3600" b="1" dirty="0">
                    <a:latin typeface="Comic Sans MS" panose="030F0702030302020204" pitchFamily="66" charset="0"/>
                  </a:rPr>
                  <a:t> </a:t>
                </a:r>
                <a:r>
                  <a:rPr lang="el-GR" sz="2400" b="1" dirty="0">
                    <a:latin typeface="Comic Sans MS" panose="030F0702030302020204" pitchFamily="66" charset="0"/>
                  </a:rPr>
                  <a:t>τότε τα ηλεκτρόνια είναι περισσότερα και το φορτίο είναι ………………….</a:t>
                </a:r>
                <a:r>
                  <a:rPr lang="en-US" sz="3600" b="1" dirty="0">
                    <a:latin typeface="Comic Sans MS" panose="030F0702030302020204" pitchFamily="66" charset="0"/>
                  </a:rPr>
                  <a:t>  </a:t>
                </a:r>
                <a:r>
                  <a:rPr lang="el-GR" sz="2400" b="1" dirty="0">
                    <a:latin typeface="Comic Sans MS" panose="030F0702030302020204" pitchFamily="66" charset="0"/>
                  </a:rPr>
                  <a:t>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Ορθογώνιο 21"/>
                  <p:cNvSpPr/>
                  <p:nvPr/>
                </p:nvSpPr>
                <p:spPr>
                  <a:xfrm>
                    <a:off x="1661054" y="4287147"/>
                    <a:ext cx="562281" cy="66409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3200" b="1" i="0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l-GR" sz="3200" dirty="0"/>
                  </a:p>
                </p:txBody>
              </p:sp>
            </mc:Choice>
            <mc:Fallback xmlns="">
              <p:sp>
                <p:nvSpPr>
                  <p:cNvPr id="22" name="Ορθογώνιο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1054" y="4287147"/>
                    <a:ext cx="562281" cy="66409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Ορθογώνιο 19"/>
                <p:cNvSpPr/>
                <p:nvPr/>
              </p:nvSpPr>
              <p:spPr>
                <a:xfrm>
                  <a:off x="2570449" y="4299677"/>
                  <a:ext cx="562189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32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𝒆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l-GR" sz="3200" b="1" dirty="0"/>
                </a:p>
              </p:txBody>
            </p:sp>
          </mc:Choice>
          <mc:Fallback xmlns="">
            <p:sp>
              <p:nvSpPr>
                <p:cNvPr id="20" name="Ορθογώνιο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0449" y="4299677"/>
                  <a:ext cx="562189" cy="58477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Ορθογώνιο 5"/>
          <p:cNvSpPr/>
          <p:nvPr/>
        </p:nvSpPr>
        <p:spPr>
          <a:xfrm>
            <a:off x="4544545" y="3680261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θετικό</a:t>
            </a:r>
            <a:endParaRPr lang="el-GR" sz="2800" dirty="0"/>
          </a:p>
        </p:txBody>
      </p:sp>
      <p:sp>
        <p:nvSpPr>
          <p:cNvPr id="8" name="Ορθογώνιο 7"/>
          <p:cNvSpPr/>
          <p:nvPr/>
        </p:nvSpPr>
        <p:spPr>
          <a:xfrm>
            <a:off x="5067264" y="5085184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αρνητικό</a:t>
            </a:r>
            <a:endParaRPr lang="el-GR" sz="2800" dirty="0"/>
          </a:p>
        </p:txBody>
      </p:sp>
      <p:grpSp>
        <p:nvGrpSpPr>
          <p:cNvPr id="24" name="Ομάδα 23"/>
          <p:cNvGrpSpPr/>
          <p:nvPr/>
        </p:nvGrpSpPr>
        <p:grpSpPr>
          <a:xfrm>
            <a:off x="6786370" y="3055826"/>
            <a:ext cx="2190882" cy="1179186"/>
            <a:chOff x="6893435" y="2996952"/>
            <a:chExt cx="2190882" cy="1353499"/>
          </a:xfrm>
        </p:grpSpPr>
        <p:pic>
          <p:nvPicPr>
            <p:cNvPr id="11" name="Εικόνα 1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435" y="2996952"/>
              <a:ext cx="2044059" cy="135349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209798" y="3486402"/>
              <a:ext cx="874519" cy="553998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b="1" dirty="0"/>
                <a:t>θετικό ιόν</a:t>
              </a:r>
            </a:p>
            <a:p>
              <a:pPr algn="ctr"/>
              <a:r>
                <a:rPr lang="el-GR" sz="1000" dirty="0"/>
                <a:t>3 πρωτόνια,  </a:t>
              </a:r>
            </a:p>
            <a:p>
              <a:pPr algn="ctr"/>
              <a:r>
                <a:rPr lang="el-GR" sz="1000" dirty="0"/>
                <a:t>2 ηλεκτρόνια</a:t>
              </a:r>
            </a:p>
          </p:txBody>
        </p:sp>
      </p:grpSp>
      <p:grpSp>
        <p:nvGrpSpPr>
          <p:cNvPr id="26" name="Ομάδα 25"/>
          <p:cNvGrpSpPr/>
          <p:nvPr/>
        </p:nvGrpSpPr>
        <p:grpSpPr>
          <a:xfrm>
            <a:off x="6786370" y="4495562"/>
            <a:ext cx="2242474" cy="1288594"/>
            <a:chOff x="5460989" y="5064950"/>
            <a:chExt cx="2000920" cy="1288594"/>
          </a:xfrm>
        </p:grpSpPr>
        <p:pic>
          <p:nvPicPr>
            <p:cNvPr id="9" name="Εικόνα 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989" y="5064950"/>
              <a:ext cx="1707775" cy="128859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587390" y="5432248"/>
              <a:ext cx="874519" cy="553998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b="1" dirty="0"/>
                <a:t>αρνητικό ιόν</a:t>
              </a:r>
            </a:p>
            <a:p>
              <a:pPr algn="ctr"/>
              <a:r>
                <a:rPr lang="el-GR" sz="1000" dirty="0"/>
                <a:t>2 πρωτόνια,  </a:t>
              </a:r>
            </a:p>
            <a:p>
              <a:pPr algn="ctr"/>
              <a:r>
                <a:rPr lang="el-GR" sz="1000" dirty="0"/>
                <a:t>3 ηλεκτρόνια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7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4727918" y="116632"/>
            <a:ext cx="3849684" cy="1440160"/>
          </a:xfrm>
          <a:prstGeom prst="cloudCallout">
            <a:avLst>
              <a:gd name="adj1" fmla="val 42083"/>
              <a:gd name="adj2" fmla="val 6799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l-GR" sz="2000" b="1" dirty="0">
                <a:latin typeface="Comic Sans MS" pitchFamily="66" charset="0"/>
              </a:rPr>
              <a:t>Πώς μπορεί να φορτιστεί ηλεκτρικά ένα σώμα</a:t>
            </a:r>
            <a:r>
              <a:rPr lang="en-US" sz="2000" b="1" dirty="0">
                <a:latin typeface="Comic Sans MS" pitchFamily="66" charset="0"/>
              </a:rPr>
              <a:t>;</a:t>
            </a:r>
            <a:endParaRPr lang="el-GR" sz="2000" b="1" dirty="0">
              <a:latin typeface="Comic Sans MS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5" y="3285686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Επεξήγηση με στρογγυλεμένο παραλληλόγραμμο 6"/>
          <p:cNvSpPr/>
          <p:nvPr/>
        </p:nvSpPr>
        <p:spPr>
          <a:xfrm>
            <a:off x="1547664" y="1340768"/>
            <a:ext cx="3600400" cy="1656184"/>
          </a:xfrm>
          <a:prstGeom prst="wedgeRoundRectCallout">
            <a:avLst>
              <a:gd name="adj1" fmla="val -44629"/>
              <a:gd name="adj2" fmla="val 539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Η φόρτιση μπορεί να γίνει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με τριβή,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με επαφή και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με επαγωγή. 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835696" y="3285686"/>
            <a:ext cx="5112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!!! Μόνο τα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αρνητικά φορτία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)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μετακινούνται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  <a:p>
            <a:pPr algn="just">
              <a:spcBef>
                <a:spcPct val="50000"/>
              </a:spcBef>
              <a:defRPr/>
            </a:pP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Τα πρωτόνια (θετικά φορτία) είναι δέσμια στον πυρήνα του ατόμου.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00" y="1917272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1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0570" y="77022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2"/>
              </a:rPr>
              <a:t>Φόρτιση με τριβή</a:t>
            </a:r>
            <a:endParaRPr lang="el-GR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5087" y="251919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3"/>
              </a:rPr>
              <a:t>Φόρτιση με επαφή</a:t>
            </a:r>
            <a:endParaRPr lang="el-GR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0570" y="4013775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4"/>
              </a:rPr>
              <a:t>Φόρτιση με επαγωγή</a:t>
            </a:r>
            <a:endParaRPr lang="el-GR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1354995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omic Sans MS" panose="030F0702030302020204" pitchFamily="66" charset="0"/>
              </a:rPr>
              <a:t>(σύνδεση με προσομοίωση</a:t>
            </a:r>
            <a:r>
              <a:rPr lang="en-US" sz="1400" dirty="0">
                <a:latin typeface="Comic Sans MS" panose="030F0702030302020204" pitchFamily="66" charset="0"/>
              </a:rPr>
              <a:t>)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3103967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omic Sans MS" panose="030F0702030302020204" pitchFamily="66" charset="0"/>
              </a:rPr>
              <a:t>(σύνδεση με προσομοίωση</a:t>
            </a:r>
            <a:r>
              <a:rPr lang="en-US" sz="1400" dirty="0">
                <a:latin typeface="Comic Sans MS" panose="030F0702030302020204" pitchFamily="66" charset="0"/>
              </a:rPr>
              <a:t>)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459855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omic Sans MS" panose="030F0702030302020204" pitchFamily="66" charset="0"/>
              </a:rPr>
              <a:t>(σύνδεση με προσομοίωση</a:t>
            </a:r>
            <a:r>
              <a:rPr lang="en-US" sz="1400" dirty="0">
                <a:latin typeface="Comic Sans MS" panose="030F0702030302020204" pitchFamily="66" charset="0"/>
              </a:rPr>
              <a:t>)</a:t>
            </a:r>
            <a:endParaRPr lang="el-G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28055" y="2565573"/>
            <a:ext cx="59039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Αγωγοί και Μονωτές</a:t>
            </a:r>
            <a:endParaRPr lang="el-GR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4239" y="326724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omic Sans MS" panose="030F0702030302020204" pitchFamily="66" charset="0"/>
              </a:rPr>
              <a:t>(σύνδεση με προσομοίωση</a:t>
            </a:r>
            <a:r>
              <a:rPr lang="en-US" sz="1400" dirty="0">
                <a:latin typeface="Comic Sans MS" panose="030F0702030302020204" pitchFamily="66" charset="0"/>
              </a:rPr>
              <a:t>)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908720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latin typeface="Comic Sans MS" panose="030F0702030302020204" pitchFamily="66" charset="0"/>
              </a:rPr>
              <a:t>Οι </a:t>
            </a:r>
            <a:r>
              <a:rPr 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αγωγοί</a:t>
            </a:r>
            <a:r>
              <a:rPr lang="el-GR" sz="2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επιτρέπουν</a:t>
            </a:r>
            <a:r>
              <a:rPr lang="el-GR" sz="2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l-GR" sz="2400" b="1" dirty="0">
                <a:latin typeface="Comic Sans MS" panose="030F0702030302020204" pitchFamily="66" charset="0"/>
              </a:rPr>
              <a:t>τη μετακίνηση φορτίου μέσα από τη μάζα τους.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1640" y="419814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latin typeface="Comic Sans MS" panose="030F0702030302020204" pitchFamily="66" charset="0"/>
              </a:rPr>
              <a:t>Οι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μονωτές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δεν επιτρέπουν </a:t>
            </a:r>
            <a:r>
              <a:rPr lang="el-GR" sz="2400" b="1" dirty="0">
                <a:latin typeface="Comic Sans MS" panose="030F0702030302020204" pitchFamily="66" charset="0"/>
              </a:rPr>
              <a:t>τη μετακίνηση φορτίου μέσα από τη μάζα τους.</a:t>
            </a:r>
          </a:p>
        </p:txBody>
      </p:sp>
    </p:spTree>
    <p:extLst>
      <p:ext uri="{BB962C8B-B14F-4D97-AF65-F5344CB8AC3E}">
        <p14:creationId xmlns:p14="http://schemas.microsoft.com/office/powerpoint/2010/main" val="34922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402721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Πίνακας υλικών και πόσο εύκολα δίνουν (ή παίρνουν) ηλεκτρόνια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590" y="1547842"/>
            <a:ext cx="27352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Γυαλί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Μαλλί </a:t>
            </a:r>
            <a:r>
              <a:rPr lang="el-GR" b="1" dirty="0">
                <a:latin typeface="Comic Sans MS" panose="030F0702030302020204" pitchFamily="66" charset="0"/>
              </a:rPr>
              <a:t>ανθρώπου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anose="030F0702030302020204" pitchFamily="66" charset="0"/>
              </a:rPr>
              <a:t>Nylon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Μετάξι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Γούνα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Αλουμίνιο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Χαρτί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Βαμβάκι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Καουτσούκ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anose="030F0702030302020204" pitchFamily="66" charset="0"/>
              </a:rPr>
              <a:t>PVC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anose="030F0702030302020204" pitchFamily="66" charset="0"/>
              </a:rPr>
              <a:t>Teflon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5839" y="2623264"/>
            <a:ext cx="111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θετικά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4190561" y="1683905"/>
            <a:ext cx="3888432" cy="3816424"/>
            <a:chOff x="4211960" y="1700808"/>
            <a:chExt cx="3888432" cy="3816424"/>
          </a:xfrm>
        </p:grpSpPr>
        <p:sp>
          <p:nvSpPr>
            <p:cNvPr id="13" name="TextBox 12"/>
            <p:cNvSpPr txBox="1"/>
            <p:nvPr/>
          </p:nvSpPr>
          <p:spPr>
            <a:xfrm>
              <a:off x="4860032" y="1831176"/>
              <a:ext cx="32403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l-GR" sz="2000" b="1" dirty="0">
                  <a:latin typeface="Comic Sans MS" panose="030F0702030302020204" pitchFamily="66" charset="0"/>
                </a:rPr>
                <a:t>Από κάτω προς τα πάνω τα υλικά χάνουν πιο εύκολα ηλεκτρόνια (έτσι φορτίζονται ………………). </a:t>
              </a:r>
            </a:p>
          </p:txBody>
        </p:sp>
        <p:sp>
          <p:nvSpPr>
            <p:cNvPr id="10" name="Βέλος προς τα επάνω 9"/>
            <p:cNvSpPr/>
            <p:nvPr/>
          </p:nvSpPr>
          <p:spPr>
            <a:xfrm>
              <a:off x="4211960" y="1700808"/>
              <a:ext cx="504056" cy="3816424"/>
            </a:xfrm>
            <a:prstGeom prst="up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5" name="Ομάδα 4"/>
          <p:cNvGrpSpPr/>
          <p:nvPr/>
        </p:nvGrpSpPr>
        <p:grpSpPr>
          <a:xfrm>
            <a:off x="3708749" y="1700808"/>
            <a:ext cx="4440596" cy="3816424"/>
            <a:chOff x="3708749" y="1700808"/>
            <a:chExt cx="4440596" cy="3816424"/>
          </a:xfrm>
        </p:grpSpPr>
        <p:sp>
          <p:nvSpPr>
            <p:cNvPr id="12" name="Βέλος προς τα κάτω 11"/>
            <p:cNvSpPr/>
            <p:nvPr/>
          </p:nvSpPr>
          <p:spPr>
            <a:xfrm>
              <a:off x="3708749" y="1700808"/>
              <a:ext cx="504056" cy="3816424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08985" y="4009596"/>
              <a:ext cx="32403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l-GR" sz="2000" b="1" dirty="0">
                  <a:latin typeface="Comic Sans MS" panose="030F0702030302020204" pitchFamily="66" charset="0"/>
                </a:rPr>
                <a:t>Από πάνω προς τα κάτω τα υλικά παίρνουν πιο εύκολα ηλεκτρόνια (έτσι φορτίζονται …………………).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28221" y="4797152"/>
            <a:ext cx="145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αρνητικά</a:t>
            </a:r>
          </a:p>
        </p:txBody>
      </p:sp>
    </p:spTree>
    <p:extLst>
      <p:ext uri="{BB962C8B-B14F-4D97-AF65-F5344CB8AC3E}">
        <p14:creationId xmlns:p14="http://schemas.microsoft.com/office/powerpoint/2010/main" val="6381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0923" y="40466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Ηλεκτροσκόπιο</a:t>
            </a:r>
          </a:p>
        </p:txBody>
      </p:sp>
      <p:pic>
        <p:nvPicPr>
          <p:cNvPr id="5" name="Picture 3" descr="C:\Users\Merkouris\Desktop\es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03" y="2204864"/>
            <a:ext cx="2814042" cy="38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9" y="2527445"/>
            <a:ext cx="3672408" cy="324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823097" y="1050995"/>
            <a:ext cx="6729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Είναι ένα όργανο με το οποίο ανιχνεύουμε αν ένα σώμα είναι ηλεκτρικά φορτισμένο.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60" y="255582"/>
            <a:ext cx="2172771" cy="21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2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dirty="0">
                <a:solidFill>
                  <a:srgbClr val="000000"/>
                </a:solidFill>
                <a:latin typeface="Calibri" panose="020F0502020204030204" pitchFamily="34" charset="0"/>
              </a:rPr>
              <a:t>Μερκ. Παναγιωτόπουλος-Φυσικός      </a:t>
            </a:r>
            <a:r>
              <a:rPr lang="el-GR" altLang="el-GR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www.merkopanas.blogspot.gr</a:t>
            </a:r>
            <a:endParaRPr lang="el-GR" altLang="el-GR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339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929CAE-EA6D-4199-A04A-660BC38FDD5D}" type="slidenum">
              <a:rPr lang="el-GR" altLang="el-GR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l-GR" altLang="el-GR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96318" name="Group 62"/>
          <p:cNvGrpSpPr>
            <a:grpSpLocks/>
          </p:cNvGrpSpPr>
          <p:nvPr/>
        </p:nvGrpSpPr>
        <p:grpSpPr bwMode="auto">
          <a:xfrm>
            <a:off x="4211638" y="2422525"/>
            <a:ext cx="2089150" cy="2301875"/>
            <a:chOff x="2653" y="1526"/>
            <a:chExt cx="1316" cy="1450"/>
          </a:xfrm>
        </p:grpSpPr>
        <p:sp>
          <p:nvSpPr>
            <p:cNvPr id="14378" name="Rectangle 57"/>
            <p:cNvSpPr>
              <a:spLocks noChangeArrowheads="1"/>
            </p:cNvSpPr>
            <p:nvPr/>
          </p:nvSpPr>
          <p:spPr bwMode="auto">
            <a:xfrm>
              <a:off x="2925" y="1979"/>
              <a:ext cx="772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379" name="Rectangle 58"/>
            <p:cNvSpPr>
              <a:spLocks noChangeArrowheads="1"/>
            </p:cNvSpPr>
            <p:nvPr/>
          </p:nvSpPr>
          <p:spPr bwMode="auto">
            <a:xfrm>
              <a:off x="3288" y="1752"/>
              <a:ext cx="45" cy="9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380" name="Oval 59"/>
            <p:cNvSpPr>
              <a:spLocks noChangeArrowheads="1"/>
            </p:cNvSpPr>
            <p:nvPr/>
          </p:nvSpPr>
          <p:spPr bwMode="auto">
            <a:xfrm>
              <a:off x="3198" y="1526"/>
              <a:ext cx="226" cy="22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381" name="Rectangle 60"/>
            <p:cNvSpPr>
              <a:spLocks noChangeArrowheads="1"/>
            </p:cNvSpPr>
            <p:nvPr/>
          </p:nvSpPr>
          <p:spPr bwMode="auto">
            <a:xfrm>
              <a:off x="2653" y="2931"/>
              <a:ext cx="1316" cy="4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382" name="Line 61"/>
            <p:cNvSpPr>
              <a:spLocks noChangeShapeType="1"/>
            </p:cNvSpPr>
            <p:nvPr/>
          </p:nvSpPr>
          <p:spPr bwMode="auto">
            <a:xfrm>
              <a:off x="3334" y="2341"/>
              <a:ext cx="0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>
            <a:off x="5861050" y="1773238"/>
            <a:ext cx="1657350" cy="504825"/>
            <a:chOff x="3692" y="1117"/>
            <a:chExt cx="1044" cy="318"/>
          </a:xfrm>
        </p:grpSpPr>
        <p:sp>
          <p:nvSpPr>
            <p:cNvPr id="14376" name="Rectangle 9"/>
            <p:cNvSpPr>
              <a:spLocks noChangeArrowheads="1"/>
            </p:cNvSpPr>
            <p:nvPr/>
          </p:nvSpPr>
          <p:spPr bwMode="auto">
            <a:xfrm rot="-1049614">
              <a:off x="3692" y="1232"/>
              <a:ext cx="1044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377" name="Line 10"/>
            <p:cNvSpPr>
              <a:spLocks noChangeShapeType="1"/>
            </p:cNvSpPr>
            <p:nvPr/>
          </p:nvSpPr>
          <p:spPr bwMode="auto">
            <a:xfrm flipV="1">
              <a:off x="3787" y="1117"/>
              <a:ext cx="907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</a:endParaRPr>
            </a:p>
          </p:txBody>
        </p:sp>
      </p:grpSp>
      <p:sp>
        <p:nvSpPr>
          <p:cNvPr id="96271" name="Rectangle 15"/>
          <p:cNvSpPr>
            <a:spLocks noChangeArrowheads="1"/>
          </p:cNvSpPr>
          <p:nvPr/>
        </p:nvSpPr>
        <p:spPr bwMode="auto">
          <a:xfrm rot="-1049614">
            <a:off x="2262188" y="1811338"/>
            <a:ext cx="1655762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l-GR" altLang="el-GR">
              <a:solidFill>
                <a:srgbClr val="000000"/>
              </a:solidFill>
            </a:endParaRPr>
          </a:p>
        </p:txBody>
      </p:sp>
      <p:grpSp>
        <p:nvGrpSpPr>
          <p:cNvPr id="96299" name="Group 43"/>
          <p:cNvGrpSpPr>
            <a:grpSpLocks/>
          </p:cNvGrpSpPr>
          <p:nvPr/>
        </p:nvGrpSpPr>
        <p:grpSpPr bwMode="auto">
          <a:xfrm>
            <a:off x="4932363" y="3573463"/>
            <a:ext cx="288925" cy="798512"/>
            <a:chOff x="3107" y="2251"/>
            <a:chExt cx="182" cy="503"/>
          </a:xfrm>
        </p:grpSpPr>
        <p:sp>
          <p:nvSpPr>
            <p:cNvPr id="14372" name="Text Box 26"/>
            <p:cNvSpPr txBox="1">
              <a:spLocks noChangeArrowheads="1"/>
            </p:cNvSpPr>
            <p:nvPr/>
          </p:nvSpPr>
          <p:spPr bwMode="auto">
            <a:xfrm>
              <a:off x="3107" y="2387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l-GR" altLang="el-GR" b="1">
                  <a:solidFill>
                    <a:srgbClr val="FF0000"/>
                  </a:solidFill>
                  <a:latin typeface="Verdana" pitchFamily="34" charset="0"/>
                </a:rPr>
                <a:t>-</a:t>
              </a:r>
            </a:p>
          </p:txBody>
        </p:sp>
        <p:grpSp>
          <p:nvGrpSpPr>
            <p:cNvPr id="14373" name="Group 42"/>
            <p:cNvGrpSpPr>
              <a:grpSpLocks/>
            </p:cNvGrpSpPr>
            <p:nvPr/>
          </p:nvGrpSpPr>
          <p:grpSpPr bwMode="auto">
            <a:xfrm>
              <a:off x="3107" y="2251"/>
              <a:ext cx="182" cy="503"/>
              <a:chOff x="3107" y="2251"/>
              <a:chExt cx="182" cy="503"/>
            </a:xfrm>
          </p:grpSpPr>
          <p:sp>
            <p:nvSpPr>
              <p:cNvPr id="14374" name="Text Box 27"/>
              <p:cNvSpPr txBox="1">
                <a:spLocks noChangeArrowheads="1"/>
              </p:cNvSpPr>
              <p:nvPr/>
            </p:nvSpPr>
            <p:spPr bwMode="auto">
              <a:xfrm>
                <a:off x="3107" y="2251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  <p:sp>
            <p:nvSpPr>
              <p:cNvPr id="14375" name="Text Box 28"/>
              <p:cNvSpPr txBox="1">
                <a:spLocks noChangeArrowheads="1"/>
              </p:cNvSpPr>
              <p:nvPr/>
            </p:nvSpPr>
            <p:spPr bwMode="auto">
              <a:xfrm>
                <a:off x="3107" y="2523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</p:grpSp>
      </p:grpSp>
      <p:grpSp>
        <p:nvGrpSpPr>
          <p:cNvPr id="96302" name="Group 46"/>
          <p:cNvGrpSpPr>
            <a:grpSpLocks/>
          </p:cNvGrpSpPr>
          <p:nvPr/>
        </p:nvGrpSpPr>
        <p:grpSpPr bwMode="auto">
          <a:xfrm>
            <a:off x="900113" y="2422525"/>
            <a:ext cx="2087562" cy="2301875"/>
            <a:chOff x="567" y="1526"/>
            <a:chExt cx="1315" cy="1450"/>
          </a:xfrm>
        </p:grpSpPr>
        <p:sp>
          <p:nvSpPr>
            <p:cNvPr id="14367" name="Rectangle 4"/>
            <p:cNvSpPr>
              <a:spLocks noChangeArrowheads="1"/>
            </p:cNvSpPr>
            <p:nvPr/>
          </p:nvSpPr>
          <p:spPr bwMode="auto">
            <a:xfrm>
              <a:off x="839" y="1979"/>
              <a:ext cx="772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368" name="Rectangle 6"/>
            <p:cNvSpPr>
              <a:spLocks noChangeArrowheads="1"/>
            </p:cNvSpPr>
            <p:nvPr/>
          </p:nvSpPr>
          <p:spPr bwMode="auto">
            <a:xfrm>
              <a:off x="1202" y="1752"/>
              <a:ext cx="45" cy="9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369" name="Oval 7"/>
            <p:cNvSpPr>
              <a:spLocks noChangeArrowheads="1"/>
            </p:cNvSpPr>
            <p:nvPr/>
          </p:nvSpPr>
          <p:spPr bwMode="auto">
            <a:xfrm>
              <a:off x="1112" y="1526"/>
              <a:ext cx="226" cy="22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370" name="Line 8"/>
            <p:cNvSpPr>
              <a:spLocks noChangeShapeType="1"/>
            </p:cNvSpPr>
            <p:nvPr/>
          </p:nvSpPr>
          <p:spPr bwMode="auto">
            <a:xfrm>
              <a:off x="1248" y="2342"/>
              <a:ext cx="0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14371" name="Rectangle 29"/>
            <p:cNvSpPr>
              <a:spLocks noChangeArrowheads="1"/>
            </p:cNvSpPr>
            <p:nvPr/>
          </p:nvSpPr>
          <p:spPr bwMode="auto">
            <a:xfrm>
              <a:off x="567" y="2931"/>
              <a:ext cx="1315" cy="4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</p:grpSp>
      <p:sp>
        <p:nvSpPr>
          <p:cNvPr id="96287" name="Text Box 31"/>
          <p:cNvSpPr txBox="1">
            <a:spLocks noChangeArrowheads="1"/>
          </p:cNvSpPr>
          <p:nvPr/>
        </p:nvSpPr>
        <p:spPr bwMode="auto">
          <a:xfrm>
            <a:off x="1331913" y="260648"/>
            <a:ext cx="6768479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Λειτουργία του ηλεκτροσκοπίου</a:t>
            </a:r>
          </a:p>
        </p:txBody>
      </p:sp>
      <p:grpSp>
        <p:nvGrpSpPr>
          <p:cNvPr id="96312" name="Group 56"/>
          <p:cNvGrpSpPr>
            <a:grpSpLocks/>
          </p:cNvGrpSpPr>
          <p:nvPr/>
        </p:nvGrpSpPr>
        <p:grpSpPr bwMode="auto">
          <a:xfrm>
            <a:off x="5292725" y="3573463"/>
            <a:ext cx="576263" cy="798512"/>
            <a:chOff x="3334" y="2251"/>
            <a:chExt cx="363" cy="503"/>
          </a:xfrm>
        </p:grpSpPr>
        <p:sp>
          <p:nvSpPr>
            <p:cNvPr id="14361" name="Line 14"/>
            <p:cNvSpPr>
              <a:spLocks noChangeShapeType="1"/>
            </p:cNvSpPr>
            <p:nvPr/>
          </p:nvSpPr>
          <p:spPr bwMode="auto">
            <a:xfrm>
              <a:off x="3334" y="2342"/>
              <a:ext cx="226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</a:endParaRPr>
            </a:p>
          </p:txBody>
        </p:sp>
        <p:grpSp>
          <p:nvGrpSpPr>
            <p:cNvPr id="14362" name="Group 45"/>
            <p:cNvGrpSpPr>
              <a:grpSpLocks/>
            </p:cNvGrpSpPr>
            <p:nvPr/>
          </p:nvGrpSpPr>
          <p:grpSpPr bwMode="auto">
            <a:xfrm>
              <a:off x="3334" y="2251"/>
              <a:ext cx="363" cy="503"/>
              <a:chOff x="3334" y="2251"/>
              <a:chExt cx="363" cy="503"/>
            </a:xfrm>
          </p:grpSpPr>
          <p:sp>
            <p:nvSpPr>
              <p:cNvPr id="14363" name="Text Box 25"/>
              <p:cNvSpPr txBox="1">
                <a:spLocks noChangeArrowheads="1"/>
              </p:cNvSpPr>
              <p:nvPr/>
            </p:nvSpPr>
            <p:spPr bwMode="auto">
              <a:xfrm>
                <a:off x="3334" y="2251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  <p:grpSp>
            <p:nvGrpSpPr>
              <p:cNvPr id="14364" name="Group 44"/>
              <p:cNvGrpSpPr>
                <a:grpSpLocks/>
              </p:cNvGrpSpPr>
              <p:nvPr/>
            </p:nvGrpSpPr>
            <p:grpSpPr bwMode="auto">
              <a:xfrm>
                <a:off x="3379" y="2387"/>
                <a:ext cx="318" cy="367"/>
                <a:chOff x="3379" y="2387"/>
                <a:chExt cx="318" cy="367"/>
              </a:xfrm>
            </p:grpSpPr>
            <p:sp>
              <p:nvSpPr>
                <p:cNvPr id="1436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379" y="2387"/>
                  <a:ext cx="2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l-GR" altLang="el-GR" b="1" dirty="0">
                      <a:solidFill>
                        <a:srgbClr val="FF0000"/>
                      </a:solidFill>
                      <a:latin typeface="Verdana" pitchFamily="34" charset="0"/>
                    </a:rPr>
                    <a:t> -</a:t>
                  </a:r>
                </a:p>
              </p:txBody>
            </p:sp>
            <p:sp>
              <p:nvSpPr>
                <p:cNvPr id="1436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515" y="2523"/>
                  <a:ext cx="18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l-GR" altLang="el-GR" b="1">
                      <a:solidFill>
                        <a:srgbClr val="FF0000"/>
                      </a:solidFill>
                      <a:latin typeface="Verdana" pitchFamily="34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96297" name="Group 41"/>
          <p:cNvGrpSpPr>
            <a:grpSpLocks/>
          </p:cNvGrpSpPr>
          <p:nvPr/>
        </p:nvGrpSpPr>
        <p:grpSpPr bwMode="auto">
          <a:xfrm>
            <a:off x="4787900" y="2133600"/>
            <a:ext cx="1008063" cy="869950"/>
            <a:chOff x="3016" y="1344"/>
            <a:chExt cx="635" cy="548"/>
          </a:xfrm>
        </p:grpSpPr>
        <p:sp>
          <p:nvSpPr>
            <p:cNvPr id="14354" name="Text Box 19"/>
            <p:cNvSpPr txBox="1">
              <a:spLocks noChangeArrowheads="1"/>
            </p:cNvSpPr>
            <p:nvPr/>
          </p:nvSpPr>
          <p:spPr bwMode="auto">
            <a:xfrm>
              <a:off x="3334" y="1661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l-GR" altLang="el-GR" b="1">
                  <a:solidFill>
                    <a:srgbClr val="FF0000"/>
                  </a:solidFill>
                  <a:latin typeface="Verdana" pitchFamily="34" charset="0"/>
                </a:rPr>
                <a:t>+</a:t>
              </a:r>
            </a:p>
          </p:txBody>
        </p:sp>
        <p:grpSp>
          <p:nvGrpSpPr>
            <p:cNvPr id="14355" name="Group 40"/>
            <p:cNvGrpSpPr>
              <a:grpSpLocks/>
            </p:cNvGrpSpPr>
            <p:nvPr/>
          </p:nvGrpSpPr>
          <p:grpSpPr bwMode="auto">
            <a:xfrm>
              <a:off x="3016" y="1344"/>
              <a:ext cx="635" cy="548"/>
              <a:chOff x="3016" y="1344"/>
              <a:chExt cx="635" cy="548"/>
            </a:xfrm>
          </p:grpSpPr>
          <p:sp>
            <p:nvSpPr>
              <p:cNvPr id="14356" name="Text Box 17"/>
              <p:cNvSpPr txBox="1">
                <a:spLocks noChangeArrowheads="1"/>
              </p:cNvSpPr>
              <p:nvPr/>
            </p:nvSpPr>
            <p:spPr bwMode="auto">
              <a:xfrm>
                <a:off x="3379" y="1525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357" name="Text Box 20"/>
              <p:cNvSpPr txBox="1">
                <a:spLocks noChangeArrowheads="1"/>
              </p:cNvSpPr>
              <p:nvPr/>
            </p:nvSpPr>
            <p:spPr bwMode="auto">
              <a:xfrm>
                <a:off x="3061" y="1661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358" name="Text Box 21"/>
              <p:cNvSpPr txBox="1">
                <a:spLocks noChangeArrowheads="1"/>
              </p:cNvSpPr>
              <p:nvPr/>
            </p:nvSpPr>
            <p:spPr bwMode="auto">
              <a:xfrm>
                <a:off x="3152" y="1344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359" name="Text Box 22"/>
              <p:cNvSpPr txBox="1">
                <a:spLocks noChangeArrowheads="1"/>
              </p:cNvSpPr>
              <p:nvPr/>
            </p:nvSpPr>
            <p:spPr bwMode="auto">
              <a:xfrm>
                <a:off x="3016" y="1480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360" name="Text Box 38"/>
              <p:cNvSpPr txBox="1">
                <a:spLocks noChangeArrowheads="1"/>
              </p:cNvSpPr>
              <p:nvPr/>
            </p:nvSpPr>
            <p:spPr bwMode="auto">
              <a:xfrm>
                <a:off x="3334" y="1389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</p:grpSp>
      </p:grpSp>
      <p:grpSp>
        <p:nvGrpSpPr>
          <p:cNvPr id="96307" name="Group 51"/>
          <p:cNvGrpSpPr>
            <a:grpSpLocks/>
          </p:cNvGrpSpPr>
          <p:nvPr/>
        </p:nvGrpSpPr>
        <p:grpSpPr bwMode="auto">
          <a:xfrm>
            <a:off x="4859338" y="3141663"/>
            <a:ext cx="793750" cy="366712"/>
            <a:chOff x="3061" y="1979"/>
            <a:chExt cx="500" cy="231"/>
          </a:xfrm>
        </p:grpSpPr>
        <p:sp>
          <p:nvSpPr>
            <p:cNvPr id="14349" name="Text Box 34"/>
            <p:cNvSpPr txBox="1">
              <a:spLocks noChangeArrowheads="1"/>
            </p:cNvSpPr>
            <p:nvPr/>
          </p:nvSpPr>
          <p:spPr bwMode="auto">
            <a:xfrm>
              <a:off x="3061" y="1979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l-GR">
                  <a:solidFill>
                    <a:srgbClr val="0000FF"/>
                  </a:solidFill>
                  <a:latin typeface="Comic Sans MS" pitchFamily="66" charset="0"/>
                </a:rPr>
                <a:t>e</a:t>
              </a:r>
              <a:endParaRPr lang="el-GR" altLang="el-GR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grpSp>
          <p:nvGrpSpPr>
            <p:cNvPr id="14350" name="Group 50"/>
            <p:cNvGrpSpPr>
              <a:grpSpLocks/>
            </p:cNvGrpSpPr>
            <p:nvPr/>
          </p:nvGrpSpPr>
          <p:grpSpPr bwMode="auto">
            <a:xfrm>
              <a:off x="3243" y="1979"/>
              <a:ext cx="318" cy="231"/>
              <a:chOff x="3243" y="1979"/>
              <a:chExt cx="318" cy="231"/>
            </a:xfrm>
          </p:grpSpPr>
          <p:sp>
            <p:nvSpPr>
              <p:cNvPr id="14351" name="Text Box 32"/>
              <p:cNvSpPr txBox="1">
                <a:spLocks noChangeArrowheads="1"/>
              </p:cNvSpPr>
              <p:nvPr/>
            </p:nvSpPr>
            <p:spPr bwMode="auto">
              <a:xfrm>
                <a:off x="3334" y="1979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l-GR" dirty="0">
                    <a:solidFill>
                      <a:srgbClr val="0000FF"/>
                    </a:solidFill>
                    <a:latin typeface="Comic Sans MS" pitchFamily="66" charset="0"/>
                  </a:rPr>
                  <a:t>e</a:t>
                </a:r>
                <a:endParaRPr lang="el-GR" altLang="el-GR" dirty="0">
                  <a:solidFill>
                    <a:srgbClr val="0000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4352" name="Line 33"/>
              <p:cNvSpPr>
                <a:spLocks noChangeShapeType="1"/>
              </p:cNvSpPr>
              <p:nvPr/>
            </p:nvSpPr>
            <p:spPr bwMode="auto">
              <a:xfrm>
                <a:off x="3379" y="202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3" name="Line 35"/>
              <p:cNvSpPr>
                <a:spLocks noChangeShapeType="1"/>
              </p:cNvSpPr>
              <p:nvPr/>
            </p:nvSpPr>
            <p:spPr bwMode="auto">
              <a:xfrm>
                <a:off x="3243" y="202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66776" y="4738258"/>
            <a:ext cx="206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>
                <a:latin typeface="Comic Sans MS" panose="030F0702030302020204" pitchFamily="66" charset="0"/>
              </a:rPr>
              <a:t>Η ράβδος και το ηλεκτροσκόπιο είναι ηλεκτρικά ουδέτερα.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2683" y="2355060"/>
            <a:ext cx="23382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omic Sans MS" panose="030F0702030302020204" pitchFamily="66" charset="0"/>
              </a:rPr>
              <a:t>Η αρνητικά φορτισμένη ράβδος πλησιάζει το ηλεκτροσκόπιο.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omic Sans MS" panose="030F0702030302020204" pitchFamily="66" charset="0"/>
              </a:rPr>
              <a:t>Από την μπίλια απομακρύνονται ηλεκτρόνια.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omic Sans MS" panose="030F0702030302020204" pitchFamily="66" charset="0"/>
              </a:rPr>
              <a:t>Το κινητό φύλλο φορτίζεται αρνητικά λόγω επαφής και αποκλίνει.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omic Sans MS" panose="030F0702030302020204" pitchFamily="66" charset="0"/>
              </a:rPr>
              <a:t>Η μπίλια φορτίζεται θετικά. </a:t>
            </a:r>
            <a:endParaRPr lang="en-US" sz="16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omic Sans MS" panose="030F0702030302020204" pitchFamily="66" charset="0"/>
              </a:rPr>
              <a:t>Το ηλεκτροσκόπιο παραμένει ηλεκτρικά ουδέτερο.</a:t>
            </a:r>
          </a:p>
        </p:txBody>
      </p:sp>
    </p:spTree>
    <p:extLst>
      <p:ext uri="{BB962C8B-B14F-4D97-AF65-F5344CB8AC3E}">
        <p14:creationId xmlns:p14="http://schemas.microsoft.com/office/powerpoint/2010/main" val="4868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6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6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6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6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9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6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96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1" grpId="0" animBg="1"/>
      <p:bldP spid="9628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18" y="465138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1288841" y="251924"/>
            <a:ext cx="6292890" cy="5553575"/>
          </a:xfrm>
          <a:prstGeom prst="wedgeRoundRectCallout">
            <a:avLst>
              <a:gd name="adj1" fmla="val -62669"/>
              <a:gd name="adj2" fmla="val -2775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b="1" dirty="0">
                <a:solidFill>
                  <a:schemeClr val="tx1"/>
                </a:solidFill>
                <a:latin typeface="Comic Sans MS" pitchFamily="66" charset="0"/>
              </a:rPr>
              <a:t>Τι κοινό υπάρχει </a:t>
            </a: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l-GR" sz="2000" b="1" dirty="0">
                <a:solidFill>
                  <a:schemeClr val="tx1"/>
                </a:solidFill>
                <a:latin typeface="Comic Sans MS" pitchFamily="66" charset="0"/>
              </a:rPr>
              <a:t>στο τρίξιμο των μαλλιών όταν κτενιζόμαστε,</a:t>
            </a: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000" b="1" dirty="0">
                <a:solidFill>
                  <a:schemeClr val="tx1"/>
                </a:solidFill>
                <a:latin typeface="Comic Sans MS" pitchFamily="66" charset="0"/>
              </a:rPr>
              <a:t> στο σοκ που αισθανόμαστε όταν ακουμπάμε το γυμνό χέρι στη μοκέτα, </a:t>
            </a: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000" b="1" dirty="0">
                <a:solidFill>
                  <a:schemeClr val="tx1"/>
                </a:solidFill>
                <a:latin typeface="Comic Sans MS" pitchFamily="66" charset="0"/>
              </a:rPr>
              <a:t>στη δημιουργία σπινθήρα όταν ακουμπάμε το κλειδί ή το δάχτυλο στην κλειδαριά του αυτοκινήτου,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000" b="1" dirty="0">
                <a:solidFill>
                  <a:schemeClr val="tx1"/>
                </a:solidFill>
                <a:latin typeface="Comic Sans MS" pitchFamily="66" charset="0"/>
              </a:rPr>
              <a:t>στο τρίξιμο που ακούγεται όταν σηκωνόμαστε από πλαστική καρέκλα,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l-GR" sz="2000" b="1" dirty="0">
                <a:solidFill>
                  <a:schemeClr val="tx1"/>
                </a:solidFill>
                <a:latin typeface="Comic Sans MS" pitchFamily="66" charset="0"/>
              </a:rPr>
              <a:t>στο κόλλημα του </a:t>
            </a:r>
            <a:r>
              <a:rPr lang="el-GR" sz="2000" b="1" dirty="0" err="1">
                <a:solidFill>
                  <a:schemeClr val="tx1"/>
                </a:solidFill>
                <a:latin typeface="Comic Sans MS" pitchFamily="66" charset="0"/>
              </a:rPr>
              <a:t>φελιζόλ</a:t>
            </a:r>
            <a:r>
              <a:rPr lang="el-GR" sz="2000" b="1" dirty="0">
                <a:solidFill>
                  <a:schemeClr val="tx1"/>
                </a:solidFill>
                <a:latin typeface="Comic Sans MS" pitchFamily="66" charset="0"/>
              </a:rPr>
              <a:t> στο σώμα,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l-G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076" name="Picture 4" descr="http://www.stmary.ws/highschool/Physics/home/notes/electricity/staticElectricity/staticDoor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28" y="2272344"/>
            <a:ext cx="1245468" cy="124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ke Static Electricity Step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8" y="3717032"/>
            <a:ext cx="1342813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data:image/jpeg;base64,/9j/4AAQSkZJRgABAQAAAQABAAD/2wCEAAkGBxITEhQUEhQVFRUXFxQUGBUYFBQYFxQXFxUWGBUYGRUZHCggHBwlGxQUITEkJSkrLi4uFx8zODMsNygtLisBCgoKDg0OGhAQGywkHCQsLCwsLCwsLCwsLCwsLCwsLCwsLCwsLCwsLCwsLCwsLCwsLCwsLCwsLCwsLCwsLCwtLP/AABEIAK4BIgMBIgACEQEDEQH/xAAbAAEAAgMBAQAAAAAAAAAAAAAAAQMCBAUGB//EADcQAAEDAgMGAwcCBwEBAAAAAAEAAhEDIQQxQQUSUWFxgSKRoTJCscHR4fATFAYVUmJygvHSFv/EABgBAQEBAQEAAAAAAAAAAAAAAAABAgME/8QAIREBAQACAgIDAAMAAAAAAAAAAAECERIhAzETQVEiYXH/2gAMAwEAAhEDEQA/APuKIiAiIgIiICIiAiIgIiICIoKCUWmcQ6SA0W4mFIrVNAyebiPkg20Wsys/3mD/AFdPoQFaysDl9EFiIoQSiIgIiICIiAiIgIiICIiAiIgIiICIiAixY8EAi4OqyQEREBERAREQEREBERAUFSoKDXxDR7XKOq4Y/Xpu3i4OM+zPlmuxWqnUhrQY5kR6XXIx1ce6bjOdRxCsaxbQ29Tyc14PCBn5rL+bU3aEa3F/RefxtaADneJVbcRNgscnb4OtvSVdqgZBxtkLBU0drkmd0AdSuAcRJOv5qrQ4WE6Dz1TZfFI9Xh8ex2scittrwcl49s5tFuJKtoY17ZIzH5krtzuH49bKLh4fbg99vcfRdilWa4S0yFWLLFiKJUogiwqVABJUsMiUGSIiAiiULkEoterjabfae0dx8Fo1tvUhlvO6D5lTazG306ySvNVv4iefYYB1uufiMfVf7TjHAWHopzjpPFl9vYmu3+pvmEXhf01KnNr4f7dDZu03UzGbeH05r0+GxLXiWn6jkQvErZweLcwy09tCEl0ZYb9PZotLAbQbUFrOGbdVurbhZoREQEREBERAREQFBUqCUHI2g+SbAAE9yuPintNlsbTreIiYzjge65bsRGfr9UtdvHi5mP33ndaQCCHa5XjzWAruad0jxWmMrze99FtYehh6jjUc3fd7OsACczrmVbhNn0mmQwTmCbmRkZPVcONr1Xya+msxp0NszGq3KLT2WG0bbpiQbSNDpPIqik1X1TlMsdusyrE2U0iADxJv2WlTdaCZ7381IdwM8jn5j5wum3G4t4weSv2fVcwyI6TZc5juOfD76q9hKbZuPT0jcQXZS3nIjyKv/cbokmey4NHE2usqlaemfXkt9OPGuvSbvO33/wCrf6RxPMrLE7Rp043nRMxYmY6Lk/uSdVq4128I7j4FS+lxw3e3Vf8AxBS0Dndo+K0638QPPssA6klcoUysxTXPlXeePGLau1a594joAFrPqPPtOcepKt3FELPbUkihtNZBqshTCaXbDdRrVZCALWk2wn8hSs91E0bUwo3VkolXTG2VGsWkEG4816HZ22Gus6zuOh+i82VCb0lxmT3QKlea2dtCq0Abpe34L0FGsHCx7ahbcLNLUREQREQERQUAlaeIxBuG+anEVpsMlQUHmNo1d2b3nS99RHVc8YafbJP9ug6ru4/DwXPIuMupuT2HxXKqt3S7e0zWcno8d/GVgIA8oss6L7CRftlotMYoPMNYf8gYAHWc+y36eGBjN3U28tVNunHrtia14sQbO5BTjsNTYwOptEZmJuCY1V4hoFh1+y0MbjGup1KbJDyRB3fCLi/plzWf447tSYZXXFDHemnNZmo7SO5HnC1aRDgLX1ic+XELbw9MC2YWpqlmvbKk4nITOouPqtgtIAJ8/qgoTcGPzipNKJBd8TKqbl9AqKSZSkSMhohykIiylUkRzlTWOSqDZvqs6hkc0T7YgqVAUqNbEDUCylERCQhKguVVJCLEuUSiMoRRKINcGVnK1WVFY2ogtIUbqgGVlKIyY7twP5ot6hiL3zH5Zc5Ztv8AnktSs5Tb0eGxh/y6m62qWNYbTB4ER6rzFKqQe910WYuDDgHDnnlIur7c7jp3t9SCuVQqz7DoP9LrjstsYgj22kcxJCjLbVOJqQOZWTKgORB6LTxD5d0sgwUgKFtYRmqDm7Xplu5aQSQTzsQOhE94XnNoYcutNgfFx5L3dVgIg3C4mLwDXExkQQbnkRHcBLNumGfF5pjQBACuFVx8LbTHoor0S10fP1UMrFlSfaZESLkHieWaxp25dK9oUXhrjLWxBB3ZBi7mltoJExC51NziJaTfXdI9Cu3jcSx43AD7riYiBmO5VFJgCxnhLW8PJlIjDUIAi/GfVX1bQcxlzHNVmpFslBrHIi0f8SdLZy7W/uIy81sYetYev0XMNRbOGn4n0j6LcrFx0tq+E7zZEZ8uiw37WVtWlaLqG0EOmFJ62gFUKHBbeHpGIPULUjGVarjCSs8YzdPb6rXJUqz0zlC5VpulFZF6byzbg6hya49irm7JrH3SPJDcahcoL1v/AMkq8PUfVWM2DU1gd00nLFyt5F2P/nncR5n6Imk54vP4rA1afttI+B7qhtXIDW0cyvpDmAiCARwK5/8AI6IfvhsG+WV9Y4q6Znl/XlA2IEz0463UvnPRelxGyBpBWjXwBGbbdM1rj+MzNy6TgdLhWtbwF/QqqphS02EjhqApo4iLHL1CjX+LagOcfXp14HVZNdvDmL9W6+Vz58lDuUnvmOXyUNJkFtnZg8fugspVAZE5ZdFtYfaL2a7zeBvHfNaEwd9oH9zdP+J+qCOel8xfPnl5K7S47egoYujU/td5Geqr3XZghw55+YXDD2Rf87o3EAZFw/2KMXF3f1I9rw9fqrhtSk228bcl5x9Vp95/51UOO97wd1Fx0ITRMXo6+1KZEB2arbXaciF5aoxzTn2P1WVOq77IvB6LFbM/VbwOh48ui4j8K5hh7SMwMuOf5xW3hdoEZEjle/KPmuq/HN3PEN4EcOUqa2stx6ecqs8buYaR5R9Vq1WleoGALmy0aCJF/wDiuZsmkW+Idb5FZuLfyx5NsnO6tcw5a8LrvHZdMG025q7CYGm0iRPUpxT5Xm6WFtlf4dl08Psw62/OC7deGAkBjBq5xj881y62NaBvB+/FyGkRkrIzlncm/T2WwgSSrRs5nP0Xn27VqnXdj3RHlOZW5/OnbhLY3hGeWd1YccnX/YM/IVowrOC5mztourgt9lwg7zbgjLWbrsNCbYvTUxGzmPILgbCM4RuzKQ9wepW6iG6pZhWDJjR2CsDBwHkskRBERAREQIREQFiSslEIMVjud+qzIUINDF4AG4XAxuCIMgEH7L1ypr4cOHBXf6sunjuA45R+enksGVMwdM+XNdvHbOMXAPNcdoh12unIm2XfNLHTHLbMVNRnrz+6qdUHtN7hV70EwbcftoVlmZyOfJ33WXSKnuJkzI4rKi2xlWgXMGCoDpkZEDL5pDJDGnLQnPh0TcBMDPmIB7rN2hWNUzbTPzzVZjGoXsMOBB4FGPYbGx9Fm+SLkkGNb8oKmlgw4e1fgWrNy17OljcMbAXB9eisZizdh8JEEHkMx1F/RarA9h3Rlwm0aEK/GM3g1xPiytBMayVdwtn22NnbY3QLxy0+y6Z28we1HbJeZbQdG40ydLSfSwXY/UaG7jmkWjciZtyUmX0mXD6dF+0abiCDp28wlfENYN45D1XCwuGLCC8jQ7oBv1WGNxTnG5AHDMrTNwm9RjiQ6oS+o7MzHDgANFqyJAGtutrrLEVuJkcFXhZu852gcADl6KO19Mw+CeXzWxSpyCJgukjTK5hUUaW/UGgDd9x0Aj7Ldw9Dfqbw9kARyH1z81qJlY9BsVrQ2BG9m6PQLqrkYPAkEEmDIcOQ1nmV1gleZKIigIiICIiAiIgIiICIiAiIgx3VACzRBW4Ai689tfAETAsdeC9IQqnTwlXZK8RRwbxr0IVb2EG4+S9rUwrDctz5X9FoYrZgdlf84p06TyV5enUkkAEx3+GazdnzGR+S2Nq0KjRusaWjWLTylcgSDqFm9OkvKOrTe0gBSxrZG9N5gzlC5zax+cKxtbirtNOhVMHwkuPDOFS2o7qopv3hnJ4CB5q11olpA7/GIzQ1GucbeDY8OfJKp3siWnsrSMobI1NiefZXCn3nTupcdpqMf3bA0EHddkW595VLcQJkOudTnyA5KjCYeC0Ok3M98/QLOu5oPi7ALEwx5ctdtcZOlpqOnmqKjz97H0KsY0W3e44WlaVR+86IlupuJHAet10phO2bRvESJGvMi2nBbH6XDWw75rIM8uOpGndXtOQaLkx56BQuW70hlLe8DcrSf6o48heF6LZOCgAkWGXM8U2ds4NGXXtoF1WBacsstgaskRRgREQEREBERAREQEREBERAREQEREBERBBUbqyRBTWoBwggFcyvsqm7K3bJdlRCDyOP2Duzu253uuU/BOGd19DhauJwLXaQeKNTOvnxYeGXosmVnD3iOU2XqsTsjl3j5hcjFbN0v1zhNNzyfrm/qHSx5GJ6hbFLE1LXBvNwJ81WMO4G8W9VaGcfhcJG7ktFdxm0a5xHNa1bHNFoDz6Dvr2UvoOd00E/FbGG2cS0GI0nKR+Sr2zqfbSa57z7LQDmGm+V5V9HAOAtYaEkCO66uF2a43aC7mZDR55rrYXZABl53jw0Ca/S+TXp5yjhXOAaxriNXREzwByC7+x9jlnieZNrdMp5rsMYAIFhwWSjncvpAClERkREQEREBERAREQEREBERAREQEREBERAREQEREBERAREQFW+k05gHsrEQaFfZdN2kfDyWnU2NFwAeWXxXbRXY4VDZtUnxBjG8B4j5rrUcM1ug6xdXomwhERQEREBFAdKlAREQEREBFRinOjw5/AQfzuscPWkxnAF+aDZREQEREBERAREQEREBERAREQEREBERAREQEREBERAREQEREBUVnPkBsAauN8osBxV6rq0w6xnsSPgg1W1DHhjxVHiSJA9om2uSzrV3gwGzkBzJzJOgCtbRaN2BG7ly0+ZSpRB1I6Ej4IBe7egRESTqTwH5qsBXJ3IjxST0EZeazNEWztEXOmU8UZQaIjQEC5yMT8EGFGuTuzHi3stINkFRxe4W3W2iLkls56ZhZCg20TYEC51zU0aQaIHU6yeZKCikCd0O3YLZ3d06RmSdJTDvMUwAAC0uNoyiwjqr20Ggk6m0yTbgOCNotERoN0XORj6BBXRrk7sx4g420giPiooV3kgFsZkm8AaDmVaygBEaAgXOsT8E/REzJmIzNp4BA/ct46xkc/wHyT9y3j+W/8ATfNYuw4vc355dOGqg4RvPz/x/wDDUGxKKJUI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" name="AutoShape 14" descr="data:image/jpeg;base64,/9j/4AAQSkZJRgABAQAAAQABAAD/2wCEAAkGBxITEhQUEhQVFRUXFxQUGBUYFBQYFxQXFxUWGBUYGRUZHCggHBwlGxQUITEkJSkrLi4uFx8zODMsNygtLisBCgoKDg0OGhAQGywkHCQsLCwsLCwsLCwsLCwsLCwsLCwsLCwsLCwsLCwsLCwsLCwsLCwsLCwsLCwsLCwsLCwtLP/AABEIAK4BIgMBIgACEQEDEQH/xAAbAAEAAgMBAQAAAAAAAAAAAAAAAQMCBAUGB//EADcQAAEDAgMGAwcCBwEBAAAAAAEAAhEDIQQxQQUSUWFxgSKRoTJCscHR4fATFAYVUmJygvHSFv/EABgBAQEBAQEAAAAAAAAAAAAAAAABAgME/8QAIREBAQACAgIDAAMAAAAAAAAAAAECERIhAzETQVEiYXH/2gAMAwEAAhEDEQA/APuKIiAiIgIiICIiAiIgIiICIoKCUWmcQ6SA0W4mFIrVNAyebiPkg20Wsys/3mD/AFdPoQFaysDl9EFiIoQSiIgIiICIiAiIgIiICIiAiIgIiICIiAixY8EAi4OqyQEREBERAREQEREBERAUFSoKDXxDR7XKOq4Y/Xpu3i4OM+zPlmuxWqnUhrQY5kR6XXIx1ce6bjOdRxCsaxbQ29Tyc14PCBn5rL+bU3aEa3F/RefxtaADneJVbcRNgscnb4OtvSVdqgZBxtkLBU0drkmd0AdSuAcRJOv5qrQ4WE6Dz1TZfFI9Xh8ex2scittrwcl49s5tFuJKtoY17ZIzH5krtzuH49bKLh4fbg99vcfRdilWa4S0yFWLLFiKJUogiwqVABJUsMiUGSIiAiiULkEoterjabfae0dx8Fo1tvUhlvO6D5lTazG306ySvNVv4iefYYB1uufiMfVf7TjHAWHopzjpPFl9vYmu3+pvmEXhf01KnNr4f7dDZu03UzGbeH05r0+GxLXiWn6jkQvErZweLcwy09tCEl0ZYb9PZotLAbQbUFrOGbdVurbhZoREQEREBERAREQFBUqCUHI2g+SbAAE9yuPintNlsbTreIiYzjge65bsRGfr9UtdvHi5mP33ndaQCCHa5XjzWAruad0jxWmMrze99FtYehh6jjUc3fd7OsACczrmVbhNn0mmQwTmCbmRkZPVcONr1Xya+msxp0NszGq3KLT2WG0bbpiQbSNDpPIqik1X1TlMsdusyrE2U0iADxJv2WlTdaCZ7381IdwM8jn5j5wum3G4t4weSv2fVcwyI6TZc5juOfD76q9hKbZuPT0jcQXZS3nIjyKv/cbokmey4NHE2usqlaemfXkt9OPGuvSbvO33/wCrf6RxPMrLE7Rp043nRMxYmY6Lk/uSdVq4128I7j4FS+lxw3e3Vf8AxBS0Dndo+K0638QPPssA6klcoUysxTXPlXeePGLau1a594joAFrPqPPtOcepKt3FELPbUkihtNZBqshTCaXbDdRrVZCALWk2wn8hSs91E0bUwo3VkolXTG2VGsWkEG4816HZ22Gus6zuOh+i82VCb0lxmT3QKlea2dtCq0Abpe34L0FGsHCx7ahbcLNLUREQREQERQUAlaeIxBuG+anEVpsMlQUHmNo1d2b3nS99RHVc8YafbJP9ug6ru4/DwXPIuMupuT2HxXKqt3S7e0zWcno8d/GVgIA8oss6L7CRftlotMYoPMNYf8gYAHWc+y36eGBjN3U28tVNunHrtia14sQbO5BTjsNTYwOptEZmJuCY1V4hoFh1+y0MbjGup1KbJDyRB3fCLi/plzWf447tSYZXXFDHemnNZmo7SO5HnC1aRDgLX1ic+XELbw9MC2YWpqlmvbKk4nITOouPqtgtIAJ8/qgoTcGPzipNKJBd8TKqbl9AqKSZSkSMhohykIiylUkRzlTWOSqDZvqs6hkc0T7YgqVAUqNbEDUCylERCQhKguVVJCLEuUSiMoRRKINcGVnK1WVFY2ogtIUbqgGVlKIyY7twP5ot6hiL3zH5Zc5Ztv8AnktSs5Tb0eGxh/y6m62qWNYbTB4ER6rzFKqQe910WYuDDgHDnnlIur7c7jp3t9SCuVQqz7DoP9LrjstsYgj22kcxJCjLbVOJqQOZWTKgORB6LTxD5d0sgwUgKFtYRmqDm7Xplu5aQSQTzsQOhE94XnNoYcutNgfFx5L3dVgIg3C4mLwDXExkQQbnkRHcBLNumGfF5pjQBACuFVx8LbTHoor0S10fP1UMrFlSfaZESLkHieWaxp25dK9oUXhrjLWxBB3ZBi7mltoJExC51NziJaTfXdI9Cu3jcSx43AD7riYiBmO5VFJgCxnhLW8PJlIjDUIAi/GfVX1bQcxlzHNVmpFslBrHIi0f8SdLZy7W/uIy81sYetYev0XMNRbOGn4n0j6LcrFx0tq+E7zZEZ8uiw37WVtWlaLqG0EOmFJ62gFUKHBbeHpGIPULUjGVarjCSs8YzdPb6rXJUqz0zlC5VpulFZF6byzbg6hya49irm7JrH3SPJDcahcoL1v/AMkq8PUfVWM2DU1gd00nLFyt5F2P/nncR5n6Imk54vP4rA1afttI+B7qhtXIDW0cyvpDmAiCARwK5/8AI6IfvhsG+WV9Y4q6Znl/XlA2IEz0463UvnPRelxGyBpBWjXwBGbbdM1rj+MzNy6TgdLhWtbwF/QqqphS02EjhqApo4iLHL1CjX+LagOcfXp14HVZNdvDmL9W6+Vz58lDuUnvmOXyUNJkFtnZg8fugspVAZE5ZdFtYfaL2a7zeBvHfNaEwd9oH9zdP+J+qCOel8xfPnl5K7S47egoYujU/td5Geqr3XZghw55+YXDD2Rf87o3EAZFw/2KMXF3f1I9rw9fqrhtSk228bcl5x9Vp95/51UOO97wd1Fx0ITRMXo6+1KZEB2arbXaciF5aoxzTn2P1WVOq77IvB6LFbM/VbwOh48ui4j8K5hh7SMwMuOf5xW3hdoEZEjle/KPmuq/HN3PEN4EcOUqa2stx6ecqs8buYaR5R9Vq1WleoGALmy0aCJF/wDiuZsmkW+Idb5FZuLfyx5NsnO6tcw5a8LrvHZdMG025q7CYGm0iRPUpxT5Xm6WFtlf4dl08Psw62/OC7deGAkBjBq5xj881y62NaBvB+/FyGkRkrIzlncm/T2WwgSSrRs5nP0Xn27VqnXdj3RHlOZW5/OnbhLY3hGeWd1YccnX/YM/IVowrOC5mztourgt9lwg7zbgjLWbrsNCbYvTUxGzmPILgbCM4RuzKQ9wepW6iG6pZhWDJjR2CsDBwHkskRBERAREQIREQFiSslEIMVjud+qzIUINDF4AG4XAxuCIMgEH7L1ypr4cOHBXf6sunjuA45R+enksGVMwdM+XNdvHbOMXAPNcdoh12unIm2XfNLHTHLbMVNRnrz+6qdUHtN7hV70EwbcftoVlmZyOfJ33WXSKnuJkzI4rKi2xlWgXMGCoDpkZEDL5pDJDGnLQnPh0TcBMDPmIB7rN2hWNUzbTPzzVZjGoXsMOBB4FGPYbGx9Fm+SLkkGNb8oKmlgw4e1fgWrNy17OljcMbAXB9eisZizdh8JEEHkMx1F/RarA9h3Rlwm0aEK/GM3g1xPiytBMayVdwtn22NnbY3QLxy0+y6Z28we1HbJeZbQdG40ydLSfSwXY/UaG7jmkWjciZtyUmX0mXD6dF+0abiCDp28wlfENYN45D1XCwuGLCC8jQ7oBv1WGNxTnG5AHDMrTNwm9RjiQ6oS+o7MzHDgANFqyJAGtutrrLEVuJkcFXhZu852gcADl6KO19Mw+CeXzWxSpyCJgukjTK5hUUaW/UGgDd9x0Aj7Ldw9Dfqbw9kARyH1z81qJlY9BsVrQ2BG9m6PQLqrkYPAkEEmDIcOQ1nmV1gleZKIigIiICIiAiIgIiICIiAiIgx3VACzRBW4Ai689tfAETAsdeC9IQqnTwlXZK8RRwbxr0IVb2EG4+S9rUwrDctz5X9FoYrZgdlf84p06TyV5enUkkAEx3+GazdnzGR+S2Nq0KjRusaWjWLTylcgSDqFm9OkvKOrTe0gBSxrZG9N5gzlC5zax+cKxtbirtNOhVMHwkuPDOFS2o7qopv3hnJ4CB5q11olpA7/GIzQ1GucbeDY8OfJKp3siWnsrSMobI1NiefZXCn3nTupcdpqMf3bA0EHddkW595VLcQJkOudTnyA5KjCYeC0Ok3M98/QLOu5oPi7ALEwx5ctdtcZOlpqOnmqKjz97H0KsY0W3e44WlaVR+86IlupuJHAet10phO2bRvESJGvMi2nBbH6XDWw75rIM8uOpGndXtOQaLkx56BQuW70hlLe8DcrSf6o48heF6LZOCgAkWGXM8U2ds4NGXXtoF1WBacsstgaskRRgREQEREBERAREQEREBERAREQEREBERBBUbqyRBTWoBwggFcyvsqm7K3bJdlRCDyOP2Duzu253uuU/BOGd19DhauJwLXaQeKNTOvnxYeGXosmVnD3iOU2XqsTsjl3j5hcjFbN0v1zhNNzyfrm/qHSx5GJ6hbFLE1LXBvNwJ81WMO4G8W9VaGcfhcJG7ktFdxm0a5xHNa1bHNFoDz6Dvr2UvoOd00E/FbGG2cS0GI0nKR+Sr2zqfbSa57z7LQDmGm+V5V9HAOAtYaEkCO66uF2a43aC7mZDR55rrYXZABl53jw0Ca/S+TXp5yjhXOAaxriNXREzwByC7+x9jlnieZNrdMp5rsMYAIFhwWSjncvpAClERkREQEREBERAREQEREBERAREQEREBERAREQEREBERAREQFW+k05gHsrEQaFfZdN2kfDyWnU2NFwAeWXxXbRXY4VDZtUnxBjG8B4j5rrUcM1ug6xdXomwhERQEREBFAdKlAREQEREBFRinOjw5/AQfzuscPWkxnAF+aDZREQEREBERAREQEREBERAREQEREBERAREQEREBERAREQEREBUVnPkBsAauN8osBxV6rq0w6xnsSPgg1W1DHhjxVHiSJA9om2uSzrV3gwGzkBzJzJOgCtbRaN2BG7ly0+ZSpRB1I6Ej4IBe7egRESTqTwH5qsBXJ3IjxST0EZeazNEWztEXOmU8UZQaIjQEC5yMT8EGFGuTuzHi3stINkFRxe4W3W2iLkls56ZhZCg20TYEC51zU0aQaIHU6yeZKCikCd0O3YLZ3d06RmSdJTDvMUwAAC0uNoyiwjqr20Ggk6m0yTbgOCNotERoN0XORj6BBXRrk7sx4g420giPiooV3kgFsZkm8AaDmVaygBEaAgXOsT8E/REzJmIzNp4BA/ct46xkc/wHyT9y3j+W/8ATfNYuw4vc355dOGqg4RvPz/x/wDDUGxKKJUI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" name="AutoShape 16" descr="data:image/jpeg;base64,/9j/4AAQSkZJRgABAQAAAQABAAD/2wCEAAkGBxITEhQUEhQVFRUXFxQUGBUYFBQYFxQXFxUWGBUYGRUZHCggHBwlGxQUITEkJSkrLi4uFx8zODMsNygtLisBCgoKDg0OGhAQGywkHCQsLCwsLCwsLCwsLCwsLCwsLCwsLCwsLCwsLCwsLCwsLCwsLCwsLCwsLCwsLCwsLCwtLP/AABEIAK4BIgMBIgACEQEDEQH/xAAbAAEAAgMBAQAAAAAAAAAAAAAAAQMCBAUGB//EADcQAAEDAgMGAwcCBwEBAAAAAAEAAhEDIQQxQQUSUWFxgSKRoTJCscHR4fATFAYVUmJygvHSFv/EABgBAQEBAQEAAAAAAAAAAAAAAAABAgME/8QAIREBAQACAgIDAAMAAAAAAAAAAAECERIhAzETQVEiYXH/2gAMAwEAAhEDEQA/APuKIiAiIgIiICIiAiIgIiICIoKCUWmcQ6SA0W4mFIrVNAyebiPkg20Wsys/3mD/AFdPoQFaysDl9EFiIoQSiIgIiICIiAiIgIiICIiAiIgIiICIiAixY8EAi4OqyQEREBERAREQEREBERAUFSoKDXxDR7XKOq4Y/Xpu3i4OM+zPlmuxWqnUhrQY5kR6XXIx1ce6bjOdRxCsaxbQ29Tyc14PCBn5rL+bU3aEa3F/RefxtaADneJVbcRNgscnb4OtvSVdqgZBxtkLBU0drkmd0AdSuAcRJOv5qrQ4WE6Dz1TZfFI9Xh8ex2scittrwcl49s5tFuJKtoY17ZIzH5krtzuH49bKLh4fbg99vcfRdilWa4S0yFWLLFiKJUogiwqVABJUsMiUGSIiAiiULkEoterjabfae0dx8Fo1tvUhlvO6D5lTazG306ySvNVv4iefYYB1uufiMfVf7TjHAWHopzjpPFl9vYmu3+pvmEXhf01KnNr4f7dDZu03UzGbeH05r0+GxLXiWn6jkQvErZweLcwy09tCEl0ZYb9PZotLAbQbUFrOGbdVurbhZoREQEREBERAREQFBUqCUHI2g+SbAAE9yuPintNlsbTreIiYzjge65bsRGfr9UtdvHi5mP33ndaQCCHa5XjzWAruad0jxWmMrze99FtYehh6jjUc3fd7OsACczrmVbhNn0mmQwTmCbmRkZPVcONr1Xya+msxp0NszGq3KLT2WG0bbpiQbSNDpPIqik1X1TlMsdusyrE2U0iADxJv2WlTdaCZ7381IdwM8jn5j5wum3G4t4weSv2fVcwyI6TZc5juOfD76q9hKbZuPT0jcQXZS3nIjyKv/cbokmey4NHE2usqlaemfXkt9OPGuvSbvO33/wCrf6RxPMrLE7Rp043nRMxYmY6Lk/uSdVq4128I7j4FS+lxw3e3Vf8AxBS0Dndo+K0638QPPssA6klcoUysxTXPlXeePGLau1a594joAFrPqPPtOcepKt3FELPbUkihtNZBqshTCaXbDdRrVZCALWk2wn8hSs91E0bUwo3VkolXTG2VGsWkEG4816HZ22Gus6zuOh+i82VCb0lxmT3QKlea2dtCq0Abpe34L0FGsHCx7ahbcLNLUREQREQERQUAlaeIxBuG+anEVpsMlQUHmNo1d2b3nS99RHVc8YafbJP9ug6ru4/DwXPIuMupuT2HxXKqt3S7e0zWcno8d/GVgIA8oss6L7CRftlotMYoPMNYf8gYAHWc+y36eGBjN3U28tVNunHrtia14sQbO5BTjsNTYwOptEZmJuCY1V4hoFh1+y0MbjGup1KbJDyRB3fCLi/plzWf447tSYZXXFDHemnNZmo7SO5HnC1aRDgLX1ic+XELbw9MC2YWpqlmvbKk4nITOouPqtgtIAJ8/qgoTcGPzipNKJBd8TKqbl9AqKSZSkSMhohykIiylUkRzlTWOSqDZvqs6hkc0T7YgqVAUqNbEDUCylERCQhKguVVJCLEuUSiMoRRKINcGVnK1WVFY2ogtIUbqgGVlKIyY7twP5ot6hiL3zH5Zc5Ztv8AnktSs5Tb0eGxh/y6m62qWNYbTB4ER6rzFKqQe910WYuDDgHDnnlIur7c7jp3t9SCuVQqz7DoP9LrjstsYgj22kcxJCjLbVOJqQOZWTKgORB6LTxD5d0sgwUgKFtYRmqDm7Xplu5aQSQTzsQOhE94XnNoYcutNgfFx5L3dVgIg3C4mLwDXExkQQbnkRHcBLNumGfF5pjQBACuFVx8LbTHoor0S10fP1UMrFlSfaZESLkHieWaxp25dK9oUXhrjLWxBB3ZBi7mltoJExC51NziJaTfXdI9Cu3jcSx43AD7riYiBmO5VFJgCxnhLW8PJlIjDUIAi/GfVX1bQcxlzHNVmpFslBrHIi0f8SdLZy7W/uIy81sYetYev0XMNRbOGn4n0j6LcrFx0tq+E7zZEZ8uiw37WVtWlaLqG0EOmFJ62gFUKHBbeHpGIPULUjGVarjCSs8YzdPb6rXJUqz0zlC5VpulFZF6byzbg6hya49irm7JrH3SPJDcahcoL1v/AMkq8PUfVWM2DU1gd00nLFyt5F2P/nncR5n6Imk54vP4rA1afttI+B7qhtXIDW0cyvpDmAiCARwK5/8AI6IfvhsG+WV9Y4q6Znl/XlA2IEz0463UvnPRelxGyBpBWjXwBGbbdM1rj+MzNy6TgdLhWtbwF/QqqphS02EjhqApo4iLHL1CjX+LagOcfXp14HVZNdvDmL9W6+Vz58lDuUnvmOXyUNJkFtnZg8fugspVAZE5ZdFtYfaL2a7zeBvHfNaEwd9oH9zdP+J+qCOel8xfPnl5K7S47egoYujU/td5Geqr3XZghw55+YXDD2Rf87o3EAZFw/2KMXF3f1I9rw9fqrhtSk228bcl5x9Vp95/51UOO97wd1Fx0ITRMXo6+1KZEB2arbXaciF5aoxzTn2P1WVOq77IvB6LFbM/VbwOh48ui4j8K5hh7SMwMuOf5xW3hdoEZEjle/KPmuq/HN3PEN4EcOUqa2stx6ecqs8buYaR5R9Vq1WleoGALmy0aCJF/wDiuZsmkW+Idb5FZuLfyx5NsnO6tcw5a8LrvHZdMG025q7CYGm0iRPUpxT5Xm6WFtlf4dl08Psw62/OC7deGAkBjBq5xj881y62NaBvB+/FyGkRkrIzlncm/T2WwgSSrRs5nP0Xn27VqnXdj3RHlOZW5/OnbhLY3hGeWd1YccnX/YM/IVowrOC5mztourgt9lwg7zbgjLWbrsNCbYvTUxGzmPILgbCM4RuzKQ9wepW6iG6pZhWDJjR2CsDBwHkskRBERAREQIREQFiSslEIMVjud+qzIUINDF4AG4XAxuCIMgEH7L1ypr4cOHBXf6sunjuA45R+enksGVMwdM+XNdvHbOMXAPNcdoh12unIm2XfNLHTHLbMVNRnrz+6qdUHtN7hV70EwbcftoVlmZyOfJ33WXSKnuJkzI4rKi2xlWgXMGCoDpkZEDL5pDJDGnLQnPh0TcBMDPmIB7rN2hWNUzbTPzzVZjGoXsMOBB4FGPYbGx9Fm+SLkkGNb8oKmlgw4e1fgWrNy17OljcMbAXB9eisZizdh8JEEHkMx1F/RarA9h3Rlwm0aEK/GM3g1xPiytBMayVdwtn22NnbY3QLxy0+y6Z28we1HbJeZbQdG40ydLSfSwXY/UaG7jmkWjciZtyUmX0mXD6dF+0abiCDp28wlfENYN45D1XCwuGLCC8jQ7oBv1WGNxTnG5AHDMrTNwm9RjiQ6oS+o7MzHDgANFqyJAGtutrrLEVuJkcFXhZu852gcADl6KO19Mw+CeXzWxSpyCJgukjTK5hUUaW/UGgDd9x0Aj7Ldw9Dfqbw9kARyH1z81qJlY9BsVrQ2BG9m6PQLqrkYPAkEEmDIcOQ1nmV1gleZKIigIiICIiAiIgIiICIiAiIgx3VACzRBW4Ai689tfAETAsdeC9IQqnTwlXZK8RRwbxr0IVb2EG4+S9rUwrDctz5X9FoYrZgdlf84p06TyV5enUkkAEx3+GazdnzGR+S2Nq0KjRusaWjWLTylcgSDqFm9OkvKOrTe0gBSxrZG9N5gzlC5zax+cKxtbirtNOhVMHwkuPDOFS2o7qopv3hnJ4CB5q11olpA7/GIzQ1GucbeDY8OfJKp3siWnsrSMobI1NiefZXCn3nTupcdpqMf3bA0EHddkW595VLcQJkOudTnyA5KjCYeC0Ok3M98/QLOu5oPi7ALEwx5ctdtcZOlpqOnmqKjz97H0KsY0W3e44WlaVR+86IlupuJHAet10phO2bRvESJGvMi2nBbH6XDWw75rIM8uOpGndXtOQaLkx56BQuW70hlLe8DcrSf6o48heF6LZOCgAkWGXM8U2ds4NGXXtoF1WBacsstgaskRRgREQEREBERAREQEREBERAREQEREBERBBUbqyRBTWoBwggFcyvsqm7K3bJdlRCDyOP2Duzu253uuU/BOGd19DhauJwLXaQeKNTOvnxYeGXosmVnD3iOU2XqsTsjl3j5hcjFbN0v1zhNNzyfrm/qHSx5GJ6hbFLE1LXBvNwJ81WMO4G8W9VaGcfhcJG7ktFdxm0a5xHNa1bHNFoDz6Dvr2UvoOd00E/FbGG2cS0GI0nKR+Sr2zqfbSa57z7LQDmGm+V5V9HAOAtYaEkCO66uF2a43aC7mZDR55rrYXZABl53jw0Ca/S+TXp5yjhXOAaxriNXREzwByC7+x9jlnieZNrdMp5rsMYAIFhwWSjncvpAClERkREQEREBERAREQEREBERAREQEREBERAREQEREBERAREQFW+k05gHsrEQaFfZdN2kfDyWnU2NFwAeWXxXbRXY4VDZtUnxBjG8B4j5rrUcM1ug6xdXomwhERQEREBFAdKlAREQEREBFRinOjw5/AQfzuscPWkxnAF+aDZREQEREBERAREQEREBERAREQEREBERAREQEREBERAREQEREBUVnPkBsAauN8osBxV6rq0w6xnsSPgg1W1DHhjxVHiSJA9om2uSzrV3gwGzkBzJzJOgCtbRaN2BG7ly0+ZSpRB1I6Ej4IBe7egRESTqTwH5qsBXJ3IjxST0EZeazNEWztEXOmU8UZQaIjQEC5yMT8EGFGuTuzHi3stINkFRxe4W3W2iLkls56ZhZCg20TYEC51zU0aQaIHU6yeZKCikCd0O3YLZ3d06RmSdJTDvMUwAAC0uNoyiwjqr20Ggk6m0yTbgOCNotERoN0XORj6BBXRrk7sx4g420giPiooV3kgFsZkm8AaDmVaygBEaAgXOsT8E/REzJmIzNp4BA/ct46xkc/wHyT9y3j+W/8ATfNYuw4vc355dOGqg4RvPz/x/wDDUGxKKJUI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75252"/>
            <a:ext cx="1546009" cy="115950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" y="1916912"/>
            <a:ext cx="1686460" cy="951418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613665"/>
            <a:ext cx="1698983" cy="1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20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6684" y="260648"/>
            <a:ext cx="61210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Μηχανή </a:t>
            </a:r>
            <a:r>
              <a:rPr lang="el-GR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Βίμχουρστ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3" name="Picture 1" descr="C:\Users\Merkouris\Desktop\Βιμσχουρστ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178" y="1163283"/>
            <a:ext cx="3624064" cy="305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1560" y="4451919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Μια πολύ καλή συσκευή για τη φόρτιση ενός σώματος.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0846" y="491358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Comic Sans MS" panose="030F0702030302020204" pitchFamily="66" charset="0"/>
              </a:rPr>
              <a:t>Ένα </a:t>
            </a:r>
            <a:r>
              <a:rPr lang="en-US" b="1" dirty="0">
                <a:latin typeface="Comic Sans MS" panose="030F0702030302020204" pitchFamily="66" charset="0"/>
              </a:rPr>
              <a:t>video </a:t>
            </a:r>
            <a:r>
              <a:rPr lang="el-GR" b="1" dirty="0">
                <a:latin typeface="Comic Sans MS" panose="030F0702030302020204" pitchFamily="66" charset="0"/>
              </a:rPr>
              <a:t>του ΜΙΤ για τη λειτουργία της μηχανής </a:t>
            </a:r>
            <a:r>
              <a:rPr lang="el-GR" b="1" dirty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2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307975"/>
            <a:ext cx="7848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με θέμα «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Εισαγωγή στο Στατικό Ηλεκτρισμό</a:t>
            </a:r>
            <a:r>
              <a:rPr lang="en-US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395536" y="1484784"/>
            <a:ext cx="82912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l-GR" altLang="el-GR" b="1" dirty="0"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Μια αναλυτική παρουσίαση της μηχανής </a:t>
            </a:r>
            <a:r>
              <a:rPr lang="el-GR" b="1" dirty="0" err="1">
                <a:latin typeface="Comic Sans MS" panose="030F0702030302020204" pitchFamily="66" charset="0"/>
              </a:rPr>
              <a:t>Βίμχουρστ</a:t>
            </a:r>
            <a:r>
              <a:rPr lang="el-GR" b="1" dirty="0">
                <a:latin typeface="Comic Sans MS" panose="030F0702030302020204" pitchFamily="66" charset="0"/>
              </a:rPr>
              <a:t> από το «Μικρό </a:t>
            </a:r>
            <a:r>
              <a:rPr lang="el-GR" b="1" dirty="0" err="1">
                <a:latin typeface="Comic Sans MS" panose="030F0702030302020204" pitchFamily="66" charset="0"/>
              </a:rPr>
              <a:t>Κελλάρι</a:t>
            </a:r>
            <a:r>
              <a:rPr lang="el-GR" b="1" dirty="0">
                <a:latin typeface="Comic Sans MS" panose="030F0702030302020204" pitchFamily="66" charset="0"/>
              </a:rPr>
              <a:t> Φυσικής»  </a:t>
            </a:r>
            <a:r>
              <a:rPr lang="el-GR" b="1" dirty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l-GR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Η προσομοίωση «Μπαλόνια και Στατικός Ηλεκτρισμός» από το </a:t>
            </a:r>
            <a:r>
              <a:rPr lang="en-US" b="1" dirty="0" err="1">
                <a:latin typeface="Comic Sans MS" panose="030F0702030302020204" pitchFamily="66" charset="0"/>
              </a:rPr>
              <a:t>Phet</a:t>
            </a:r>
            <a:r>
              <a:rPr lang="el-GR" b="1" dirty="0">
                <a:latin typeface="Comic Sans MS" panose="030F0702030302020204" pitchFamily="66" charset="0"/>
              </a:rPr>
              <a:t> </a:t>
            </a:r>
            <a:r>
              <a:rPr lang="el-GR" b="1" dirty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l-GR" altLang="el-GR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Πειράματα στο Στατικό Ηλεκτρισμό από την Τίνα </a:t>
            </a:r>
            <a:r>
              <a:rPr lang="el-GR" altLang="el-GR" b="1" dirty="0" err="1">
                <a:latin typeface="Comic Sans MS" pitchFamily="66" charset="0"/>
              </a:rPr>
              <a:t>Νάντσου</a:t>
            </a:r>
            <a:r>
              <a:rPr lang="el-GR" altLang="el-GR" b="1" dirty="0">
                <a:latin typeface="Comic Sans MS" pitchFamily="66" charset="0"/>
              </a:rPr>
              <a:t>  </a:t>
            </a:r>
            <a:r>
              <a:rPr lang="el-GR" altLang="el-GR" b="1" dirty="0">
                <a:latin typeface="Comic Sans MS" pitchFamily="66" charset="0"/>
                <a:hlinkClick r:id="rId4"/>
              </a:rPr>
              <a:t>εδώ</a:t>
            </a:r>
            <a:r>
              <a:rPr lang="el-GR" altLang="el-GR" b="1" dirty="0">
                <a:latin typeface="Comic Sans MS" pitchFamily="66" charset="0"/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l-GR" altLang="el-G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3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35150" y="2133600"/>
            <a:ext cx="5400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89294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276872"/>
            <a:ext cx="6480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σχολικό βιβλίο</a:t>
            </a:r>
          </a:p>
          <a:p>
            <a:pPr algn="ctr"/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43 )</a:t>
            </a:r>
          </a:p>
        </p:txBody>
      </p:sp>
    </p:spTree>
    <p:extLst>
      <p:ext uri="{BB962C8B-B14F-4D97-AF65-F5344CB8AC3E}">
        <p14:creationId xmlns:p14="http://schemas.microsoft.com/office/powerpoint/2010/main" val="388010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83568" y="476672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b="1" dirty="0">
                <a:latin typeface="Trebuchet MS" panose="020B0603020202020204" pitchFamily="34" charset="0"/>
              </a:rPr>
              <a:t>1. </a:t>
            </a:r>
            <a:r>
              <a:rPr lang="el-GR" sz="2400" dirty="0">
                <a:latin typeface="Trebuchet MS" panose="020B0603020202020204" pitchFamily="34" charset="0"/>
              </a:rPr>
              <a:t>Τρίψτε ένα φουσκωμένο μπαλόνι σε ένα ύφασμα. Στη συνέχεια φέρτε σε επαφή το μπαλόνι με τον τοίχο. Το μπαλόνι «κολλά» στον τοίχο. Γιατί;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76872"/>
            <a:ext cx="2468860" cy="246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Merkouris\Desktop\b4Zbn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14" y="1988840"/>
            <a:ext cx="3566889" cy="285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tx1"/>
                </a:solidFill>
              </a:rPr>
              <a:pPr/>
              <a:t>25</a:t>
            </a:fld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44714" y="332656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b="1" dirty="0">
                <a:latin typeface="Trebuchet MS" panose="020B0603020202020204" pitchFamily="34" charset="0"/>
              </a:rPr>
              <a:t>2. </a:t>
            </a:r>
            <a:r>
              <a:rPr lang="el-GR" sz="2400" dirty="0">
                <a:latin typeface="Trebuchet MS" panose="020B0603020202020204" pitchFamily="34" charset="0"/>
              </a:rPr>
              <a:t>Τρίψτε το πλαστικό μέρος ενός στυλό στο πουκάμισό σας, για να το φορτίσετε. Στη συνέχεια ανοίξτε τη βρύση του νερού και πλησιάστε τη «φλέβα». Τι παρατηρείτε; Εξηγήστε το φαινόμενο.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0" y="4073281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0318"/>
            <a:ext cx="3484959" cy="20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68" y="2453121"/>
            <a:ext cx="5042617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9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Μερκούρης Παναγιωτόπουλος – Φυσικός    </a:t>
            </a:r>
            <a:r>
              <a:rPr lang="en-US" dirty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tx1"/>
                </a:solidFill>
              </a:rPr>
              <a:pPr/>
              <a:t>26</a:t>
            </a:fld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11560" y="332656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b="1" dirty="0">
                <a:latin typeface="Trebuchet MS" panose="020B0603020202020204" pitchFamily="34" charset="0"/>
              </a:rPr>
              <a:t>3. </a:t>
            </a:r>
            <a:r>
              <a:rPr lang="el-GR" sz="2400" dirty="0">
                <a:latin typeface="Trebuchet MS" panose="020B0603020202020204" pitchFamily="34" charset="0"/>
              </a:rPr>
              <a:t>Ένα ηλεκτροσκόπιο μπορεί να χρησιμοποιηθεί, για να ανιχνεύει ηλεκτρικό φορτίο. Πλησιάζουμε μία αρνητικά φορτισμένη ράβδο στο σφαιρίδιο του ηλεκτροσκοπίου.</a:t>
            </a:r>
          </a:p>
          <a:p>
            <a:pPr algn="just"/>
            <a:r>
              <a:rPr lang="el-GR" sz="2400" b="1" dirty="0">
                <a:latin typeface="Trebuchet MS" panose="020B0603020202020204" pitchFamily="34" charset="0"/>
              </a:rPr>
              <a:t>Α. </a:t>
            </a:r>
            <a:r>
              <a:rPr lang="el-GR" sz="2400" dirty="0">
                <a:latin typeface="Trebuchet MS" panose="020B0603020202020204" pitchFamily="34" charset="0"/>
              </a:rPr>
              <a:t>Τι παρατηρείτε;</a:t>
            </a:r>
          </a:p>
          <a:p>
            <a:pPr algn="just"/>
            <a:r>
              <a:rPr lang="el-GR" sz="2400" b="1" dirty="0">
                <a:latin typeface="Trebuchet MS" panose="020B0603020202020204" pitchFamily="34" charset="0"/>
              </a:rPr>
              <a:t>Β. </a:t>
            </a:r>
            <a:r>
              <a:rPr lang="el-GR" sz="2400" dirty="0">
                <a:latin typeface="Trebuchet MS" panose="020B0603020202020204" pitchFamily="34" charset="0"/>
              </a:rPr>
              <a:t>Τι είδους φορτίο εμφανίζεται στο σφαιρίδιο;</a:t>
            </a:r>
          </a:p>
          <a:p>
            <a:pPr algn="just"/>
            <a:r>
              <a:rPr lang="el-GR" sz="2400" b="1" dirty="0">
                <a:latin typeface="Trebuchet MS" panose="020B0603020202020204" pitchFamily="34" charset="0"/>
              </a:rPr>
              <a:t>Γ. </a:t>
            </a:r>
            <a:r>
              <a:rPr lang="el-GR" sz="2400" dirty="0">
                <a:latin typeface="Trebuchet MS" panose="020B0603020202020204" pitchFamily="34" charset="0"/>
              </a:rPr>
              <a:t>Ποιο είναι το συνολικό φορτίο του ηλεκτροσκοπίου; (εξηγήστε)</a:t>
            </a:r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4911269" y="3516314"/>
            <a:ext cx="2089150" cy="2301875"/>
            <a:chOff x="2653" y="1526"/>
            <a:chExt cx="1316" cy="1450"/>
          </a:xfrm>
        </p:grpSpPr>
        <p:sp>
          <p:nvSpPr>
            <p:cNvPr id="7" name="Rectangle 57"/>
            <p:cNvSpPr>
              <a:spLocks noChangeArrowheads="1"/>
            </p:cNvSpPr>
            <p:nvPr/>
          </p:nvSpPr>
          <p:spPr bwMode="auto">
            <a:xfrm>
              <a:off x="2925" y="1979"/>
              <a:ext cx="772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8" name="Rectangle 58"/>
            <p:cNvSpPr>
              <a:spLocks noChangeArrowheads="1"/>
            </p:cNvSpPr>
            <p:nvPr/>
          </p:nvSpPr>
          <p:spPr bwMode="auto">
            <a:xfrm>
              <a:off x="3288" y="1752"/>
              <a:ext cx="45" cy="9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9" name="Oval 59"/>
            <p:cNvSpPr>
              <a:spLocks noChangeArrowheads="1"/>
            </p:cNvSpPr>
            <p:nvPr/>
          </p:nvSpPr>
          <p:spPr bwMode="auto">
            <a:xfrm>
              <a:off x="3198" y="1526"/>
              <a:ext cx="226" cy="22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0" name="Rectangle 60"/>
            <p:cNvSpPr>
              <a:spLocks noChangeArrowheads="1"/>
            </p:cNvSpPr>
            <p:nvPr/>
          </p:nvSpPr>
          <p:spPr bwMode="auto">
            <a:xfrm>
              <a:off x="2653" y="2931"/>
              <a:ext cx="1316" cy="4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1" name="Line 61"/>
            <p:cNvSpPr>
              <a:spLocks noChangeShapeType="1"/>
            </p:cNvSpPr>
            <p:nvPr/>
          </p:nvSpPr>
          <p:spPr bwMode="auto">
            <a:xfrm>
              <a:off x="3334" y="2341"/>
              <a:ext cx="0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6560681" y="2867027"/>
            <a:ext cx="1657350" cy="504825"/>
            <a:chOff x="3692" y="1117"/>
            <a:chExt cx="1044" cy="318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 rot="-1049614">
              <a:off x="3692" y="1232"/>
              <a:ext cx="1044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3787" y="1117"/>
              <a:ext cx="907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5631994" y="4667252"/>
            <a:ext cx="288925" cy="798512"/>
            <a:chOff x="3107" y="2251"/>
            <a:chExt cx="182" cy="503"/>
          </a:xfrm>
        </p:grpSpPr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3107" y="2387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l-GR" altLang="el-GR" b="1">
                  <a:solidFill>
                    <a:srgbClr val="FF0000"/>
                  </a:solidFill>
                  <a:latin typeface="Verdana" pitchFamily="34" charset="0"/>
                </a:rPr>
                <a:t>-</a:t>
              </a:r>
            </a:p>
          </p:txBody>
        </p:sp>
        <p:grpSp>
          <p:nvGrpSpPr>
            <p:cNvPr id="17" name="Group 42"/>
            <p:cNvGrpSpPr>
              <a:grpSpLocks/>
            </p:cNvGrpSpPr>
            <p:nvPr/>
          </p:nvGrpSpPr>
          <p:grpSpPr bwMode="auto">
            <a:xfrm>
              <a:off x="3107" y="2251"/>
              <a:ext cx="182" cy="503"/>
              <a:chOff x="3107" y="2251"/>
              <a:chExt cx="182" cy="503"/>
            </a:xfrm>
          </p:grpSpPr>
          <p:sp>
            <p:nvSpPr>
              <p:cNvPr id="18" name="Text Box 27"/>
              <p:cNvSpPr txBox="1">
                <a:spLocks noChangeArrowheads="1"/>
              </p:cNvSpPr>
              <p:nvPr/>
            </p:nvSpPr>
            <p:spPr bwMode="auto">
              <a:xfrm>
                <a:off x="3107" y="2251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  <p:sp>
            <p:nvSpPr>
              <p:cNvPr id="19" name="Text Box 28"/>
              <p:cNvSpPr txBox="1">
                <a:spLocks noChangeArrowheads="1"/>
              </p:cNvSpPr>
              <p:nvPr/>
            </p:nvSpPr>
            <p:spPr bwMode="auto">
              <a:xfrm>
                <a:off x="3107" y="2523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</p:grpSp>
      </p:grpSp>
      <p:grpSp>
        <p:nvGrpSpPr>
          <p:cNvPr id="20" name="Group 56"/>
          <p:cNvGrpSpPr>
            <a:grpSpLocks/>
          </p:cNvGrpSpPr>
          <p:nvPr/>
        </p:nvGrpSpPr>
        <p:grpSpPr bwMode="auto">
          <a:xfrm>
            <a:off x="5992356" y="4667252"/>
            <a:ext cx="576263" cy="798512"/>
            <a:chOff x="3334" y="2251"/>
            <a:chExt cx="363" cy="503"/>
          </a:xfrm>
        </p:grpSpPr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3334" y="2342"/>
              <a:ext cx="226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</a:endParaRPr>
            </a:p>
          </p:txBody>
        </p:sp>
        <p:grpSp>
          <p:nvGrpSpPr>
            <p:cNvPr id="22" name="Group 45"/>
            <p:cNvGrpSpPr>
              <a:grpSpLocks/>
            </p:cNvGrpSpPr>
            <p:nvPr/>
          </p:nvGrpSpPr>
          <p:grpSpPr bwMode="auto">
            <a:xfrm>
              <a:off x="3334" y="2251"/>
              <a:ext cx="363" cy="503"/>
              <a:chOff x="3334" y="2251"/>
              <a:chExt cx="363" cy="503"/>
            </a:xfrm>
          </p:grpSpPr>
          <p:sp>
            <p:nvSpPr>
              <p:cNvPr id="23" name="Text Box 25"/>
              <p:cNvSpPr txBox="1">
                <a:spLocks noChangeArrowheads="1"/>
              </p:cNvSpPr>
              <p:nvPr/>
            </p:nvSpPr>
            <p:spPr bwMode="auto">
              <a:xfrm>
                <a:off x="3334" y="2251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-</a:t>
                </a:r>
              </a:p>
            </p:txBody>
          </p:sp>
          <p:grpSp>
            <p:nvGrpSpPr>
              <p:cNvPr id="24" name="Group 44"/>
              <p:cNvGrpSpPr>
                <a:grpSpLocks/>
              </p:cNvGrpSpPr>
              <p:nvPr/>
            </p:nvGrpSpPr>
            <p:grpSpPr bwMode="auto">
              <a:xfrm>
                <a:off x="3379" y="2387"/>
                <a:ext cx="318" cy="367"/>
                <a:chOff x="3379" y="2387"/>
                <a:chExt cx="318" cy="367"/>
              </a:xfrm>
            </p:grpSpPr>
            <p:sp>
              <p:nvSpPr>
                <p:cNvPr id="2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379" y="2387"/>
                  <a:ext cx="2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l-GR" altLang="el-GR" b="1" dirty="0">
                      <a:solidFill>
                        <a:srgbClr val="FF0000"/>
                      </a:solidFill>
                      <a:latin typeface="Verdana" pitchFamily="34" charset="0"/>
                    </a:rPr>
                    <a:t> -</a:t>
                  </a:r>
                </a:p>
              </p:txBody>
            </p:sp>
            <p:sp>
              <p:nvSpPr>
                <p:cNvPr id="2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515" y="2523"/>
                  <a:ext cx="18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l-GR" altLang="el-GR" b="1">
                      <a:solidFill>
                        <a:srgbClr val="FF0000"/>
                      </a:solidFill>
                      <a:latin typeface="Verdana" pitchFamily="34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27" name="Group 41"/>
          <p:cNvGrpSpPr>
            <a:grpSpLocks/>
          </p:cNvGrpSpPr>
          <p:nvPr/>
        </p:nvGrpSpPr>
        <p:grpSpPr bwMode="auto">
          <a:xfrm>
            <a:off x="5487531" y="3227389"/>
            <a:ext cx="1008063" cy="869950"/>
            <a:chOff x="3016" y="1344"/>
            <a:chExt cx="635" cy="548"/>
          </a:xfrm>
        </p:grpSpPr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334" y="1661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l-GR" altLang="el-GR" b="1">
                  <a:solidFill>
                    <a:srgbClr val="FF0000"/>
                  </a:solidFill>
                  <a:latin typeface="Verdana" pitchFamily="34" charset="0"/>
                </a:rPr>
                <a:t>+</a:t>
              </a:r>
            </a:p>
          </p:txBody>
        </p:sp>
        <p:grpSp>
          <p:nvGrpSpPr>
            <p:cNvPr id="29" name="Group 40"/>
            <p:cNvGrpSpPr>
              <a:grpSpLocks/>
            </p:cNvGrpSpPr>
            <p:nvPr/>
          </p:nvGrpSpPr>
          <p:grpSpPr bwMode="auto">
            <a:xfrm>
              <a:off x="3016" y="1344"/>
              <a:ext cx="635" cy="548"/>
              <a:chOff x="3016" y="1344"/>
              <a:chExt cx="635" cy="548"/>
            </a:xfrm>
          </p:grpSpPr>
          <p:sp>
            <p:nvSpPr>
              <p:cNvPr id="30" name="Text Box 17"/>
              <p:cNvSpPr txBox="1">
                <a:spLocks noChangeArrowheads="1"/>
              </p:cNvSpPr>
              <p:nvPr/>
            </p:nvSpPr>
            <p:spPr bwMode="auto">
              <a:xfrm>
                <a:off x="3379" y="1525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31" name="Text Box 20"/>
              <p:cNvSpPr txBox="1">
                <a:spLocks noChangeArrowheads="1"/>
              </p:cNvSpPr>
              <p:nvPr/>
            </p:nvSpPr>
            <p:spPr bwMode="auto">
              <a:xfrm>
                <a:off x="3061" y="1661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32" name="Text Box 21"/>
              <p:cNvSpPr txBox="1">
                <a:spLocks noChangeArrowheads="1"/>
              </p:cNvSpPr>
              <p:nvPr/>
            </p:nvSpPr>
            <p:spPr bwMode="auto">
              <a:xfrm>
                <a:off x="3152" y="1344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>
                <a:off x="3016" y="1480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34" name="Text Box 38"/>
              <p:cNvSpPr txBox="1">
                <a:spLocks noChangeArrowheads="1"/>
              </p:cNvSpPr>
              <p:nvPr/>
            </p:nvSpPr>
            <p:spPr bwMode="auto">
              <a:xfrm>
                <a:off x="3334" y="1389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l-GR" altLang="el-GR" b="1" dirty="0">
                    <a:solidFill>
                      <a:srgbClr val="FF0000"/>
                    </a:solidFill>
                    <a:latin typeface="Verdana" pitchFamily="34" charset="0"/>
                  </a:rPr>
                  <a:t>+</a:t>
                </a:r>
              </a:p>
            </p:txBody>
          </p:sp>
        </p:grpSp>
      </p:grpSp>
      <p:grpSp>
        <p:nvGrpSpPr>
          <p:cNvPr id="35" name="Group 51"/>
          <p:cNvGrpSpPr>
            <a:grpSpLocks/>
          </p:cNvGrpSpPr>
          <p:nvPr/>
        </p:nvGrpSpPr>
        <p:grpSpPr bwMode="auto">
          <a:xfrm>
            <a:off x="5558969" y="4235452"/>
            <a:ext cx="793750" cy="366712"/>
            <a:chOff x="3061" y="1979"/>
            <a:chExt cx="500" cy="231"/>
          </a:xfrm>
        </p:grpSpPr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3061" y="1979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l-GR">
                  <a:solidFill>
                    <a:srgbClr val="0000FF"/>
                  </a:solidFill>
                  <a:latin typeface="Comic Sans MS" pitchFamily="66" charset="0"/>
                </a:rPr>
                <a:t>e</a:t>
              </a:r>
              <a:endParaRPr lang="el-GR" altLang="el-GR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grpSp>
          <p:nvGrpSpPr>
            <p:cNvPr id="37" name="Group 50"/>
            <p:cNvGrpSpPr>
              <a:grpSpLocks/>
            </p:cNvGrpSpPr>
            <p:nvPr/>
          </p:nvGrpSpPr>
          <p:grpSpPr bwMode="auto">
            <a:xfrm>
              <a:off x="3243" y="1979"/>
              <a:ext cx="318" cy="231"/>
              <a:chOff x="3243" y="1979"/>
              <a:chExt cx="318" cy="231"/>
            </a:xfrm>
          </p:grpSpPr>
          <p:sp>
            <p:nvSpPr>
              <p:cNvPr id="38" name="Text Box 32"/>
              <p:cNvSpPr txBox="1">
                <a:spLocks noChangeArrowheads="1"/>
              </p:cNvSpPr>
              <p:nvPr/>
            </p:nvSpPr>
            <p:spPr bwMode="auto">
              <a:xfrm>
                <a:off x="3334" y="1979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l-GR" dirty="0">
                    <a:solidFill>
                      <a:srgbClr val="0000FF"/>
                    </a:solidFill>
                    <a:latin typeface="Comic Sans MS" pitchFamily="66" charset="0"/>
                  </a:rPr>
                  <a:t>e</a:t>
                </a:r>
                <a:endParaRPr lang="el-GR" altLang="el-GR" dirty="0">
                  <a:solidFill>
                    <a:srgbClr val="0000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9" name="Line 33"/>
              <p:cNvSpPr>
                <a:spLocks noChangeShapeType="1"/>
              </p:cNvSpPr>
              <p:nvPr/>
            </p:nvSpPr>
            <p:spPr bwMode="auto">
              <a:xfrm>
                <a:off x="3379" y="202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35"/>
              <p:cNvSpPr>
                <a:spLocks noChangeShapeType="1"/>
              </p:cNvSpPr>
              <p:nvPr/>
            </p:nvSpPr>
            <p:spPr bwMode="auto">
              <a:xfrm>
                <a:off x="3243" y="2024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2" name="Group 46"/>
          <p:cNvGrpSpPr>
            <a:grpSpLocks/>
          </p:cNvGrpSpPr>
          <p:nvPr/>
        </p:nvGrpSpPr>
        <p:grpSpPr bwMode="auto">
          <a:xfrm>
            <a:off x="1338077" y="3562513"/>
            <a:ext cx="2087562" cy="2301875"/>
            <a:chOff x="567" y="1526"/>
            <a:chExt cx="1315" cy="1450"/>
          </a:xfrm>
        </p:grpSpPr>
        <p:sp>
          <p:nvSpPr>
            <p:cNvPr id="43" name="Rectangle 4"/>
            <p:cNvSpPr>
              <a:spLocks noChangeArrowheads="1"/>
            </p:cNvSpPr>
            <p:nvPr/>
          </p:nvSpPr>
          <p:spPr bwMode="auto">
            <a:xfrm>
              <a:off x="839" y="1979"/>
              <a:ext cx="772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1202" y="1752"/>
              <a:ext cx="45" cy="9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1112" y="1526"/>
              <a:ext cx="226" cy="22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  <p:sp>
          <p:nvSpPr>
            <p:cNvPr id="46" name="Line 8"/>
            <p:cNvSpPr>
              <a:spLocks noChangeShapeType="1"/>
            </p:cNvSpPr>
            <p:nvPr/>
          </p:nvSpPr>
          <p:spPr bwMode="auto">
            <a:xfrm>
              <a:off x="1248" y="2342"/>
              <a:ext cx="0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47" name="Rectangle 29"/>
            <p:cNvSpPr>
              <a:spLocks noChangeArrowheads="1"/>
            </p:cNvSpPr>
            <p:nvPr/>
          </p:nvSpPr>
          <p:spPr bwMode="auto">
            <a:xfrm>
              <a:off x="567" y="2931"/>
              <a:ext cx="1315" cy="4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l-GR" altLang="el-GR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8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276872"/>
            <a:ext cx="6480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Ασκήσεις από το σχολικό βιβλίο</a:t>
            </a:r>
          </a:p>
          <a:p>
            <a:pPr algn="ctr"/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51 )</a:t>
            </a:r>
          </a:p>
        </p:txBody>
      </p:sp>
    </p:spTree>
    <p:extLst>
      <p:ext uri="{BB962C8B-B14F-4D97-AF65-F5344CB8AC3E}">
        <p14:creationId xmlns:p14="http://schemas.microsoft.com/office/powerpoint/2010/main" val="25748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 dirty="0">
              <a:solidFill>
                <a:prstClr val="black"/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539552" y="404664"/>
            <a:ext cx="7992888" cy="2308324"/>
            <a:chOff x="539552" y="404664"/>
            <a:chExt cx="7992888" cy="2308324"/>
          </a:xfrm>
        </p:grpSpPr>
        <p:sp>
          <p:nvSpPr>
            <p:cNvPr id="4" name="Ορθογώνιο 3"/>
            <p:cNvSpPr/>
            <p:nvPr/>
          </p:nvSpPr>
          <p:spPr>
            <a:xfrm>
              <a:off x="539552" y="404664"/>
              <a:ext cx="799288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l-GR" sz="2400" b="1" dirty="0">
                  <a:latin typeface="Trebuchet MS" panose="020B0603020202020204" pitchFamily="34" charset="0"/>
                </a:rPr>
                <a:t>1.  </a:t>
              </a:r>
              <a:r>
                <a:rPr lang="el-GR" sz="2400" dirty="0">
                  <a:latin typeface="Trebuchet MS" panose="020B0603020202020204" pitchFamily="34" charset="0"/>
                </a:rPr>
                <a:t>Να υπολογίσετε τον αριθμό των ηλεκτρονίων που συναποτελούν φορτίο ίσο με:</a:t>
              </a:r>
            </a:p>
            <a:p>
              <a:pPr algn="just"/>
              <a:r>
                <a:rPr lang="el-GR" sz="2400" b="1" dirty="0">
                  <a:latin typeface="Trebuchet MS" panose="020B0603020202020204" pitchFamily="34" charset="0"/>
                </a:rPr>
                <a:t>Α. </a:t>
              </a:r>
              <a:r>
                <a:rPr lang="el-GR" sz="2400" dirty="0">
                  <a:latin typeface="Trebuchet MS" panose="020B0603020202020204" pitchFamily="34" charset="0"/>
                </a:rPr>
                <a:t>-1,6C                  </a:t>
              </a:r>
              <a:r>
                <a:rPr lang="el-GR" sz="2400" b="1" dirty="0">
                  <a:latin typeface="Trebuchet MS" panose="020B0603020202020204" pitchFamily="34" charset="0"/>
                </a:rPr>
                <a:t>Β. </a:t>
              </a:r>
              <a:r>
                <a:rPr lang="el-GR" sz="2400" dirty="0">
                  <a:latin typeface="Trebuchet MS" panose="020B0603020202020204" pitchFamily="34" charset="0"/>
                </a:rPr>
                <a:t>-1,6mC     </a:t>
              </a:r>
              <a:r>
                <a:rPr lang="el-GR" sz="2400" b="1" dirty="0">
                  <a:latin typeface="Trebuchet MS" panose="020B0603020202020204" pitchFamily="34" charset="0"/>
                </a:rPr>
                <a:t>       Γ. </a:t>
              </a:r>
              <a:r>
                <a:rPr lang="el-GR" sz="2400" dirty="0">
                  <a:latin typeface="Trebuchet MS" panose="020B0603020202020204" pitchFamily="34" charset="0"/>
                </a:rPr>
                <a:t>-1, 6μC      </a:t>
              </a:r>
            </a:p>
            <a:p>
              <a:pPr algn="just"/>
              <a:r>
                <a:rPr lang="el-GR" sz="2400" b="1" dirty="0">
                  <a:latin typeface="Trebuchet MS" panose="020B0603020202020204" pitchFamily="34" charset="0"/>
                </a:rPr>
                <a:t>Δ. </a:t>
              </a:r>
              <a:r>
                <a:rPr lang="el-GR" sz="2400" dirty="0">
                  <a:latin typeface="Trebuchet MS" panose="020B0603020202020204" pitchFamily="34" charset="0"/>
                </a:rPr>
                <a:t>-1,6nC                </a:t>
              </a:r>
              <a:r>
                <a:rPr lang="el-GR" sz="2400" b="1" dirty="0">
                  <a:latin typeface="Trebuchet MS" panose="020B0603020202020204" pitchFamily="34" charset="0"/>
                </a:rPr>
                <a:t>Ε. </a:t>
              </a:r>
              <a:r>
                <a:rPr lang="el-GR" sz="2400" dirty="0">
                  <a:latin typeface="Trebuchet MS" panose="020B0603020202020204" pitchFamily="34" charset="0"/>
                </a:rPr>
                <a:t>-1,6pC.</a:t>
              </a:r>
            </a:p>
            <a:p>
              <a:pPr algn="just"/>
              <a:endParaRPr lang="el-GR" sz="24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400" dirty="0">
                  <a:latin typeface="Trebuchet MS" panose="020B0603020202020204" pitchFamily="34" charset="0"/>
                </a:rPr>
                <a:t>Δίνεται</a:t>
              </a:r>
              <a:r>
                <a:rPr lang="en-US" sz="2400" dirty="0">
                  <a:latin typeface="Trebuchet MS" panose="020B0603020202020204" pitchFamily="34" charset="0"/>
                </a:rPr>
                <a:t>: </a:t>
              </a:r>
              <a:endParaRPr lang="el-GR" sz="2400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907704" y="2242882"/>
                  <a:ext cx="22934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4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effectLst/>
                    </a:rPr>
                    <a:t> = 1,6.10</a:t>
                  </a:r>
                  <a:r>
                    <a:rPr lang="en-US" sz="2400" baseline="30000" dirty="0">
                      <a:solidFill>
                        <a:schemeClr val="tx1"/>
                      </a:solidFill>
                      <a:effectLst/>
                    </a:rPr>
                    <a:t>-19</a:t>
                  </a:r>
                  <a:r>
                    <a:rPr lang="en-US" sz="2400" dirty="0">
                      <a:solidFill>
                        <a:schemeClr val="tx1"/>
                      </a:solidFill>
                      <a:effectLst/>
                    </a:rPr>
                    <a:t>C</a:t>
                  </a:r>
                  <a:endParaRPr lang="el-GR" sz="2400" dirty="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7704" y="2242882"/>
                  <a:ext cx="2293413" cy="461665"/>
                </a:xfrm>
                <a:prstGeom prst="rect">
                  <a:avLst/>
                </a:prstGeom>
                <a:blipFill>
                  <a:blip r:embed="rId2"/>
                  <a:stretch>
                    <a:fillRect t="-10526" b="-28947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362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2267276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εκτός του σχολικού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28072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6087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2195736" y="620688"/>
            <a:ext cx="4896544" cy="2160240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Επεξήγηση με στρογγυλεμένο παραλληλόγραμμο 5"/>
          <p:cNvSpPr/>
          <p:nvPr/>
        </p:nvSpPr>
        <p:spPr>
          <a:xfrm>
            <a:off x="2772308" y="2090928"/>
            <a:ext cx="4896544" cy="978032"/>
          </a:xfrm>
          <a:prstGeom prst="wedgeRoundRectCallout">
            <a:avLst>
              <a:gd name="adj1" fmla="val -88829"/>
              <a:gd name="adj2" fmla="val 3686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Όλα τα προηγούμενα φαινόμενα προκαλούνται από το</a:t>
            </a:r>
            <a:endParaRPr lang="en-U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Επεξήγηση με στρογγυλεμένο παραλληλόγραμμο 6"/>
          <p:cNvSpPr/>
          <p:nvPr/>
        </p:nvSpPr>
        <p:spPr>
          <a:xfrm>
            <a:off x="827584" y="269834"/>
            <a:ext cx="4680520" cy="1410215"/>
          </a:xfrm>
          <a:prstGeom prst="wedgeRoundRectCallout">
            <a:avLst>
              <a:gd name="adj1" fmla="val -32728"/>
              <a:gd name="adj2" fmla="val 15590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Ο στατικός ηλεκτρισμός οφείλεται στο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ηλεκτρικό φορτίο 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που συσσωρεύεται στην επιφάνεια ενός μονωτή.  </a:t>
            </a:r>
          </a:p>
        </p:txBody>
      </p:sp>
      <p:sp>
        <p:nvSpPr>
          <p:cNvPr id="10" name="Επεξήγηση με στρογγυλεμένο παραλληλόγραμμο 9"/>
          <p:cNvSpPr/>
          <p:nvPr/>
        </p:nvSpPr>
        <p:spPr>
          <a:xfrm>
            <a:off x="1835696" y="4149080"/>
            <a:ext cx="5688632" cy="1410215"/>
          </a:xfrm>
          <a:prstGeom prst="wedgeRoundRectCallout">
            <a:avLst>
              <a:gd name="adj1" fmla="val -57157"/>
              <a:gd name="adj2" fmla="val -103462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Το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ηλεκτρικό φορτίο 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που έχει </a:t>
            </a:r>
            <a:r>
              <a:rPr lang="el-GR" sz="2400" b="1" dirty="0" err="1">
                <a:solidFill>
                  <a:schemeClr val="tx1"/>
                </a:solidFill>
                <a:latin typeface="Comic Sans MS" pitchFamily="66" charset="0"/>
              </a:rPr>
              <a:t>συσσωρευθεί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 δεν μπορεί εύκολα να μετακινηθεί από το μονωτικό υλικό. Γι’ αυτό έχουμε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Στατικό</a:t>
            </a:r>
            <a:r>
              <a:rPr 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Ηλεκτρισμό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.</a:t>
            </a:r>
            <a:r>
              <a:rPr 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2987824" y="2981421"/>
            <a:ext cx="4846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ΣΤΑΤΙΚΟ ΗΛΕΚΤΡΙΣΜΟ</a:t>
            </a:r>
            <a:r>
              <a:rPr lang="el-GR" sz="2800" b="1" dirty="0">
                <a:latin typeface="Comic Sans MS" pitchFamily="66" charset="0"/>
              </a:rPr>
              <a:t>.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791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68313" y="469811"/>
            <a:ext cx="792011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l-GR" sz="2400" b="1" dirty="0">
                <a:latin typeface="Trebuchet MS" pitchFamily="34" charset="0"/>
              </a:rPr>
              <a:t>1.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Ότ</a:t>
            </a:r>
            <a:r>
              <a:rPr lang="en-US" altLang="el-GR" sz="2400" dirty="0">
                <a:latin typeface="Trebuchet MS" pitchFamily="34" charset="0"/>
              </a:rPr>
              <a:t>αν χτενίζεστε αποσπάτε από τα μαλλιά σας ηλεκτρόνια που πάνε  στο χτένι. </a:t>
            </a:r>
            <a:r>
              <a:rPr lang="en-US" altLang="el-GR" sz="2400" dirty="0" err="1">
                <a:latin typeface="Trebuchet MS" pitchFamily="34" charset="0"/>
              </a:rPr>
              <a:t>Εξηγήστε</a:t>
            </a:r>
            <a:r>
              <a:rPr lang="en-US" altLang="el-GR" sz="2400" dirty="0">
                <a:latin typeface="Trebuchet MS" pitchFamily="34" charset="0"/>
              </a:rPr>
              <a:t>, </a:t>
            </a:r>
            <a:r>
              <a:rPr lang="en-US" altLang="el-GR" sz="2400" dirty="0" err="1">
                <a:latin typeface="Trebuchet MS" pitchFamily="34" charset="0"/>
              </a:rPr>
              <a:t>με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τι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είδους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φορτίο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φορτίζοντ</a:t>
            </a:r>
            <a:r>
              <a:rPr lang="en-US" altLang="el-GR" sz="2400" dirty="0">
                <a:latin typeface="Trebuchet MS" pitchFamily="34" charset="0"/>
              </a:rPr>
              <a:t>αι τα μαλλιά σας και το χτένι, τότε.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8313" y="2556362"/>
            <a:ext cx="799212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l-GR" sz="2400" b="1" dirty="0">
                <a:latin typeface="Trebuchet MS" pitchFamily="34" charset="0"/>
              </a:rPr>
              <a:t>2. </a:t>
            </a:r>
            <a:r>
              <a:rPr lang="en-US" altLang="el-GR" sz="2400" dirty="0" err="1">
                <a:latin typeface="Trebuchet MS" pitchFamily="34" charset="0"/>
              </a:rPr>
              <a:t>Ότ</a:t>
            </a:r>
            <a:r>
              <a:rPr lang="en-US" altLang="el-GR" sz="2400" dirty="0">
                <a:latin typeface="Trebuchet MS" pitchFamily="34" charset="0"/>
              </a:rPr>
              <a:t>αν ένα φορτισμένο σώμα ακουμπήσει το σφαιρίδιο που υπάρχει στο πάνω μέρος ενός ηλεκτροσκοπίου, παρατηρούμε ότι τα φύλλα του ηλεκτροσκοπίου στο κάτω μέρος του αποκλίνουν. </a:t>
            </a:r>
            <a:r>
              <a:rPr lang="en-US" altLang="el-GR" sz="2400" dirty="0" err="1">
                <a:latin typeface="Trebuchet MS" pitchFamily="34" charset="0"/>
              </a:rPr>
              <a:t>Εξηγήστε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το</a:t>
            </a:r>
            <a:r>
              <a:rPr lang="en-US" altLang="el-GR" sz="2400" dirty="0">
                <a:latin typeface="Trebuchet MS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19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48680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latin typeface="Trebuchet MS" panose="020B0603020202020204" pitchFamily="34" charset="0"/>
              </a:rPr>
              <a:t>3. </a:t>
            </a:r>
            <a:r>
              <a:rPr lang="el-GR" sz="2400" dirty="0">
                <a:latin typeface="Trebuchet MS" panose="020B0603020202020204" pitchFamily="34" charset="0"/>
              </a:rPr>
              <a:t>Ένα μπαλόνι που έχει αρνητικό φορτίο τρίβεται μ’ ένα μάλλινο ύφασμα. Αν το μπαλόνι μπορεί να </a:t>
            </a:r>
            <a:r>
              <a:rPr lang="el-GR" sz="2400" dirty="0" err="1">
                <a:latin typeface="Trebuchet MS" panose="020B0603020202020204" pitchFamily="34" charset="0"/>
              </a:rPr>
              <a:t>έλξει</a:t>
            </a:r>
            <a:r>
              <a:rPr lang="el-GR" sz="2400" dirty="0">
                <a:latin typeface="Trebuchet MS" panose="020B0603020202020204" pitchFamily="34" charset="0"/>
              </a:rPr>
              <a:t> μερικά κομματάκια χαρτί, ποιο από τα παρακάτω </a:t>
            </a:r>
            <a:r>
              <a:rPr lang="el-GR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δεν</a:t>
            </a:r>
            <a:r>
              <a:rPr lang="el-GR" sz="2400" dirty="0">
                <a:latin typeface="Trebuchet MS" panose="020B0603020202020204" pitchFamily="34" charset="0"/>
              </a:rPr>
              <a:t> μπορεί να είναι το φορτίο των κομματιών του χαρτιού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</a:p>
          <a:p>
            <a:pPr algn="just"/>
            <a:r>
              <a:rPr lang="el-GR" sz="2400" b="1" dirty="0">
                <a:latin typeface="Trebuchet MS" panose="020B0603020202020204" pitchFamily="34" charset="0"/>
              </a:rPr>
              <a:t>α.  </a:t>
            </a:r>
            <a:r>
              <a:rPr lang="el-GR" sz="2400" dirty="0">
                <a:latin typeface="Trebuchet MS" panose="020B0603020202020204" pitchFamily="34" charset="0"/>
              </a:rPr>
              <a:t>Θετικό.           </a:t>
            </a:r>
            <a:r>
              <a:rPr lang="el-GR" sz="2400" b="1" dirty="0">
                <a:latin typeface="Trebuchet MS" panose="020B0603020202020204" pitchFamily="34" charset="0"/>
              </a:rPr>
              <a:t>β.  </a:t>
            </a:r>
            <a:r>
              <a:rPr lang="el-GR" sz="2400" dirty="0">
                <a:latin typeface="Trebuchet MS" panose="020B0603020202020204" pitchFamily="34" charset="0"/>
              </a:rPr>
              <a:t>Αρνητικό.             </a:t>
            </a:r>
            <a:r>
              <a:rPr lang="el-GR" sz="2400" b="1" dirty="0">
                <a:latin typeface="Trebuchet MS" panose="020B0603020202020204" pitchFamily="34" charset="0"/>
              </a:rPr>
              <a:t>γ.  </a:t>
            </a:r>
            <a:r>
              <a:rPr lang="el-GR" sz="2400" dirty="0">
                <a:latin typeface="Trebuchet MS" panose="020B0603020202020204" pitchFamily="34" charset="0"/>
              </a:rPr>
              <a:t>Ουδέτερο.</a:t>
            </a:r>
            <a:endParaRPr lang="el-GR" sz="2400" b="1" dirty="0">
              <a:latin typeface="Trebuchet MS" panose="020B0603020202020204" pitchFamily="34" charset="0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3059832" y="2055872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71555" y="3139471"/>
            <a:ext cx="798887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l-GR" altLang="el-GR" sz="2400" b="1" dirty="0">
                <a:latin typeface="Trebuchet MS" pitchFamily="34" charset="0"/>
              </a:rPr>
              <a:t>4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n-US" altLang="el-GR" sz="2400" dirty="0">
                <a:latin typeface="Trebuchet MS" pitchFamily="34" charset="0"/>
              </a:rPr>
              <a:t>  Κα</a:t>
            </a:r>
            <a:r>
              <a:rPr lang="en-US" altLang="el-GR" sz="2400" dirty="0" err="1">
                <a:latin typeface="Trebuchet MS" pitchFamily="34" charset="0"/>
              </a:rPr>
              <a:t>τά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την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ηλέκτριση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με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τρι</a:t>
            </a:r>
            <a:r>
              <a:rPr lang="en-US" altLang="el-GR" sz="2400" dirty="0">
                <a:latin typeface="Trebuchet MS" pitchFamily="34" charset="0"/>
              </a:rPr>
              <a:t>βή μεταφέρονται από το ένα σώμα στο άλλο </a:t>
            </a:r>
          </a:p>
          <a:p>
            <a:pPr algn="just" eaLnBrk="1" hangingPunct="1"/>
            <a:r>
              <a:rPr lang="el-GR" altLang="el-GR" sz="2400" b="1" dirty="0">
                <a:latin typeface="Trebuchet MS" pitchFamily="34" charset="0"/>
              </a:rPr>
              <a:t>α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n-US" altLang="el-GR" sz="2400" dirty="0">
                <a:latin typeface="Trebuchet MS" pitchFamily="34" charset="0"/>
              </a:rPr>
              <a:t> π</a:t>
            </a:r>
            <a:r>
              <a:rPr lang="en-US" altLang="el-GR" sz="2400" dirty="0" err="1">
                <a:latin typeface="Trebuchet MS" pitchFamily="34" charset="0"/>
              </a:rPr>
              <a:t>ρωτόνι</a:t>
            </a:r>
            <a:r>
              <a:rPr lang="en-US" altLang="el-GR" sz="2400" dirty="0">
                <a:latin typeface="Trebuchet MS" pitchFamily="34" charset="0"/>
              </a:rPr>
              <a:t>α.          </a:t>
            </a:r>
            <a:r>
              <a:rPr lang="el-GR" altLang="el-GR" sz="2400" dirty="0">
                <a:latin typeface="Trebuchet MS" pitchFamily="34" charset="0"/>
              </a:rPr>
              <a:t>                            </a:t>
            </a:r>
            <a:r>
              <a:rPr lang="el-GR" altLang="el-GR" sz="2400" b="1" dirty="0">
                <a:latin typeface="Trebuchet MS" pitchFamily="34" charset="0"/>
              </a:rPr>
              <a:t>β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ηλεκτρόνι</a:t>
            </a:r>
            <a:r>
              <a:rPr lang="en-US" altLang="el-GR" sz="2400" dirty="0">
                <a:latin typeface="Trebuchet MS" pitchFamily="34" charset="0"/>
              </a:rPr>
              <a:t>α.          </a:t>
            </a:r>
            <a:endParaRPr lang="el-GR" altLang="el-GR" sz="2400" dirty="0">
              <a:latin typeface="Trebuchet MS" pitchFamily="34" charset="0"/>
            </a:endParaRPr>
          </a:p>
          <a:p>
            <a:pPr algn="just" eaLnBrk="1" hangingPunct="1"/>
            <a:r>
              <a:rPr lang="el-GR" altLang="el-GR" sz="2400" b="1" dirty="0">
                <a:latin typeface="Trebuchet MS" pitchFamily="34" charset="0"/>
              </a:rPr>
              <a:t>γ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νετρόνι</a:t>
            </a:r>
            <a:r>
              <a:rPr lang="en-US" altLang="el-GR" sz="2400" dirty="0">
                <a:latin typeface="Trebuchet MS" pitchFamily="34" charset="0"/>
              </a:rPr>
              <a:t>α.          </a:t>
            </a:r>
            <a:r>
              <a:rPr lang="el-GR" altLang="el-GR" sz="2400" dirty="0">
                <a:latin typeface="Trebuchet MS" pitchFamily="34" charset="0"/>
              </a:rPr>
              <a:t>                              </a:t>
            </a:r>
            <a:r>
              <a:rPr lang="el-GR" altLang="el-GR" sz="2400" b="1" dirty="0">
                <a:latin typeface="Trebuchet MS" pitchFamily="34" charset="0"/>
              </a:rPr>
              <a:t>δ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ιόντ</a:t>
            </a:r>
            <a:r>
              <a:rPr lang="en-US" altLang="el-GR" sz="2400" dirty="0">
                <a:latin typeface="Trebuchet MS" pitchFamily="34" charset="0"/>
              </a:rPr>
              <a:t>α.</a:t>
            </a:r>
            <a:r>
              <a:rPr lang="en-US" altLang="el-GR" sz="2400" dirty="0">
                <a:latin typeface="Times New Roman" pitchFamily="18" charset="0"/>
              </a:rPr>
              <a:t>         </a:t>
            </a:r>
            <a:endParaRPr lang="en-US" altLang="el-GR" sz="28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5796136" y="3871913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8269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135523"/>
            <a:ext cx="80645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l-GR" altLang="el-GR" sz="2400" b="1" dirty="0">
                <a:latin typeface="Trebuchet MS" pitchFamily="34" charset="0"/>
              </a:rPr>
              <a:t>5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l-GR" altLang="el-GR" sz="2400" b="1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Συνήθως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έν</a:t>
            </a:r>
            <a:r>
              <a:rPr lang="en-US" altLang="el-GR" sz="2400" dirty="0">
                <a:latin typeface="Trebuchet MS" pitchFamily="34" charset="0"/>
              </a:rPr>
              <a:t>α θετικά φορτισμένο σώμα παριστάνεται</a:t>
            </a:r>
            <a:r>
              <a:rPr lang="el-GR" altLang="el-GR" sz="2400" dirty="0">
                <a:latin typeface="Trebuchet MS" pitchFamily="34" charset="0"/>
              </a:rPr>
              <a:t> με το σύμβολο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3200" b="1" dirty="0">
                <a:solidFill>
                  <a:srgbClr val="FF0000"/>
                </a:solidFill>
                <a:latin typeface="Trebuchet MS" pitchFamily="34" charset="0"/>
              </a:rPr>
              <a:t>+</a:t>
            </a:r>
            <a:r>
              <a:rPr lang="el-GR" altLang="el-GR" sz="3200" b="1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n-US" altLang="el-GR" sz="2400" dirty="0">
                <a:latin typeface="Trebuchet MS" pitchFamily="34" charset="0"/>
              </a:rPr>
              <a:t>. Ο </a:t>
            </a:r>
            <a:r>
              <a:rPr lang="en-US" altLang="el-GR" sz="2400" dirty="0" err="1">
                <a:latin typeface="Trebuchet MS" pitchFamily="34" charset="0"/>
              </a:rPr>
              <a:t>συμ</a:t>
            </a:r>
            <a:r>
              <a:rPr lang="en-US" altLang="el-GR" sz="2400" dirty="0">
                <a:latin typeface="Trebuchet MS" pitchFamily="34" charset="0"/>
              </a:rPr>
              <a:t>βολισμός αυτός σημαίνει ότι το σώμα </a:t>
            </a:r>
          </a:p>
          <a:p>
            <a:pPr algn="just" eaLnBrk="1" hangingPunct="1"/>
            <a:r>
              <a:rPr lang="el-GR" altLang="el-GR" sz="2400" b="1" dirty="0">
                <a:latin typeface="Trebuchet MS" pitchFamily="34" charset="0"/>
              </a:rPr>
              <a:t>α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l-GR" altLang="el-GR" sz="2400" b="1" dirty="0">
                <a:latin typeface="Trebuchet MS" pitchFamily="34" charset="0"/>
              </a:rPr>
              <a:t>  </a:t>
            </a:r>
            <a:r>
              <a:rPr lang="el-GR" altLang="el-GR" sz="2400" dirty="0">
                <a:latin typeface="Trebuchet MS" pitchFamily="34" charset="0"/>
              </a:rPr>
              <a:t>έ</a:t>
            </a:r>
            <a:r>
              <a:rPr lang="en-US" altLang="el-GR" sz="2400" dirty="0" err="1">
                <a:latin typeface="Trebuchet MS" pitchFamily="34" charset="0"/>
              </a:rPr>
              <a:t>χει</a:t>
            </a:r>
            <a:r>
              <a:rPr lang="el-GR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μόνο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θετικά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φορτί</a:t>
            </a:r>
            <a:r>
              <a:rPr lang="en-US" altLang="el-GR" sz="2400" dirty="0">
                <a:latin typeface="Trebuchet MS" pitchFamily="34" charset="0"/>
              </a:rPr>
              <a:t>α.</a:t>
            </a:r>
            <a:endParaRPr lang="el-GR" altLang="el-GR" sz="2400" dirty="0">
              <a:latin typeface="Trebuchet MS" pitchFamily="34" charset="0"/>
            </a:endParaRPr>
          </a:p>
          <a:p>
            <a:pPr algn="just" eaLnBrk="1" hangingPunct="1"/>
            <a:r>
              <a:rPr lang="el-GR" altLang="el-GR" sz="2400" b="1" dirty="0">
                <a:latin typeface="Trebuchet MS" pitchFamily="34" charset="0"/>
              </a:rPr>
              <a:t>β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l-GR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δεν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έχει</a:t>
            </a:r>
            <a:r>
              <a:rPr lang="en-US" altLang="el-GR" sz="2400" dirty="0">
                <a:latin typeface="Trebuchet MS" pitchFamily="34" charset="0"/>
              </a:rPr>
              <a:t> κα</a:t>
            </a:r>
            <a:r>
              <a:rPr lang="en-US" altLang="el-GR" sz="2400" dirty="0" err="1">
                <a:latin typeface="Trebuchet MS" pitchFamily="34" charset="0"/>
              </a:rPr>
              <a:t>θόλου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φορτί</a:t>
            </a:r>
            <a:r>
              <a:rPr lang="en-US" altLang="el-GR" sz="2400" dirty="0">
                <a:latin typeface="Trebuchet MS" pitchFamily="34" charset="0"/>
              </a:rPr>
              <a:t>α.           </a:t>
            </a:r>
          </a:p>
          <a:p>
            <a:pPr algn="just" eaLnBrk="1" hangingPunct="1"/>
            <a:r>
              <a:rPr lang="el-GR" altLang="el-GR" sz="2400" b="1" dirty="0">
                <a:latin typeface="Trebuchet MS" pitchFamily="34" charset="0"/>
              </a:rPr>
              <a:t>γ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έχει</a:t>
            </a:r>
            <a:r>
              <a:rPr lang="en-US" altLang="el-GR" sz="2400" dirty="0">
                <a:latin typeface="Trebuchet MS" pitchFamily="34" charset="0"/>
              </a:rPr>
              <a:t> π</a:t>
            </a:r>
            <a:r>
              <a:rPr lang="en-US" altLang="el-GR" sz="2400" dirty="0" err="1">
                <a:latin typeface="Trebuchet MS" pitchFamily="34" charset="0"/>
              </a:rPr>
              <a:t>ερισσότερ</a:t>
            </a:r>
            <a:r>
              <a:rPr lang="en-US" altLang="el-GR" sz="2400" dirty="0">
                <a:latin typeface="Trebuchet MS" pitchFamily="34" charset="0"/>
              </a:rPr>
              <a:t>α θετικά παρά αρνητικά φορτία.                  </a:t>
            </a:r>
            <a:r>
              <a:rPr lang="el-GR" altLang="el-GR" sz="2400" b="1" dirty="0">
                <a:latin typeface="Trebuchet MS" pitchFamily="34" charset="0"/>
              </a:rPr>
              <a:t>δ</a:t>
            </a:r>
            <a:r>
              <a:rPr lang="en-US" altLang="el-GR" sz="2400" b="1" dirty="0">
                <a:latin typeface="Trebuchet MS" pitchFamily="34" charset="0"/>
              </a:rPr>
              <a:t>.</a:t>
            </a:r>
            <a:r>
              <a:rPr lang="en-US" altLang="el-GR" sz="2400" dirty="0">
                <a:latin typeface="Trebuchet MS" pitchFamily="34" charset="0"/>
              </a:rPr>
              <a:t> </a:t>
            </a:r>
            <a:r>
              <a:rPr lang="el-GR" altLang="el-GR" sz="2400" dirty="0">
                <a:latin typeface="Trebuchet MS" pitchFamily="34" charset="0"/>
              </a:rPr>
              <a:t> </a:t>
            </a:r>
            <a:r>
              <a:rPr lang="en-US" altLang="el-GR" sz="2400" dirty="0" err="1">
                <a:latin typeface="Trebuchet MS" pitchFamily="34" charset="0"/>
              </a:rPr>
              <a:t>τί</a:t>
            </a:r>
            <a:r>
              <a:rPr lang="en-US" altLang="el-GR" sz="2400" dirty="0">
                <a:latin typeface="Trebuchet MS" pitchFamily="34" charset="0"/>
              </a:rPr>
              <a:t>ποτα από τα παραπάνω.</a:t>
            </a:r>
            <a:endParaRPr lang="en-US" altLang="el-GR" sz="28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68313" y="2132856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8313" y="3068960"/>
            <a:ext cx="80645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l-GR" sz="2400" b="1" dirty="0">
                <a:latin typeface="Trebuchet MS" pitchFamily="34" charset="0"/>
              </a:rPr>
              <a:t>6.  </a:t>
            </a:r>
            <a:r>
              <a:rPr lang="el-GR" sz="2400" dirty="0">
                <a:latin typeface="Trebuchet MS" pitchFamily="34" charset="0"/>
              </a:rPr>
              <a:t>Πέντε μικρές μεταλλικές σφαίρες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Α</a:t>
            </a:r>
            <a:r>
              <a:rPr lang="el-GR" sz="2400" dirty="0">
                <a:latin typeface="Trebuchet MS" pitchFamily="34" charset="0"/>
              </a:rPr>
              <a:t>, </a:t>
            </a:r>
            <a:r>
              <a: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Β</a:t>
            </a:r>
            <a:r>
              <a:rPr lang="el-GR" sz="2400" dirty="0">
                <a:latin typeface="Trebuchet MS" pitchFamily="34" charset="0"/>
              </a:rPr>
              <a:t>, </a:t>
            </a:r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Γ</a:t>
            </a:r>
            <a:r>
              <a:rPr lang="el-GR" sz="2400" dirty="0">
                <a:latin typeface="Trebuchet MS" pitchFamily="34" charset="0"/>
              </a:rPr>
              <a:t>, </a:t>
            </a: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Δ</a:t>
            </a:r>
            <a:r>
              <a:rPr lang="el-GR" sz="2400" dirty="0">
                <a:latin typeface="Trebuchet MS" pitchFamily="34" charset="0"/>
              </a:rPr>
              <a:t>, </a:t>
            </a:r>
            <a:r>
              <a:rPr 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Ε</a:t>
            </a:r>
            <a:r>
              <a:rPr lang="el-GR" sz="2400" dirty="0">
                <a:latin typeface="Trebuchet MS" pitchFamily="34" charset="0"/>
              </a:rPr>
              <a:t> είναι φορτισμένες. Η σφαίρα </a:t>
            </a:r>
            <a:r>
              <a: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Β</a:t>
            </a:r>
            <a:r>
              <a:rPr lang="el-GR" sz="2400" dirty="0">
                <a:latin typeface="Trebuchet MS" pitchFamily="34" charset="0"/>
              </a:rPr>
              <a:t> έχει θετικό φορτίο. Αν είναι γνωστό ότι η 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Α</a:t>
            </a:r>
            <a:r>
              <a:rPr lang="el-GR" sz="2400" dirty="0">
                <a:latin typeface="Trebuchet MS" pitchFamily="34" charset="0"/>
              </a:rPr>
              <a:t>  έλκει την  </a:t>
            </a:r>
            <a:r>
              <a:rPr 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Ε</a:t>
            </a:r>
            <a:r>
              <a:rPr lang="el-GR" sz="2400" dirty="0">
                <a:latin typeface="Trebuchet MS" pitchFamily="34" charset="0"/>
              </a:rPr>
              <a:t>  και η  </a:t>
            </a:r>
            <a:r>
              <a:rPr 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Ε</a:t>
            </a:r>
            <a:r>
              <a:rPr lang="el-GR" sz="2400" dirty="0">
                <a:latin typeface="Trebuchet MS" pitchFamily="34" charset="0"/>
              </a:rPr>
              <a:t>  απωθεί τη  </a:t>
            </a: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Δ</a:t>
            </a:r>
            <a:r>
              <a:rPr lang="el-GR" sz="2400" dirty="0">
                <a:latin typeface="Trebuchet MS" pitchFamily="34" charset="0"/>
              </a:rPr>
              <a:t>, η  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Γ</a:t>
            </a:r>
            <a:r>
              <a:rPr lang="el-GR" sz="2400" dirty="0">
                <a:latin typeface="Trebuchet MS" pitchFamily="34" charset="0"/>
              </a:rPr>
              <a:t> έλκει τη  </a:t>
            </a:r>
            <a:r>
              <a: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Β</a:t>
            </a:r>
            <a:r>
              <a:rPr lang="el-GR" sz="2400" dirty="0">
                <a:latin typeface="Trebuchet MS" pitchFamily="34" charset="0"/>
              </a:rPr>
              <a:t>  και η  </a:t>
            </a: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Δ</a:t>
            </a:r>
            <a:r>
              <a:rPr lang="el-GR" sz="2400" dirty="0">
                <a:latin typeface="Trebuchet MS" pitchFamily="34" charset="0"/>
              </a:rPr>
              <a:t>  απωθεί τη  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Γ</a:t>
            </a:r>
            <a:r>
              <a:rPr lang="el-GR" sz="2400" dirty="0">
                <a:latin typeface="Trebuchet MS" pitchFamily="34" charset="0"/>
              </a:rPr>
              <a:t>, να βρείτε το είδος των φορτίων των σφαιρών.</a:t>
            </a:r>
            <a:endParaRPr lang="el-GR" sz="2400" b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Μερκ. Παναγιωτόπουλος-Φυσικός      </a:t>
            </a:r>
            <a:r>
              <a:rPr lang="el-GR" dirty="0" err="1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578BE-82BE-4591-87D4-D18FE244668F}" type="slidenum">
              <a:rPr lang="el-GR">
                <a:solidFill>
                  <a:schemeClr val="tx1"/>
                </a:solidFill>
              </a:rPr>
              <a:pPr/>
              <a:t>4</a:t>
            </a:fld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68313" y="188640"/>
            <a:ext cx="82804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 τι θα ασχοληθούμε στο Στατικό Ηλεκτρισμό</a:t>
            </a: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;</a:t>
            </a:r>
            <a:endParaRPr 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86038" y="980728"/>
            <a:ext cx="6624637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latin typeface="Comic Sans MS" pitchFamily="66" charset="0"/>
              </a:rPr>
              <a:t>  </a:t>
            </a:r>
            <a:r>
              <a:rPr lang="el-GR" sz="2000" b="1" dirty="0">
                <a:latin typeface="Comic Sans MS" pitchFamily="66" charset="0"/>
              </a:rPr>
              <a:t>Με τα ηλεκτρικά φορτία,</a:t>
            </a:r>
          </a:p>
          <a:p>
            <a:pPr algn="just">
              <a:spcBef>
                <a:spcPct val="50000"/>
              </a:spcBef>
            </a:pPr>
            <a:endParaRPr lang="el-GR" sz="2000" b="1" dirty="0">
              <a:latin typeface="Comic Sans MS" pitchFamily="66" charset="0"/>
            </a:endParaRPr>
          </a:p>
          <a:p>
            <a:pPr algn="just">
              <a:spcBef>
                <a:spcPct val="50000"/>
              </a:spcBef>
            </a:pPr>
            <a:endParaRPr lang="en-US" sz="1400" b="1" dirty="0">
              <a:latin typeface="Comic Sans MS" pitchFamily="66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latin typeface="Comic Sans MS" pitchFamily="66" charset="0"/>
              </a:rPr>
              <a:t>  </a:t>
            </a:r>
            <a:r>
              <a:rPr lang="el-GR" sz="2000" b="1" dirty="0">
                <a:latin typeface="Comic Sans MS" pitchFamily="66" charset="0"/>
              </a:rPr>
              <a:t>Με την μέτρηση της δύναμης ανάμεσα σε δύο σημειακά ηλεκτρικά φορτία (νόμος του </a:t>
            </a:r>
            <a:r>
              <a:rPr lang="en-US" sz="2000" b="1" dirty="0">
                <a:latin typeface="Comic Sans MS" pitchFamily="66" charset="0"/>
              </a:rPr>
              <a:t>Coulomb)</a:t>
            </a:r>
            <a:r>
              <a:rPr lang="el-GR" sz="2000" b="1" dirty="0">
                <a:latin typeface="Comic Sans MS" pitchFamily="66" charset="0"/>
              </a:rPr>
              <a:t>,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endParaRPr 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endParaRPr lang="en-US" sz="1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latin typeface="Comic Sans MS" pitchFamily="66" charset="0"/>
              </a:rPr>
              <a:t>  </a:t>
            </a:r>
            <a:r>
              <a:rPr lang="el-GR" sz="2000" b="1" dirty="0">
                <a:latin typeface="Comic Sans MS" pitchFamily="66" charset="0"/>
              </a:rPr>
              <a:t>Με την έννοια του ηλεκτρικού πεδίου,  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endParaRPr 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endParaRPr lang="el-GR" sz="1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sz="2000" b="1" dirty="0">
                <a:latin typeface="Comic Sans MS" pitchFamily="66" charset="0"/>
              </a:rPr>
              <a:t>  Με τα χαρακτηριστικά του ηλεκτρικού πεδίου (Ένταση, Δυναμικό, Δυναμικές γραμμές),</a:t>
            </a:r>
          </a:p>
        </p:txBody>
      </p:sp>
      <p:pic>
        <p:nvPicPr>
          <p:cNvPr id="115718" name="Picture 6" descr="Image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61122"/>
            <a:ext cx="933539" cy="110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675" y="5157192"/>
            <a:ext cx="12192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06" y="3573016"/>
            <a:ext cx="1315735" cy="95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200px-Hydro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9" y="825299"/>
            <a:ext cx="1252064" cy="112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5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57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57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788024" y="946658"/>
            <a:ext cx="2736156" cy="1330213"/>
          </a:xfrm>
          <a:prstGeom prst="cloudCallout">
            <a:avLst>
              <a:gd name="adj1" fmla="val 50413"/>
              <a:gd name="adj2" fmla="val 5394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l-GR" sz="2000" b="1" dirty="0">
                <a:latin typeface="Comic Sans MS" pitchFamily="66" charset="0"/>
              </a:rPr>
              <a:t>Τι είναι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el-GR" sz="2000" b="1" dirty="0">
                <a:latin typeface="Comic Sans MS" pitchFamily="66" charset="0"/>
              </a:rPr>
              <a:t>το ηλεκτρικό φορτίο</a:t>
            </a:r>
            <a:r>
              <a:rPr lang="en-US" sz="2000" b="1" dirty="0">
                <a:latin typeface="Comic Sans MS" pitchFamily="66" charset="0"/>
              </a:rPr>
              <a:t>;</a:t>
            </a:r>
            <a:endParaRPr lang="el-GR" sz="2000" b="1" dirty="0">
              <a:latin typeface="Comic Sans MS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5650" y="310244"/>
            <a:ext cx="7632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έννοια του ηλεκτρικού φορτίου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2" y="4509120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799692" y="3266080"/>
            <a:ext cx="5724488" cy="1728192"/>
          </a:xfrm>
          <a:prstGeom prst="wedgeRoundRectCallout">
            <a:avLst>
              <a:gd name="adj1" fmla="val -59642"/>
              <a:gd name="adj2" fmla="val 4738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Το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ηλεκτρικό φορτίο 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είναι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έννοια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 που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επινοήθηκε 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από τους ερευνητές για να «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εξυπηρετήσει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» στην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εξήγηση 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των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ηλεκτρικών φαινομένων</a:t>
            </a:r>
            <a:r>
              <a:rPr lang="el-GR" sz="2400" b="1" dirty="0">
                <a:solidFill>
                  <a:schemeClr val="tx1"/>
                </a:solidFill>
                <a:latin typeface="Comic Sans MS" pitchFamily="66" charset="0"/>
              </a:rPr>
              <a:t>.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186400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08" y="1052736"/>
            <a:ext cx="1902768" cy="18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6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9904" y="476672"/>
            <a:ext cx="8136904" cy="1872208"/>
          </a:xfrm>
          <a:prstGeom prst="rect">
            <a:avLst/>
          </a:prstGeom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l-GR" sz="2400" b="1" dirty="0">
                <a:latin typeface="Comic Sans MS" pitchFamily="66" charset="0"/>
              </a:rPr>
              <a:t>Συμβολισμός του ηλεκτρικού φορτίου: 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</a:t>
            </a:r>
            <a:r>
              <a:rPr lang="el-GR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>
                <a:latin typeface="Comic Sans MS" pitchFamily="66" charset="0"/>
              </a:rPr>
              <a:t>ή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</a:p>
          <a:p>
            <a:pPr marL="0" indent="0" algn="ctr">
              <a:buNone/>
              <a:defRPr/>
            </a:pPr>
            <a:r>
              <a:rPr lang="el-GR" sz="2400" b="1" dirty="0">
                <a:latin typeface="Comic Sans MS" pitchFamily="66" charset="0"/>
              </a:rPr>
              <a:t>Μονάδα μέτρησης του φορτίου στο </a:t>
            </a:r>
            <a:r>
              <a:rPr lang="en-US" sz="2400" b="1" dirty="0">
                <a:latin typeface="Comic Sans MS" pitchFamily="66" charset="0"/>
              </a:rPr>
              <a:t>SI:  1C (</a:t>
            </a:r>
            <a:r>
              <a:rPr lang="el-GR" sz="2400" b="1" dirty="0">
                <a:latin typeface="Comic Sans MS" pitchFamily="66" charset="0"/>
              </a:rPr>
              <a:t>Κουλόμπ)</a:t>
            </a:r>
          </a:p>
          <a:p>
            <a:pPr marL="0" indent="0" algn="ctr">
              <a:buNone/>
              <a:defRPr/>
            </a:pPr>
            <a:endParaRPr lang="el-GR" sz="2400" b="1" dirty="0">
              <a:latin typeface="Comic Sans MS" pitchFamily="66" charset="0"/>
            </a:endParaRPr>
          </a:p>
          <a:p>
            <a:pPr marL="0" indent="0" algn="ctr">
              <a:buNone/>
              <a:defRPr/>
            </a:pPr>
            <a:r>
              <a:rPr lang="el-GR" sz="2400" b="1" dirty="0">
                <a:latin typeface="Comic Sans MS" pitchFamily="66" charset="0"/>
              </a:rPr>
              <a:t>Κατά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σύμβαση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>
                <a:latin typeface="Comic Sans MS" pitchFamily="66" charset="0"/>
              </a:rPr>
              <a:t>δεχόμαστε ότι υπάρχουν 2 είδη φορτίου:</a:t>
            </a:r>
          </a:p>
          <a:p>
            <a:pPr marL="0" indent="0" algn="ctr">
              <a:buNone/>
              <a:defRPr/>
            </a:pPr>
            <a:endParaRPr 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  <a:defRPr/>
            </a:pP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  <a:defRPr/>
            </a:pP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31033" y="2724535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Θετικό</a:t>
            </a:r>
            <a:r>
              <a:rPr lang="el-GR" sz="2400" b="1" dirty="0">
                <a:latin typeface="Comic Sans MS" pitchFamily="66" charset="0"/>
              </a:rPr>
              <a:t> είναι αυτό που εμφανίζεται σε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γυάλινη</a:t>
            </a:r>
            <a:r>
              <a:rPr lang="el-GR" sz="2400" b="1" dirty="0">
                <a:latin typeface="Comic Sans MS" pitchFamily="66" charset="0"/>
              </a:rPr>
              <a:t> ράβδο, όταν την τρίψουμε με ύφασμα από μετάξι.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453075" y="4482345"/>
            <a:ext cx="5379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Αρνητικό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>
                <a:latin typeface="Comic Sans MS" pitchFamily="66" charset="0"/>
              </a:rPr>
              <a:t>είναι αυτό που εμφανίζεται σε ράβδο από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εβονίτη</a:t>
            </a:r>
            <a:r>
              <a:rPr lang="el-GR" sz="2400" b="1" dirty="0">
                <a:latin typeface="Comic Sans MS" pitchFamily="66" charset="0"/>
              </a:rPr>
              <a:t>, όταν την τρίψουμε με μάλλινο ύφασμα.</a:t>
            </a:r>
          </a:p>
        </p:txBody>
      </p:sp>
      <p:pic>
        <p:nvPicPr>
          <p:cNvPr id="3073" name="Picture 1" descr="C:\Users\Merkouris\Desktop\Χωρίς τίτλο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11" y="2724535"/>
            <a:ext cx="2815478" cy="138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erkouris\Desktop\Χωρίς τίτλο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546" y="4509120"/>
            <a:ext cx="2844281" cy="137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131840" y="404960"/>
            <a:ext cx="4134407" cy="1584325"/>
          </a:xfrm>
          <a:prstGeom prst="cloudCallout">
            <a:avLst>
              <a:gd name="adj1" fmla="val 55650"/>
              <a:gd name="adj2" fmla="val 4861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l-GR" sz="2000" b="1" dirty="0">
                <a:latin typeface="Comic Sans MS" pitchFamily="66" charset="0"/>
              </a:rPr>
              <a:t>Και… γιατί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μόνο δύο </a:t>
            </a:r>
            <a:r>
              <a:rPr lang="el-GR" sz="2000" b="1" dirty="0">
                <a:latin typeface="Comic Sans MS" pitchFamily="66" charset="0"/>
              </a:rPr>
              <a:t>είδη ηλεκτρικών φορτίων</a:t>
            </a:r>
            <a:r>
              <a:rPr lang="en-US" sz="2000" b="1" dirty="0">
                <a:latin typeface="Comic Sans MS" pitchFamily="66" charset="0"/>
              </a:rPr>
              <a:t>;</a:t>
            </a:r>
            <a:endParaRPr lang="el-GR" sz="2000" b="1" dirty="0">
              <a:latin typeface="Comic Sans MS" pitchFamily="66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93374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615479" y="2708920"/>
            <a:ext cx="5646575" cy="2160240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Τα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δύο είδη </a:t>
            </a:r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φορτίων είναι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αρκετά</a:t>
            </a:r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για να περιγράψουν τα διάφορα ηλεκτρικά φαινόμενα. </a:t>
            </a:r>
          </a:p>
          <a:p>
            <a:pPr algn="ctr"/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Π.χ. μπορούν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να περιγράψουν τις δυνάμεις</a:t>
            </a:r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που εμφανίζονται ανάμεσα στα ηλεκτρικά φορτία.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44824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9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3643" y="502015"/>
            <a:ext cx="59767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sz="2400" b="1" dirty="0">
                <a:latin typeface="Comic Sans MS" pitchFamily="66" charset="0"/>
              </a:rPr>
              <a:t>Οι δυνάμεις που αναπτύσσονται ανάμεσα σε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ομώνυμα φορτία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>
                <a:latin typeface="Comic Sans MS" pitchFamily="66" charset="0"/>
              </a:rPr>
              <a:t>είναι </a:t>
            </a:r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απωστικές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sz="2400" b="1" dirty="0">
                <a:latin typeface="Comic Sans MS" pitchFamily="66" charset="0"/>
              </a:rPr>
              <a:t>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83643" y="3068960"/>
            <a:ext cx="540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sz="2400" b="1" dirty="0">
                <a:latin typeface="Comic Sans MS" pitchFamily="66" charset="0"/>
              </a:rPr>
              <a:t>ενώ ανάμεσα σε </a:t>
            </a:r>
            <a:r>
              <a: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ετερώνυμα φορτία</a:t>
            </a:r>
            <a:r>
              <a:rPr lang="el-GR" sz="2400" b="1" dirty="0">
                <a:latin typeface="Comic Sans MS" pitchFamily="66" charset="0"/>
              </a:rPr>
              <a:t> είναι </a:t>
            </a:r>
            <a:r>
              <a: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ελκτικές</a:t>
            </a:r>
            <a:r>
              <a:rPr lang="el-GR" sz="2400" b="1" dirty="0">
                <a:latin typeface="Comic Sans MS" pitchFamily="66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Comic Sans MS" panose="030F0702030302020204" pitchFamily="66" charset="0"/>
              </a:rPr>
              <a:t>Δείτε ένα σχετικό </a:t>
            </a:r>
            <a:r>
              <a:rPr lang="en-US" b="1" dirty="0">
                <a:latin typeface="Comic Sans MS" panose="030F0702030302020204" pitchFamily="66" charset="0"/>
              </a:rPr>
              <a:t>animation  </a:t>
            </a:r>
            <a:r>
              <a:rPr lang="el-GR" b="1" dirty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61" y="3899957"/>
            <a:ext cx="1826564" cy="140505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38" y="1411630"/>
            <a:ext cx="1686477" cy="129729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35161"/>
            <a:ext cx="1785887" cy="137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4788024" y="116632"/>
            <a:ext cx="3561652" cy="1440160"/>
          </a:xfrm>
          <a:prstGeom prst="cloudCallout">
            <a:avLst>
              <a:gd name="adj1" fmla="val 46607"/>
              <a:gd name="adj2" fmla="val 6572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l-GR" sz="2000" b="1" dirty="0">
                <a:latin typeface="Comic Sans MS" pitchFamily="66" charset="0"/>
              </a:rPr>
              <a:t>Τελικά από που προέρχονται τα ηλεκτρικά φορτία</a:t>
            </a:r>
            <a:r>
              <a:rPr lang="en-US" sz="2000" b="1" dirty="0">
                <a:latin typeface="Comic Sans MS" pitchFamily="66" charset="0"/>
              </a:rPr>
              <a:t>;</a:t>
            </a:r>
            <a:endParaRPr lang="el-GR" sz="2000" b="1" dirty="0">
              <a:latin typeface="Comic Sans MS" pitchFamily="66" charset="0"/>
            </a:endParaRPr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2884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Επεξήγηση με στρογγυλεμένο παραλληλόγραμμο 31"/>
          <p:cNvSpPr/>
          <p:nvPr/>
        </p:nvSpPr>
        <p:spPr>
          <a:xfrm>
            <a:off x="611560" y="1528298"/>
            <a:ext cx="5027887" cy="2160240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Η εμφάνιση των ηλεκτρικών φορτίων έχει να κάνει με τη δομή της ύλης. </a:t>
            </a:r>
          </a:p>
          <a:p>
            <a:pPr algn="just"/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Η ύλη αποτελείται από ………… . </a:t>
            </a:r>
          </a:p>
          <a:p>
            <a:pPr algn="just"/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Το κάθε άτομο είναι ηλεκτρικά     </a:t>
            </a:r>
          </a:p>
          <a:p>
            <a:pPr algn="just"/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     ………………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…</a:t>
            </a:r>
            <a:r>
              <a:rPr lang="el-G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. </a:t>
            </a: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5217577" y="3468133"/>
            <a:ext cx="2196441" cy="2108200"/>
            <a:chOff x="567" y="1924"/>
            <a:chExt cx="1814" cy="1814"/>
          </a:xfrm>
        </p:grpSpPr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567" y="1924"/>
              <a:ext cx="1814" cy="181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5" name="Oval 6"/>
            <p:cNvSpPr>
              <a:spLocks noChangeArrowheads="1"/>
            </p:cNvSpPr>
            <p:nvPr/>
          </p:nvSpPr>
          <p:spPr bwMode="auto">
            <a:xfrm>
              <a:off x="844" y="2213"/>
              <a:ext cx="1247" cy="124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1245" y="2625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7" name="Oval 8"/>
            <p:cNvSpPr>
              <a:spLocks noChangeArrowheads="1"/>
            </p:cNvSpPr>
            <p:nvPr/>
          </p:nvSpPr>
          <p:spPr bwMode="auto">
            <a:xfrm>
              <a:off x="1482" y="2648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FFFF"/>
                </a:solidFill>
              </a:endParaRPr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1341" y="2880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grpSp>
          <p:nvGrpSpPr>
            <p:cNvPr id="39" name="Group 10"/>
            <p:cNvGrpSpPr>
              <a:grpSpLocks/>
            </p:cNvGrpSpPr>
            <p:nvPr/>
          </p:nvGrpSpPr>
          <p:grpSpPr bwMode="auto">
            <a:xfrm>
              <a:off x="1143" y="2672"/>
              <a:ext cx="224" cy="278"/>
              <a:chOff x="1143" y="2672"/>
              <a:chExt cx="224" cy="278"/>
            </a:xfrm>
          </p:grpSpPr>
          <p:sp>
            <p:nvSpPr>
              <p:cNvPr id="56" name="Oval 11"/>
              <p:cNvSpPr>
                <a:spLocks noChangeArrowheads="1"/>
              </p:cNvSpPr>
              <p:nvPr/>
            </p:nvSpPr>
            <p:spPr bwMode="auto">
              <a:xfrm>
                <a:off x="1186" y="2760"/>
                <a:ext cx="181" cy="19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57" name="Text Box 12"/>
              <p:cNvSpPr txBox="1">
                <a:spLocks noChangeArrowheads="1"/>
              </p:cNvSpPr>
              <p:nvPr/>
            </p:nvSpPr>
            <p:spPr bwMode="auto">
              <a:xfrm>
                <a:off x="1143" y="2672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+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grpSp>
          <p:nvGrpSpPr>
            <p:cNvPr id="40" name="Group 13"/>
            <p:cNvGrpSpPr>
              <a:grpSpLocks/>
            </p:cNvGrpSpPr>
            <p:nvPr/>
          </p:nvGrpSpPr>
          <p:grpSpPr bwMode="auto">
            <a:xfrm>
              <a:off x="1336" y="2483"/>
              <a:ext cx="220" cy="264"/>
              <a:chOff x="4873" y="2317"/>
              <a:chExt cx="220" cy="264"/>
            </a:xfrm>
          </p:grpSpPr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4912" y="2400"/>
                <a:ext cx="181" cy="18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55" name="Text Box 15"/>
              <p:cNvSpPr txBox="1">
                <a:spLocks noChangeArrowheads="1"/>
              </p:cNvSpPr>
              <p:nvPr/>
            </p:nvSpPr>
            <p:spPr bwMode="auto">
              <a:xfrm>
                <a:off x="4873" y="23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+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grpSp>
          <p:nvGrpSpPr>
            <p:cNvPr id="41" name="Group 16"/>
            <p:cNvGrpSpPr>
              <a:grpSpLocks/>
            </p:cNvGrpSpPr>
            <p:nvPr/>
          </p:nvGrpSpPr>
          <p:grpSpPr bwMode="auto">
            <a:xfrm>
              <a:off x="1514" y="2720"/>
              <a:ext cx="229" cy="267"/>
              <a:chOff x="1514" y="2720"/>
              <a:chExt cx="229" cy="267"/>
            </a:xfrm>
          </p:grpSpPr>
          <p:sp>
            <p:nvSpPr>
              <p:cNvPr id="52" name="Oval 17"/>
              <p:cNvSpPr>
                <a:spLocks noChangeArrowheads="1"/>
              </p:cNvSpPr>
              <p:nvPr/>
            </p:nvSpPr>
            <p:spPr bwMode="auto">
              <a:xfrm>
                <a:off x="1514" y="2806"/>
                <a:ext cx="181" cy="18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53" name="Text Box 18"/>
              <p:cNvSpPr txBox="1">
                <a:spLocks noChangeArrowheads="1"/>
              </p:cNvSpPr>
              <p:nvPr/>
            </p:nvSpPr>
            <p:spPr bwMode="auto">
              <a:xfrm>
                <a:off x="1534" y="2720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+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353" y="2747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grpSp>
          <p:nvGrpSpPr>
            <p:cNvPr id="43" name="Group 20"/>
            <p:cNvGrpSpPr>
              <a:grpSpLocks/>
            </p:cNvGrpSpPr>
            <p:nvPr/>
          </p:nvGrpSpPr>
          <p:grpSpPr bwMode="auto">
            <a:xfrm>
              <a:off x="1146" y="2088"/>
              <a:ext cx="221" cy="282"/>
              <a:chOff x="4665" y="2315"/>
              <a:chExt cx="221" cy="282"/>
            </a:xfrm>
          </p:grpSpPr>
          <p:sp>
            <p:nvSpPr>
              <p:cNvPr id="50" name="Oval 21"/>
              <p:cNvSpPr>
                <a:spLocks noChangeArrowheads="1"/>
              </p:cNvSpPr>
              <p:nvPr/>
            </p:nvSpPr>
            <p:spPr bwMode="auto">
              <a:xfrm>
                <a:off x="4665" y="2416"/>
                <a:ext cx="181" cy="181"/>
              </a:xfrm>
              <a:prstGeom prst="ellipse">
                <a:avLst/>
              </a:pr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51" name="Text Box 22"/>
              <p:cNvSpPr txBox="1">
                <a:spLocks noChangeArrowheads="1"/>
              </p:cNvSpPr>
              <p:nvPr/>
            </p:nvSpPr>
            <p:spPr bwMode="auto">
              <a:xfrm>
                <a:off x="4681" y="2315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/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–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grpSp>
          <p:nvGrpSpPr>
            <p:cNvPr id="44" name="Group 23"/>
            <p:cNvGrpSpPr>
              <a:grpSpLocks/>
            </p:cNvGrpSpPr>
            <p:nvPr/>
          </p:nvGrpSpPr>
          <p:grpSpPr bwMode="auto">
            <a:xfrm>
              <a:off x="1556" y="3210"/>
              <a:ext cx="228" cy="286"/>
              <a:chOff x="4618" y="2311"/>
              <a:chExt cx="228" cy="286"/>
            </a:xfrm>
          </p:grpSpPr>
          <p:sp>
            <p:nvSpPr>
              <p:cNvPr id="48" name="Oval 24"/>
              <p:cNvSpPr>
                <a:spLocks noChangeArrowheads="1"/>
              </p:cNvSpPr>
              <p:nvPr/>
            </p:nvSpPr>
            <p:spPr bwMode="auto">
              <a:xfrm>
                <a:off x="4665" y="2416"/>
                <a:ext cx="181" cy="181"/>
              </a:xfrm>
              <a:prstGeom prst="ellipse">
                <a:avLst/>
              </a:pr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49" name="Text Box 25"/>
              <p:cNvSpPr txBox="1">
                <a:spLocks noChangeArrowheads="1"/>
              </p:cNvSpPr>
              <p:nvPr/>
            </p:nvSpPr>
            <p:spPr bwMode="auto">
              <a:xfrm>
                <a:off x="4618" y="2311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–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grpSp>
          <p:nvGrpSpPr>
            <p:cNvPr id="45" name="Group 26"/>
            <p:cNvGrpSpPr>
              <a:grpSpLocks/>
            </p:cNvGrpSpPr>
            <p:nvPr/>
          </p:nvGrpSpPr>
          <p:grpSpPr bwMode="auto">
            <a:xfrm>
              <a:off x="620" y="3204"/>
              <a:ext cx="241" cy="298"/>
              <a:chOff x="4605" y="2299"/>
              <a:chExt cx="241" cy="298"/>
            </a:xfrm>
          </p:grpSpPr>
          <p:sp>
            <p:nvSpPr>
              <p:cNvPr id="46" name="Oval 27"/>
              <p:cNvSpPr>
                <a:spLocks noChangeArrowheads="1"/>
              </p:cNvSpPr>
              <p:nvPr/>
            </p:nvSpPr>
            <p:spPr bwMode="auto">
              <a:xfrm>
                <a:off x="4665" y="2416"/>
                <a:ext cx="181" cy="181"/>
              </a:xfrm>
              <a:prstGeom prst="ellipse">
                <a:avLst/>
              </a:pr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47" name="Text Box 28"/>
              <p:cNvSpPr txBox="1">
                <a:spLocks noChangeArrowheads="1"/>
              </p:cNvSpPr>
              <p:nvPr/>
            </p:nvSpPr>
            <p:spPr bwMode="auto">
              <a:xfrm>
                <a:off x="4605" y="2299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–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4124976" y="2479517"/>
            <a:ext cx="107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άτομα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763688" y="3200469"/>
            <a:ext cx="145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ουδέτερο</a:t>
            </a:r>
          </a:p>
        </p:txBody>
      </p:sp>
      <p:grpSp>
        <p:nvGrpSpPr>
          <p:cNvPr id="5" name="Ομάδα 4"/>
          <p:cNvGrpSpPr/>
          <p:nvPr/>
        </p:nvGrpSpPr>
        <p:grpSpPr>
          <a:xfrm>
            <a:off x="3491880" y="3776462"/>
            <a:ext cx="1512168" cy="412113"/>
            <a:chOff x="3491880" y="3776462"/>
            <a:chExt cx="1512168" cy="412113"/>
          </a:xfrm>
        </p:grpSpPr>
        <p:grpSp>
          <p:nvGrpSpPr>
            <p:cNvPr id="59" name="Group 29"/>
            <p:cNvGrpSpPr>
              <a:grpSpLocks/>
            </p:cNvGrpSpPr>
            <p:nvPr/>
          </p:nvGrpSpPr>
          <p:grpSpPr bwMode="auto">
            <a:xfrm>
              <a:off x="3491880" y="3776462"/>
              <a:ext cx="331787" cy="396875"/>
              <a:chOff x="2558" y="2048"/>
              <a:chExt cx="209" cy="250"/>
            </a:xfrm>
          </p:grpSpPr>
          <p:sp>
            <p:nvSpPr>
              <p:cNvPr id="60" name="Oval 30"/>
              <p:cNvSpPr>
                <a:spLocks noChangeArrowheads="1"/>
              </p:cNvSpPr>
              <p:nvPr/>
            </p:nvSpPr>
            <p:spPr bwMode="auto">
              <a:xfrm>
                <a:off x="2576" y="2079"/>
                <a:ext cx="181" cy="1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61" name="Text Box 31"/>
              <p:cNvSpPr txBox="1">
                <a:spLocks noChangeArrowheads="1"/>
              </p:cNvSpPr>
              <p:nvPr/>
            </p:nvSpPr>
            <p:spPr bwMode="auto">
              <a:xfrm>
                <a:off x="2558" y="2048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+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823667" y="3819243"/>
              <a:ext cx="118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latin typeface="Comic Sans MS" panose="030F0702030302020204" pitchFamily="66" charset="0"/>
                </a:rPr>
                <a:t>πρωτόνιο</a:t>
              </a:r>
            </a:p>
          </p:txBody>
        </p:sp>
      </p:grpSp>
      <p:grpSp>
        <p:nvGrpSpPr>
          <p:cNvPr id="6" name="Ομάδα 5"/>
          <p:cNvGrpSpPr/>
          <p:nvPr/>
        </p:nvGrpSpPr>
        <p:grpSpPr>
          <a:xfrm>
            <a:off x="3514104" y="4452871"/>
            <a:ext cx="1542682" cy="369332"/>
            <a:chOff x="3514104" y="4452871"/>
            <a:chExt cx="1542682" cy="369332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3514104" y="4497368"/>
              <a:ext cx="287338" cy="2873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76405" y="4452871"/>
              <a:ext cx="118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latin typeface="Comic Sans MS" panose="030F0702030302020204" pitchFamily="66" charset="0"/>
                </a:rPr>
                <a:t>νετρόνιο</a:t>
              </a:r>
            </a:p>
          </p:txBody>
        </p:sp>
      </p:grpSp>
      <p:grpSp>
        <p:nvGrpSpPr>
          <p:cNvPr id="7" name="Ομάδα 6"/>
          <p:cNvGrpSpPr/>
          <p:nvPr/>
        </p:nvGrpSpPr>
        <p:grpSpPr>
          <a:xfrm>
            <a:off x="3501404" y="5097475"/>
            <a:ext cx="1862684" cy="396875"/>
            <a:chOff x="3501404" y="5097475"/>
            <a:chExt cx="1862684" cy="396875"/>
          </a:xfrm>
        </p:grpSpPr>
        <p:grpSp>
          <p:nvGrpSpPr>
            <p:cNvPr id="63" name="Group 33"/>
            <p:cNvGrpSpPr>
              <a:grpSpLocks/>
            </p:cNvGrpSpPr>
            <p:nvPr/>
          </p:nvGrpSpPr>
          <p:grpSpPr bwMode="auto">
            <a:xfrm>
              <a:off x="3501404" y="5097475"/>
              <a:ext cx="325437" cy="396875"/>
              <a:chOff x="4655" y="2360"/>
              <a:chExt cx="205" cy="250"/>
            </a:xfrm>
          </p:grpSpPr>
          <p:sp>
            <p:nvSpPr>
              <p:cNvPr id="64" name="Oval 34"/>
              <p:cNvSpPr>
                <a:spLocks noChangeArrowheads="1"/>
              </p:cNvSpPr>
              <p:nvPr/>
            </p:nvSpPr>
            <p:spPr bwMode="auto">
              <a:xfrm>
                <a:off x="4665" y="2416"/>
                <a:ext cx="181" cy="181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65" name="Text Box 35"/>
              <p:cNvSpPr txBox="1">
                <a:spLocks noChangeArrowheads="1"/>
              </p:cNvSpPr>
              <p:nvPr/>
            </p:nvSpPr>
            <p:spPr bwMode="auto">
              <a:xfrm>
                <a:off x="4655" y="2360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TW" altLang="el-GR" sz="2000" dirty="0">
                    <a:solidFill>
                      <a:srgbClr val="FFFFCC"/>
                    </a:solidFill>
                    <a:latin typeface="Arial" charset="0"/>
                    <a:ea typeface="新細明體" charset="-120"/>
                  </a:rPr>
                  <a:t>–</a:t>
                </a:r>
                <a:endParaRPr lang="zh-TW" altLang="el-GR" sz="3200" b="0" dirty="0">
                  <a:solidFill>
                    <a:srgbClr val="FFFFCC"/>
                  </a:solidFill>
                  <a:latin typeface="Times New Roman" pitchFamily="18" charset="0"/>
                  <a:ea typeface="新細明體" charset="-120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3963491" y="5125018"/>
              <a:ext cx="1400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latin typeface="Comic Sans MS" panose="030F0702030302020204" pitchFamily="66" charset="0"/>
                </a:rPr>
                <a:t>ηλεκτρόνιο</a:t>
              </a:r>
            </a:p>
          </p:txBody>
        </p:sp>
      </p:grpSp>
      <p:grpSp>
        <p:nvGrpSpPr>
          <p:cNvPr id="11" name="Ομάδα 10"/>
          <p:cNvGrpSpPr/>
          <p:nvPr/>
        </p:nvGrpSpPr>
        <p:grpSpPr>
          <a:xfrm>
            <a:off x="6641510" y="4142919"/>
            <a:ext cx="2289506" cy="395585"/>
            <a:chOff x="6641510" y="4142919"/>
            <a:chExt cx="2289506" cy="395585"/>
          </a:xfrm>
        </p:grpSpPr>
        <p:cxnSp>
          <p:nvCxnSpPr>
            <p:cNvPr id="9" name="Ευθύγραμμο βέλος σύνδεσης 8"/>
            <p:cNvCxnSpPr>
              <a:stCxn id="53" idx="3"/>
            </p:cNvCxnSpPr>
            <p:nvPr/>
          </p:nvCxnSpPr>
          <p:spPr>
            <a:xfrm flipV="1">
              <a:off x="6641510" y="4353838"/>
              <a:ext cx="1129607" cy="18466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768335" y="4142919"/>
              <a:ext cx="1162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latin typeface="Comic Sans MS" panose="030F0702030302020204" pitchFamily="66" charset="0"/>
                </a:rPr>
                <a:t>πυρήνας</a:t>
              </a:r>
            </a:p>
          </p:txBody>
        </p:sp>
      </p:grp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12" y="1861502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4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6" grpId="0"/>
      <p:bldP spid="67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1400</Words>
  <Application>Microsoft Office PowerPoint</Application>
  <PresentationFormat>On-screen Show (4:3)</PresentationFormat>
  <Paragraphs>255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Cambria Math</vt:lpstr>
      <vt:lpstr>Comic Sans MS</vt:lpstr>
      <vt:lpstr>Times New Roman</vt:lpstr>
      <vt:lpstr>Trebuchet MS</vt:lpstr>
      <vt:lpstr>Verdana</vt:lpstr>
      <vt:lpstr>Wingdings</vt:lpstr>
      <vt:lpstr>2_Θέμα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Δομή της ύλης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KONSTANTINOS GEORGOPOULOS</cp:lastModifiedBy>
  <cp:revision>49</cp:revision>
  <dcterms:created xsi:type="dcterms:W3CDTF">2017-09-30T07:13:01Z</dcterms:created>
  <dcterms:modified xsi:type="dcterms:W3CDTF">2023-10-10T21:44:33Z</dcterms:modified>
</cp:coreProperties>
</file>