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5" r:id="rId16"/>
    <p:sldId id="272" r:id="rId17"/>
    <p:sldId id="273" r:id="rId18"/>
    <p:sldId id="283" r:id="rId19"/>
    <p:sldId id="284" r:id="rId20"/>
    <p:sldId id="276" r:id="rId21"/>
    <p:sldId id="274" r:id="rId22"/>
    <p:sldId id="277" r:id="rId23"/>
    <p:sldId id="278" r:id="rId24"/>
    <p:sldId id="279" r:id="rId25"/>
    <p:sldId id="280" r:id="rId26"/>
    <p:sldId id="281" r:id="rId27"/>
    <p:sldId id="282" r:id="rId28"/>
    <p:sldId id="286" r:id="rId29"/>
    <p:sldId id="288" r:id="rId30"/>
    <p:sldId id="287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0C0C0"/>
    <a:srgbClr val="DDDDD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>
      <p:cViewPr varScale="1">
        <p:scale>
          <a:sx n="68" d="100"/>
          <a:sy n="68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rkouris\Desktop\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25218722659667"/>
          <c:y val="4.158247073048453E-2"/>
          <c:w val="0.71580640345517155"/>
          <c:h val="0.9217068114707391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Φύλλο1!$B$2</c:f>
              <c:strCache>
                <c:ptCount val="1"/>
                <c:pt idx="0">
                  <c:v>V/V</c:v>
                </c:pt>
              </c:strCache>
            </c:strRef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Φύλλο1!$A$3:$A$9</c:f>
              <c:numCache>
                <c:formatCode>General</c:formatCode>
                <c:ptCount val="7"/>
                <c:pt idx="0">
                  <c:v>0.05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0.5</c:v>
                </c:pt>
                <c:pt idx="5">
                  <c:v>0.6</c:v>
                </c:pt>
                <c:pt idx="6">
                  <c:v>1</c:v>
                </c:pt>
              </c:numCache>
            </c:numRef>
          </c:xVal>
          <c:yVal>
            <c:numRef>
              <c:f>Φύλλο1!$B$3:$B$9</c:f>
              <c:numCache>
                <c:formatCode>General</c:formatCode>
                <c:ptCount val="7"/>
                <c:pt idx="0">
                  <c:v>180</c:v>
                </c:pt>
                <c:pt idx="1">
                  <c:v>90</c:v>
                </c:pt>
                <c:pt idx="2">
                  <c:v>45</c:v>
                </c:pt>
                <c:pt idx="3">
                  <c:v>30</c:v>
                </c:pt>
                <c:pt idx="4">
                  <c:v>18</c:v>
                </c:pt>
                <c:pt idx="5">
                  <c:v>15</c:v>
                </c:pt>
                <c:pt idx="6">
                  <c:v>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AC0-402D-B814-20B854EE7D71}"/>
            </c:ext>
          </c:extLst>
        </c:ser>
        <c:ser>
          <c:idx val="1"/>
          <c:order val="1"/>
          <c:tx>
            <c:strRef>
              <c:f>Φύλλο1!$C$2</c:f>
              <c:strCache>
                <c:ptCount val="1"/>
                <c:pt idx="0">
                  <c:v>V/V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Φύλλο1!$A$3:$A$9</c:f>
              <c:numCache>
                <c:formatCode>General</c:formatCode>
                <c:ptCount val="7"/>
                <c:pt idx="0">
                  <c:v>0.05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0.5</c:v>
                </c:pt>
                <c:pt idx="5">
                  <c:v>0.6</c:v>
                </c:pt>
                <c:pt idx="6">
                  <c:v>1</c:v>
                </c:pt>
              </c:numCache>
            </c:numRef>
          </c:xVal>
          <c:yVal>
            <c:numRef>
              <c:f>Φύλλο1!$C$3:$C$9</c:f>
              <c:numCache>
                <c:formatCode>General</c:formatCode>
                <c:ptCount val="7"/>
                <c:pt idx="0">
                  <c:v>-180</c:v>
                </c:pt>
                <c:pt idx="1">
                  <c:v>-90</c:v>
                </c:pt>
                <c:pt idx="2">
                  <c:v>-45</c:v>
                </c:pt>
                <c:pt idx="3">
                  <c:v>-30</c:v>
                </c:pt>
                <c:pt idx="4">
                  <c:v>-18</c:v>
                </c:pt>
                <c:pt idx="5">
                  <c:v>-15</c:v>
                </c:pt>
                <c:pt idx="6">
                  <c:v>-9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AC0-402D-B814-20B854EE7D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595200"/>
        <c:axId val="86595776"/>
      </c:scatterChart>
      <c:valAx>
        <c:axId val="86595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i="1"/>
                  <a:t>r</a:t>
                </a:r>
                <a:r>
                  <a:rPr lang="en-US" baseline="0"/>
                  <a:t> / m</a:t>
                </a:r>
                <a:endParaRPr lang="el-GR"/>
              </a:p>
            </c:rich>
          </c:tx>
          <c:layout>
            <c:manualLayout>
              <c:xMode val="edge"/>
              <c:yMode val="edge"/>
              <c:x val="0.81739261233356941"/>
              <c:y val="0.53740748154419626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86595776"/>
        <c:crosses val="autoZero"/>
        <c:crossBetween val="midCat"/>
      </c:valAx>
      <c:valAx>
        <c:axId val="865957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i="1" dirty="0"/>
                  <a:t>V</a:t>
                </a:r>
                <a:r>
                  <a:rPr lang="en-US" dirty="0"/>
                  <a:t> / V</a:t>
                </a:r>
                <a:endParaRPr lang="el-GR" dirty="0"/>
              </a:p>
            </c:rich>
          </c:tx>
          <c:layout>
            <c:manualLayout>
              <c:xMode val="edge"/>
              <c:yMode val="edge"/>
              <c:x val="7.1748554042857349E-2"/>
              <c:y val="3.7118002214313349E-2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9050" cap="rnd">
            <a:solidFill>
              <a:schemeClr val="tx1"/>
            </a:solidFill>
          </a:ln>
        </c:spPr>
        <c:crossAx val="86595200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29EEA-56F4-4E8B-A9CE-E82EF882FE93}" type="datetimeFigureOut">
              <a:rPr lang="el-GR" smtClean="0"/>
              <a:t>11/10/2023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CA4BC-06B1-48A3-88BF-4525B93D1E9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898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F9C53-9E1A-4373-B3D0-625D12A5D279}" type="slidenum">
              <a:rPr lang="el-GR" altLang="el-GR"/>
              <a:pPr/>
              <a:t>4</a:t>
            </a:fld>
            <a:endParaRPr lang="el-GR" altLang="el-G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A1449-AB41-4CA3-A58C-82BBAA927F41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D70734-1A94-47E7-A691-F6E7BECF641B}" type="slidenum">
              <a:rPr lang="el-GR" altLang="el-GR"/>
              <a:pPr/>
              <a:t>8</a:t>
            </a:fld>
            <a:endParaRPr lang="el-GR" altLang="el-GR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80C03-7D03-418B-BED1-EA8C5193278F}" type="slidenum">
              <a:rPr lang="el-GR" altLang="el-GR"/>
              <a:pPr/>
              <a:t>9</a:t>
            </a:fld>
            <a:endParaRPr lang="el-GR" altLang="el-GR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DC93A4-5A54-4A16-9621-45619D856843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10BF3-99F3-44DC-BE28-9F9E4E70000C}" type="slidenum">
              <a:rPr lang="el-GR" altLang="el-GR"/>
              <a:pPr/>
              <a:t>11</a:t>
            </a:fld>
            <a:endParaRPr lang="el-GR" altLang="el-G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9367-2DEA-4944-B4A3-8A995D14469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7063-0C51-4034-8ADD-AA3F8D78337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17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C8CF-BCCC-4662-B44D-ADFA8CB05D0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82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42563-4376-48EB-954D-B9B5A7AA453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4F44-E708-4DD5-AF0A-FCEF5BE8A6F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043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DEBC-BF64-4D5A-9D37-4A7F92484579}" type="datetime1"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11/10/2023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82F6-6567-444F-9A04-38D96E42A2C9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563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278A9-20ED-43C7-98B5-88C3771F647C}" type="datetime1"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11/10/2023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AF50-8782-40CF-8B53-39F564DB54A3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17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79652-D2E6-4D65-BAC4-81E74D6FB0BE}" type="datetime1"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11/10/2023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2E8E-A6A2-4C00-8D22-066B12895CBB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6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0015C-1B4E-4C2C-8E07-FFA1F935F73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93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150B-CA78-4223-99E3-57405459D1E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0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FCA4-F0A3-4E61-B6D8-CA8AABB03A0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3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53E7-60CC-48C3-96FE-95CA9C10EFA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6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1B694-4BFD-456E-968D-6AE44BF4F07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2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596-748B-4D6D-952F-0ECEF118A96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6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48C-7919-4D47-A16E-CE03D056B41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54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245A-F871-4518-B158-4AB96C34873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09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FF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F3057-6BC1-4621-95B3-CB9873FAD62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1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fisikiblikioy.blogspot.gr/2009/09/313.html" TargetMode="External"/><Relationship Id="rId2" Type="http://schemas.openxmlformats.org/officeDocument/2006/relationships/hyperlink" Target="http://physiclessons.blogspot.gr/2012/12/blog-post_19.html#.VIsqhTGsV6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ylikonet300.blogspot.gr/2012/06/67.html" TargetMode="External"/><Relationship Id="rId5" Type="http://schemas.openxmlformats.org/officeDocument/2006/relationships/hyperlink" Target="https://phet.colorado.edu/el/simulation/charges-and-fields" TargetMode="External"/><Relationship Id="rId4" Type="http://schemas.openxmlformats.org/officeDocument/2006/relationships/hyperlink" Target="https://www.youtube.com/watch?v=-0dpV8solv0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erkopanas.blogspot.com/2015/01/30-hot-potaoes.htm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7" Type="http://schemas.openxmlformats.org/officeDocument/2006/relationships/oleObject" Target="../embeddings/oleObject10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2.png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wmf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pn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332656"/>
            <a:ext cx="6336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Οτιδήποτε αφορά την </a:t>
            </a:r>
          </a:p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Ηλεκτρική Δυναμική Ενέργεια</a:t>
            </a:r>
          </a:p>
          <a:p>
            <a:pPr algn="ctr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θα το μελετήσουμε αναλυτικά στη σχετική </a:t>
            </a:r>
          </a:p>
          <a:p>
            <a:pPr algn="ctr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ανάρτηση της ύλης Θετικού Προσανατολισμού.</a:t>
            </a:r>
          </a:p>
          <a:p>
            <a:pPr algn="ctr"/>
            <a:endParaRPr lang="el-GR" sz="2400" b="1" dirty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Εδώ θ’ αναφερθούμε μόνο σε ότι κρίνεται </a:t>
            </a:r>
          </a:p>
          <a:p>
            <a:pPr algn="ctr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απολύτως απαραίτητο για το θέμα </a:t>
            </a:r>
          </a:p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Δυναμικό – Διαφορά Δυναμικού. 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1133241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991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www.merkopanas.blogspot.gr</a:t>
            </a:r>
          </a:p>
        </p:txBody>
      </p:sp>
      <p:sp>
        <p:nvSpPr>
          <p:cNvPr id="12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438B-12C5-43FB-99DE-B94CB1B8F478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919495" y="318251"/>
            <a:ext cx="5028524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latin typeface="Comic Sans MS" pitchFamily="66" charset="0"/>
              </a:rPr>
              <a:t>  </a:t>
            </a:r>
            <a:r>
              <a:rPr lang="el-GR" altLang="el-GR" sz="2000" b="1" dirty="0">
                <a:latin typeface="Comic Sans MS" pitchFamily="66" charset="0"/>
              </a:rPr>
              <a:t>Κατά τη φορά μιας δυναμικής γραμμής   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   το δυναμικό μειώνεται.</a:t>
            </a:r>
          </a:p>
        </p:txBody>
      </p:sp>
      <p:grpSp>
        <p:nvGrpSpPr>
          <p:cNvPr id="28682" name="Group 10"/>
          <p:cNvGrpSpPr>
            <a:grpSpLocks/>
          </p:cNvGrpSpPr>
          <p:nvPr/>
        </p:nvGrpSpPr>
        <p:grpSpPr bwMode="auto">
          <a:xfrm>
            <a:off x="2268538" y="1700213"/>
            <a:ext cx="3497262" cy="936625"/>
            <a:chOff x="1429" y="1071"/>
            <a:chExt cx="2203" cy="590"/>
          </a:xfrm>
        </p:grpSpPr>
        <p:sp>
          <p:nvSpPr>
            <p:cNvPr id="28675" name="Arc 3"/>
            <p:cNvSpPr>
              <a:spLocks/>
            </p:cNvSpPr>
            <p:nvPr/>
          </p:nvSpPr>
          <p:spPr bwMode="auto">
            <a:xfrm rot="11397073" flipV="1">
              <a:off x="1429" y="1162"/>
              <a:ext cx="2203" cy="499"/>
            </a:xfrm>
            <a:custGeom>
              <a:avLst/>
              <a:gdLst>
                <a:gd name="G0" fmla="+- 19067 0 0"/>
                <a:gd name="G1" fmla="+- 21600 0 0"/>
                <a:gd name="G2" fmla="+- 21600 0 0"/>
                <a:gd name="T0" fmla="*/ 0 w 34969"/>
                <a:gd name="T1" fmla="*/ 11450 h 21600"/>
                <a:gd name="T2" fmla="*/ 34969 w 34969"/>
                <a:gd name="T3" fmla="*/ 6982 h 21600"/>
                <a:gd name="T4" fmla="*/ 19067 w 3496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969" h="21600" fill="none" extrusionOk="0">
                  <a:moveTo>
                    <a:pt x="0" y="11450"/>
                  </a:moveTo>
                  <a:cubicBezTo>
                    <a:pt x="3751" y="4403"/>
                    <a:pt x="11083" y="0"/>
                    <a:pt x="19067" y="0"/>
                  </a:cubicBezTo>
                  <a:cubicBezTo>
                    <a:pt x="25111" y="0"/>
                    <a:pt x="30878" y="2532"/>
                    <a:pt x="34969" y="6981"/>
                  </a:cubicBezTo>
                </a:path>
                <a:path w="34969" h="21600" stroke="0" extrusionOk="0">
                  <a:moveTo>
                    <a:pt x="0" y="11450"/>
                  </a:moveTo>
                  <a:cubicBezTo>
                    <a:pt x="3751" y="4403"/>
                    <a:pt x="11083" y="0"/>
                    <a:pt x="19067" y="0"/>
                  </a:cubicBezTo>
                  <a:cubicBezTo>
                    <a:pt x="25111" y="0"/>
                    <a:pt x="30878" y="2532"/>
                    <a:pt x="34969" y="6981"/>
                  </a:cubicBezTo>
                  <a:lnTo>
                    <a:pt x="19067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l-GR" altLang="el-GR" b="1">
                <a:solidFill>
                  <a:srgbClr val="FF0000"/>
                </a:solidFill>
              </a:endParaRPr>
            </a:p>
          </p:txBody>
        </p:sp>
        <p:sp>
          <p:nvSpPr>
            <p:cNvPr id="28676" name="Oval 4"/>
            <p:cNvSpPr>
              <a:spLocks noChangeArrowheads="1"/>
            </p:cNvSpPr>
            <p:nvPr/>
          </p:nvSpPr>
          <p:spPr bwMode="auto">
            <a:xfrm>
              <a:off x="2109" y="1071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77" name="Oval 5"/>
            <p:cNvSpPr>
              <a:spLocks noChangeArrowheads="1"/>
            </p:cNvSpPr>
            <p:nvPr/>
          </p:nvSpPr>
          <p:spPr bwMode="auto">
            <a:xfrm>
              <a:off x="3198" y="1344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1973" y="1117"/>
              <a:ext cx="272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Α</a:t>
              </a:r>
            </a:p>
          </p:txBody>
        </p:sp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3107" y="1389"/>
              <a:ext cx="227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Β</a:t>
              </a:r>
            </a:p>
          </p:txBody>
        </p:sp>
      </p:grp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084888" y="1628775"/>
            <a:ext cx="23034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8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</a:t>
            </a:r>
            <a:r>
              <a:rPr lang="en-US" altLang="el-G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&gt; </a:t>
            </a:r>
            <a:r>
              <a:rPr lang="en-US" altLang="el-G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8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</a:t>
            </a:r>
            <a:endParaRPr lang="el-GR" alt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641384" y="3336072"/>
            <a:ext cx="2202424" cy="1425903"/>
            <a:chOff x="1547664" y="3461658"/>
            <a:chExt cx="1800374" cy="687422"/>
          </a:xfrm>
        </p:grpSpPr>
        <p:cxnSp>
          <p:nvCxnSpPr>
            <p:cNvPr id="3" name="Ευθύγραμμο βέλος σύνδεσης 2"/>
            <p:cNvCxnSpPr/>
            <p:nvPr/>
          </p:nvCxnSpPr>
          <p:spPr>
            <a:xfrm>
              <a:off x="1547664" y="3461658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ύγραμμο βέλος σύνδεσης 14"/>
            <p:cNvCxnSpPr/>
            <p:nvPr/>
          </p:nvCxnSpPr>
          <p:spPr>
            <a:xfrm>
              <a:off x="1547664" y="3701143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Ευθύγραμμο βέλος σύνδεσης 15"/>
            <p:cNvCxnSpPr/>
            <p:nvPr/>
          </p:nvCxnSpPr>
          <p:spPr>
            <a:xfrm>
              <a:off x="1547664" y="3933056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Ευθύγραμμο βέλος σύνδεσης 16"/>
            <p:cNvCxnSpPr/>
            <p:nvPr/>
          </p:nvCxnSpPr>
          <p:spPr>
            <a:xfrm>
              <a:off x="1547664" y="4149080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Ομάδα 6"/>
          <p:cNvGrpSpPr/>
          <p:nvPr/>
        </p:nvGrpSpPr>
        <p:grpSpPr>
          <a:xfrm>
            <a:off x="919761" y="3790235"/>
            <a:ext cx="503732" cy="376358"/>
            <a:chOff x="1830686" y="3647137"/>
            <a:chExt cx="503732" cy="376357"/>
          </a:xfrm>
        </p:grpSpPr>
        <p:sp>
          <p:nvSpPr>
            <p:cNvPr id="5" name="Έλλειψη 4"/>
            <p:cNvSpPr/>
            <p:nvPr/>
          </p:nvSpPr>
          <p:spPr>
            <a:xfrm>
              <a:off x="1979711" y="3647137"/>
              <a:ext cx="108012" cy="10801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30686" y="3684940"/>
              <a:ext cx="503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+</a:t>
              </a:r>
              <a:r>
                <a:rPr lang="en-US" sz="1600" b="1" i="1" dirty="0">
                  <a:solidFill>
                    <a:srgbClr val="0000FF"/>
                  </a:solidFill>
                  <a:latin typeface="Comic Sans MS" panose="030F0702030302020204" pitchFamily="66" charset="0"/>
                </a:rPr>
                <a:t>q</a:t>
              </a:r>
              <a:endParaRPr lang="el-GR" sz="1600" b="1" i="1" dirty="0">
                <a:solidFill>
                  <a:srgbClr val="0000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" name="Ομάδα 13"/>
          <p:cNvGrpSpPr/>
          <p:nvPr/>
        </p:nvGrpSpPr>
        <p:grpSpPr>
          <a:xfrm>
            <a:off x="1176798" y="3547443"/>
            <a:ext cx="717331" cy="338554"/>
            <a:chOff x="2097771" y="3404345"/>
            <a:chExt cx="717331" cy="338554"/>
          </a:xfrm>
        </p:grpSpPr>
        <p:cxnSp>
          <p:nvCxnSpPr>
            <p:cNvPr id="9" name="Ευθύγραμμο βέλος σύνδεσης 8"/>
            <p:cNvCxnSpPr/>
            <p:nvPr/>
          </p:nvCxnSpPr>
          <p:spPr>
            <a:xfrm>
              <a:off x="2097771" y="3684941"/>
              <a:ext cx="36012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347050" y="3404345"/>
              <a:ext cx="468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F</a:t>
              </a:r>
              <a:r>
                <a:rPr lang="el-GR" sz="1600" b="1" baseline="-2500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ηλ</a:t>
              </a:r>
              <a:endPara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44220" y="3481803"/>
            <a:ext cx="347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latin typeface="Comic Sans MS" panose="030F0702030302020204" pitchFamily="66" charset="0"/>
              </a:rPr>
              <a:t>Α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26399" y="3538518"/>
            <a:ext cx="347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latin typeface="Comic Sans MS" panose="030F0702030302020204" pitchFamily="66" charset="0"/>
              </a:rPr>
              <a:t>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63938" y="2985366"/>
                <a:ext cx="4248398" cy="562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n-US" sz="2800" b="1" i="0" smtClean="0">
                              <a:latin typeface="Cambria Math"/>
                            </a:rPr>
                            <m:t>𝐀</m:t>
                          </m:r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𝐁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l-GR" sz="2800" b="1" i="0" smtClean="0">
                              <a:latin typeface="Cambria Math"/>
                            </a:rPr>
                            <m:t>𝛈𝛌</m:t>
                          </m:r>
                        </m:sub>
                      </m:sSub>
                      <m:r>
                        <a:rPr lang="el-GR" sz="2800" b="1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800" b="1" i="0" smtClean="0">
                              <a:latin typeface="Cambria Math"/>
                            </a:rPr>
                            <m:t>𝚨𝚩</m:t>
                          </m:r>
                        </m:e>
                      </m:d>
                      <m:r>
                        <a:rPr lang="el-GR" sz="2800" b="1" i="0" smtClean="0">
                          <a:latin typeface="Cambria Math"/>
                        </a:rPr>
                        <m:t>&gt;</m:t>
                      </m:r>
                      <m:r>
                        <a:rPr lang="el-GR" sz="2800" b="1" i="0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938" y="2985366"/>
                <a:ext cx="4248398" cy="562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51528" y="3790235"/>
                <a:ext cx="5112518" cy="97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l-GR" sz="2800" b="1" i="0" smtClean="0">
                              <a:latin typeface="Cambria Math"/>
                            </a:rPr>
                            <m:t>𝚨𝚩</m:t>
                          </m:r>
                        </m:sub>
                      </m:sSub>
                      <m:r>
                        <a:rPr lang="el-GR" sz="2800" b="1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800" b="1" i="0" smtClean="0"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 − 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800" b="1" i="0" smtClean="0">
                              <a:latin typeface="Cambria Math"/>
                            </a:rPr>
                            <m:t>𝐁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sz="2800" b="1" i="0" smtClean="0">
                                  <a:latin typeface="Cambria Math"/>
                                </a:rPr>
                                <m:t>𝐀</m:t>
                              </m:r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𝐁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𝒒</m:t>
                          </m:r>
                        </m:den>
                      </m:f>
                      <m:r>
                        <a:rPr lang="en-US" sz="2800" b="1" i="0" smtClean="0">
                          <a:latin typeface="Cambria Math"/>
                        </a:rPr>
                        <m:t>&gt;</m:t>
                      </m:r>
                      <m:r>
                        <a:rPr lang="en-US" sz="2800" b="1" i="0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528" y="3790235"/>
                <a:ext cx="5112518" cy="9717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Ορθογώνιο 20"/>
              <p:cNvSpPr/>
              <p:nvPr/>
            </p:nvSpPr>
            <p:spPr>
              <a:xfrm>
                <a:off x="3415620" y="4984852"/>
                <a:ext cx="2142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800" b="1">
                            <a:latin typeface="Cambria Math"/>
                          </a:rPr>
                          <m:t>𝐀</m:t>
                        </m:r>
                      </m:sub>
                    </m:sSub>
                    <m:r>
                      <a:rPr lang="en-US" sz="2800" b="1" i="1">
                        <a:latin typeface="Cambria Math"/>
                      </a:rPr>
                      <m:t> − </m:t>
                    </m:r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800" b="1">
                            <a:latin typeface="Cambria Math"/>
                          </a:rPr>
                          <m:t>𝐁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b="1" dirty="0"/>
                  <a:t>&gt; 0</a:t>
                </a:r>
                <a:endParaRPr lang="el-GR" sz="2800" b="1" dirty="0"/>
              </a:p>
            </p:txBody>
          </p:sp>
        </mc:Choice>
        <mc:Fallback xmlns=""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620" y="4984852"/>
                <a:ext cx="214206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4830" b="-32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Ορθογώνιο 31"/>
              <p:cNvSpPr/>
              <p:nvPr/>
            </p:nvSpPr>
            <p:spPr>
              <a:xfrm>
                <a:off x="5940152" y="4923297"/>
                <a:ext cx="193879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3200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m:t>&gt;</m:t>
                      </m:r>
                      <m:sSub>
                        <m:sSubPr>
                          <m:ctrlPr>
                            <a:rPr lang="en-US" sz="32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3200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𝐁</m:t>
                          </m:r>
                        </m:sub>
                      </m:sSub>
                    </m:oMath>
                  </m:oMathPara>
                </a14:m>
                <a:endParaRPr lang="el-GR" sz="32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Ορθογώνιο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923297"/>
                <a:ext cx="1938799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919761" y="2601913"/>
            <a:ext cx="1131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latin typeface="Comic Sans MS" panose="030F0702030302020204" pitchFamily="66" charset="0"/>
              </a:rPr>
              <a:t>απόδειξη</a:t>
            </a:r>
          </a:p>
        </p:txBody>
      </p:sp>
      <p:pic>
        <p:nvPicPr>
          <p:cNvPr id="30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61" y="623010"/>
            <a:ext cx="1058055" cy="1008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998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80" grpId="0"/>
      <p:bldP spid="18" grpId="0"/>
      <p:bldP spid="28" grpId="0"/>
      <p:bldP spid="19" grpId="0"/>
      <p:bldP spid="20" grpId="0"/>
      <p:bldP spid="21" grpId="0"/>
      <p:bldP spid="32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0291E-15C5-46A4-9D7D-4D7C158B7F46}" type="slidenum">
              <a:rPr lang="el-GR" altLang="el-GR">
                <a:solidFill>
                  <a:schemeClr val="tx1"/>
                </a:solidFill>
              </a:rPr>
              <a:pPr/>
              <a:t>11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63688" y="1942966"/>
            <a:ext cx="5832648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Ένα θετικό φορτίο θα κινηθεί από θέση υψηλού προς θέση χαμηλού δυναμικού.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Ένα αρνητικό φορτίο θα κινηθεί από θέση χαμηλού προς θέση υψηλού δυναμικού.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Γενικά, κάθε φορτίο κινείται «αυθόρμητα» από θέση υψηλότερης προς θέση χαμηλότερης ηλεκτρικής δυναμικής ενέργειας. 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907704" y="422681"/>
            <a:ext cx="554461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latin typeface="Comic Sans MS" panose="030F0702030302020204" pitchFamily="66" charset="0"/>
              </a:rPr>
              <a:t>  </a:t>
            </a:r>
            <a:r>
              <a:rPr lang="el-GR" altLang="el-GR" sz="2000" b="1" dirty="0">
                <a:latin typeface="Comic Sans MS" panose="030F0702030302020204" pitchFamily="66" charset="0"/>
              </a:rPr>
              <a:t>Αν μέσα σε ηλεκτρικό πεδίο αφήσουμε ένα ηλεκτρικό φορτίο, μπορούμε να προβλέψουμε προς τα πού θα κινηθεί «αυθόρμητα».  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49" y="791151"/>
            <a:ext cx="1058055" cy="1008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90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08621" y="2060848"/>
            <a:ext cx="27267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Εφαρμογή</a:t>
            </a:r>
          </a:p>
        </p:txBody>
      </p:sp>
    </p:spTree>
    <p:extLst>
      <p:ext uri="{BB962C8B-B14F-4D97-AF65-F5344CB8AC3E}">
        <p14:creationId xmlns:p14="http://schemas.microsoft.com/office/powerpoint/2010/main" val="119121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38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882E-61AC-49D6-AB03-D6449FC47F42}" type="slidenum">
              <a:rPr lang="el-GR" altLang="el-GR">
                <a:solidFill>
                  <a:schemeClr val="tx1"/>
                </a:solidFill>
              </a:rPr>
              <a:pPr/>
              <a:t>13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grpSp>
        <p:nvGrpSpPr>
          <p:cNvPr id="42006" name="Group 22"/>
          <p:cNvGrpSpPr>
            <a:grpSpLocks/>
          </p:cNvGrpSpPr>
          <p:nvPr/>
        </p:nvGrpSpPr>
        <p:grpSpPr bwMode="auto">
          <a:xfrm>
            <a:off x="1022513" y="1344385"/>
            <a:ext cx="1219200" cy="2667000"/>
            <a:chOff x="480" y="1344"/>
            <a:chExt cx="768" cy="1680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816" y="1968"/>
              <a:ext cx="48" cy="105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720" y="3024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624" y="1536"/>
              <a:ext cx="432" cy="43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2001" name="Group 17"/>
            <p:cNvGrpSpPr>
              <a:grpSpLocks/>
            </p:cNvGrpSpPr>
            <p:nvPr/>
          </p:nvGrpSpPr>
          <p:grpSpPr bwMode="auto">
            <a:xfrm>
              <a:off x="480" y="1344"/>
              <a:ext cx="768" cy="768"/>
              <a:chOff x="480" y="1344"/>
              <a:chExt cx="768" cy="768"/>
            </a:xfrm>
          </p:grpSpPr>
          <p:sp>
            <p:nvSpPr>
              <p:cNvPr id="41993" name="Text Box 9"/>
              <p:cNvSpPr txBox="1">
                <a:spLocks noChangeArrowheads="1"/>
              </p:cNvSpPr>
              <p:nvPr/>
            </p:nvSpPr>
            <p:spPr bwMode="auto">
              <a:xfrm>
                <a:off x="624" y="192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4" name="Text Box 10"/>
              <p:cNvSpPr txBox="1">
                <a:spLocks noChangeArrowheads="1"/>
              </p:cNvSpPr>
              <p:nvPr/>
            </p:nvSpPr>
            <p:spPr bwMode="auto">
              <a:xfrm>
                <a:off x="480" y="17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5" name="Text Box 11"/>
              <p:cNvSpPr txBox="1">
                <a:spLocks noChangeArrowheads="1"/>
              </p:cNvSpPr>
              <p:nvPr/>
            </p:nvSpPr>
            <p:spPr bwMode="auto">
              <a:xfrm>
                <a:off x="480" y="158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6" name="Text Box 12"/>
              <p:cNvSpPr txBox="1">
                <a:spLocks noChangeArrowheads="1"/>
              </p:cNvSpPr>
              <p:nvPr/>
            </p:nvSpPr>
            <p:spPr bwMode="auto">
              <a:xfrm>
                <a:off x="57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7" name="Text Box 13"/>
              <p:cNvSpPr txBox="1">
                <a:spLocks noChangeArrowheads="1"/>
              </p:cNvSpPr>
              <p:nvPr/>
            </p:nvSpPr>
            <p:spPr bwMode="auto">
              <a:xfrm>
                <a:off x="768" y="134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8" name="Text Box 14"/>
              <p:cNvSpPr txBox="1">
                <a:spLocks noChangeArrowheads="1"/>
              </p:cNvSpPr>
              <p:nvPr/>
            </p:nvSpPr>
            <p:spPr bwMode="auto">
              <a:xfrm>
                <a:off x="960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9" name="Text Box 15"/>
              <p:cNvSpPr txBox="1">
                <a:spLocks noChangeArrowheads="1"/>
              </p:cNvSpPr>
              <p:nvPr/>
            </p:nvSpPr>
            <p:spPr bwMode="auto">
              <a:xfrm>
                <a:off x="1056" y="168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00" name="Text Box 16"/>
              <p:cNvSpPr txBox="1">
                <a:spLocks noChangeArrowheads="1"/>
              </p:cNvSpPr>
              <p:nvPr/>
            </p:nvSpPr>
            <p:spPr bwMode="auto">
              <a:xfrm>
                <a:off x="912" y="1872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</p:grpSp>
      </p:grp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622713" y="4011385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1400" dirty="0">
                <a:latin typeface="Comic Sans MS" pitchFamily="66" charset="0"/>
              </a:rPr>
              <a:t>έδαφος (</a:t>
            </a:r>
            <a:r>
              <a:rPr lang="en-US" altLang="el-GR" sz="1400" i="1" dirty="0">
                <a:latin typeface="Comic Sans MS" pitchFamily="66" charset="0"/>
              </a:rPr>
              <a:t>V</a:t>
            </a:r>
            <a:r>
              <a:rPr lang="el-GR" altLang="el-GR" sz="1400" i="1" dirty="0">
                <a:latin typeface="Comic Sans MS" pitchFamily="66" charset="0"/>
              </a:rPr>
              <a:t> </a:t>
            </a:r>
            <a:r>
              <a:rPr lang="en-US" altLang="el-GR" sz="1400" dirty="0">
                <a:latin typeface="Comic Sans MS" pitchFamily="66" charset="0"/>
              </a:rPr>
              <a:t>=</a:t>
            </a:r>
            <a:r>
              <a:rPr lang="el-GR" altLang="el-GR" sz="1400" dirty="0">
                <a:latin typeface="Comic Sans MS" pitchFamily="66" charset="0"/>
              </a:rPr>
              <a:t> </a:t>
            </a:r>
            <a:r>
              <a:rPr lang="en-US" altLang="el-GR" sz="1400" dirty="0">
                <a:latin typeface="Comic Sans MS" pitchFamily="66" charset="0"/>
              </a:rPr>
              <a:t>0)</a:t>
            </a:r>
            <a:endParaRPr lang="el-GR" altLang="el-GR" sz="1400" dirty="0">
              <a:latin typeface="Comic Sans MS" pitchFamily="66" charset="0"/>
            </a:endParaRPr>
          </a:p>
        </p:txBody>
      </p:sp>
      <p:grpSp>
        <p:nvGrpSpPr>
          <p:cNvPr id="42030" name="Group 46"/>
          <p:cNvGrpSpPr>
            <a:grpSpLocks/>
          </p:cNvGrpSpPr>
          <p:nvPr/>
        </p:nvGrpSpPr>
        <p:grpSpPr bwMode="auto">
          <a:xfrm>
            <a:off x="1860713" y="2182585"/>
            <a:ext cx="1524000" cy="1905000"/>
            <a:chOff x="1488" y="1632"/>
            <a:chExt cx="912" cy="1248"/>
          </a:xfrm>
        </p:grpSpPr>
        <p:sp>
          <p:nvSpPr>
            <p:cNvPr id="41992" name="Freeform 8"/>
            <p:cNvSpPr>
              <a:spLocks/>
            </p:cNvSpPr>
            <p:nvPr/>
          </p:nvSpPr>
          <p:spPr bwMode="auto">
            <a:xfrm>
              <a:off x="1488" y="1632"/>
              <a:ext cx="720" cy="1248"/>
            </a:xfrm>
            <a:custGeom>
              <a:avLst/>
              <a:gdLst>
                <a:gd name="T0" fmla="*/ 0 w 673"/>
                <a:gd name="T1" fmla="*/ 0 h 1275"/>
                <a:gd name="T2" fmla="*/ 213 w 673"/>
                <a:gd name="T3" fmla="*/ 19 h 1275"/>
                <a:gd name="T4" fmla="*/ 272 w 673"/>
                <a:gd name="T5" fmla="*/ 65 h 1275"/>
                <a:gd name="T6" fmla="*/ 298 w 673"/>
                <a:gd name="T7" fmla="*/ 103 h 1275"/>
                <a:gd name="T8" fmla="*/ 324 w 673"/>
                <a:gd name="T9" fmla="*/ 168 h 1275"/>
                <a:gd name="T10" fmla="*/ 330 w 673"/>
                <a:gd name="T11" fmla="*/ 479 h 1275"/>
                <a:gd name="T12" fmla="*/ 375 w 673"/>
                <a:gd name="T13" fmla="*/ 660 h 1275"/>
                <a:gd name="T14" fmla="*/ 472 w 673"/>
                <a:gd name="T15" fmla="*/ 848 h 1275"/>
                <a:gd name="T16" fmla="*/ 524 w 673"/>
                <a:gd name="T17" fmla="*/ 925 h 1275"/>
                <a:gd name="T18" fmla="*/ 557 w 673"/>
                <a:gd name="T19" fmla="*/ 990 h 1275"/>
                <a:gd name="T20" fmla="*/ 673 w 673"/>
                <a:gd name="T21" fmla="*/ 1223 h 1275"/>
                <a:gd name="T22" fmla="*/ 647 w 673"/>
                <a:gd name="T23" fmla="*/ 1275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3" h="1275">
                  <a:moveTo>
                    <a:pt x="0" y="0"/>
                  </a:moveTo>
                  <a:cubicBezTo>
                    <a:pt x="71" y="9"/>
                    <a:pt x="142" y="11"/>
                    <a:pt x="213" y="19"/>
                  </a:cubicBezTo>
                  <a:cubicBezTo>
                    <a:pt x="233" y="39"/>
                    <a:pt x="254" y="42"/>
                    <a:pt x="272" y="65"/>
                  </a:cubicBezTo>
                  <a:cubicBezTo>
                    <a:pt x="282" y="77"/>
                    <a:pt x="298" y="103"/>
                    <a:pt x="298" y="103"/>
                  </a:cubicBezTo>
                  <a:cubicBezTo>
                    <a:pt x="305" y="126"/>
                    <a:pt x="316" y="146"/>
                    <a:pt x="324" y="168"/>
                  </a:cubicBezTo>
                  <a:cubicBezTo>
                    <a:pt x="326" y="272"/>
                    <a:pt x="326" y="375"/>
                    <a:pt x="330" y="479"/>
                  </a:cubicBezTo>
                  <a:cubicBezTo>
                    <a:pt x="333" y="548"/>
                    <a:pt x="359" y="597"/>
                    <a:pt x="375" y="660"/>
                  </a:cubicBezTo>
                  <a:cubicBezTo>
                    <a:pt x="394" y="734"/>
                    <a:pt x="389" y="818"/>
                    <a:pt x="472" y="848"/>
                  </a:cubicBezTo>
                  <a:cubicBezTo>
                    <a:pt x="488" y="891"/>
                    <a:pt x="472" y="913"/>
                    <a:pt x="524" y="925"/>
                  </a:cubicBezTo>
                  <a:cubicBezTo>
                    <a:pt x="535" y="948"/>
                    <a:pt x="543" y="969"/>
                    <a:pt x="557" y="990"/>
                  </a:cubicBezTo>
                  <a:cubicBezTo>
                    <a:pt x="564" y="1094"/>
                    <a:pt x="560" y="1187"/>
                    <a:pt x="673" y="1223"/>
                  </a:cubicBezTo>
                  <a:cubicBezTo>
                    <a:pt x="662" y="1230"/>
                    <a:pt x="611" y="1275"/>
                    <a:pt x="647" y="1275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2005" name="AutoShape 21"/>
            <p:cNvSpPr>
              <a:spLocks noChangeArrowheads="1"/>
            </p:cNvSpPr>
            <p:nvPr/>
          </p:nvSpPr>
          <p:spPr bwMode="auto">
            <a:xfrm>
              <a:off x="1920" y="1824"/>
              <a:ext cx="480" cy="240"/>
            </a:xfrm>
            <a:prstGeom prst="wedgeRectCallout">
              <a:avLst>
                <a:gd name="adj1" fmla="val -65417"/>
                <a:gd name="adj2" fmla="val 8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l-GR" altLang="el-GR" sz="1400">
                  <a:latin typeface="Comic Sans MS" pitchFamily="66" charset="0"/>
                </a:rPr>
                <a:t>σύρμα</a:t>
              </a:r>
            </a:p>
          </p:txBody>
        </p:sp>
      </p:grp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838200" y="186665"/>
            <a:ext cx="7702624" cy="877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Θετικά φορτισμένος σφαιρικός αγωγός συνδέεται με τη γη (γείωση), με τη βοήθεια σύρματος. Εξηγήστε, γιατί θα εκφορτιστεί ο αγωγός.</a:t>
            </a:r>
          </a:p>
        </p:txBody>
      </p:sp>
      <p:grpSp>
        <p:nvGrpSpPr>
          <p:cNvPr id="42008" name="Group 24"/>
          <p:cNvGrpSpPr>
            <a:grpSpLocks/>
          </p:cNvGrpSpPr>
          <p:nvPr/>
        </p:nvGrpSpPr>
        <p:grpSpPr bwMode="auto">
          <a:xfrm>
            <a:off x="3927512" y="1384033"/>
            <a:ext cx="1219200" cy="2667000"/>
            <a:chOff x="480" y="1344"/>
            <a:chExt cx="768" cy="1680"/>
          </a:xfrm>
        </p:grpSpPr>
        <p:sp>
          <p:nvSpPr>
            <p:cNvPr id="42009" name="Rectangle 25"/>
            <p:cNvSpPr>
              <a:spLocks noChangeArrowheads="1"/>
            </p:cNvSpPr>
            <p:nvPr/>
          </p:nvSpPr>
          <p:spPr bwMode="auto">
            <a:xfrm>
              <a:off x="816" y="1968"/>
              <a:ext cx="48" cy="105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>
              <a:off x="720" y="3024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2011" name="Oval 27"/>
            <p:cNvSpPr>
              <a:spLocks noChangeArrowheads="1"/>
            </p:cNvSpPr>
            <p:nvPr/>
          </p:nvSpPr>
          <p:spPr bwMode="auto">
            <a:xfrm>
              <a:off x="624" y="1536"/>
              <a:ext cx="432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2012" name="Group 28"/>
            <p:cNvGrpSpPr>
              <a:grpSpLocks/>
            </p:cNvGrpSpPr>
            <p:nvPr/>
          </p:nvGrpSpPr>
          <p:grpSpPr bwMode="auto">
            <a:xfrm>
              <a:off x="480" y="1344"/>
              <a:ext cx="768" cy="768"/>
              <a:chOff x="480" y="1344"/>
              <a:chExt cx="768" cy="768"/>
            </a:xfrm>
          </p:grpSpPr>
          <p:sp>
            <p:nvSpPr>
              <p:cNvPr id="42013" name="Text Box 29"/>
              <p:cNvSpPr txBox="1">
                <a:spLocks noChangeArrowheads="1"/>
              </p:cNvSpPr>
              <p:nvPr/>
            </p:nvSpPr>
            <p:spPr bwMode="auto">
              <a:xfrm>
                <a:off x="624" y="192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4" name="Text Box 30"/>
              <p:cNvSpPr txBox="1">
                <a:spLocks noChangeArrowheads="1"/>
              </p:cNvSpPr>
              <p:nvPr/>
            </p:nvSpPr>
            <p:spPr bwMode="auto">
              <a:xfrm>
                <a:off x="480" y="17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5" name="Text Box 31"/>
              <p:cNvSpPr txBox="1">
                <a:spLocks noChangeArrowheads="1"/>
              </p:cNvSpPr>
              <p:nvPr/>
            </p:nvSpPr>
            <p:spPr bwMode="auto">
              <a:xfrm>
                <a:off x="480" y="158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6" name="Text Box 32"/>
              <p:cNvSpPr txBox="1">
                <a:spLocks noChangeArrowheads="1"/>
              </p:cNvSpPr>
              <p:nvPr/>
            </p:nvSpPr>
            <p:spPr bwMode="auto">
              <a:xfrm>
                <a:off x="57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7" name="Text Box 33"/>
              <p:cNvSpPr txBox="1">
                <a:spLocks noChangeArrowheads="1"/>
              </p:cNvSpPr>
              <p:nvPr/>
            </p:nvSpPr>
            <p:spPr bwMode="auto">
              <a:xfrm>
                <a:off x="768" y="134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8" name="Text Box 34"/>
              <p:cNvSpPr txBox="1">
                <a:spLocks noChangeArrowheads="1"/>
              </p:cNvSpPr>
              <p:nvPr/>
            </p:nvSpPr>
            <p:spPr bwMode="auto">
              <a:xfrm>
                <a:off x="960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9" name="Text Box 35"/>
              <p:cNvSpPr txBox="1">
                <a:spLocks noChangeArrowheads="1"/>
              </p:cNvSpPr>
              <p:nvPr/>
            </p:nvSpPr>
            <p:spPr bwMode="auto">
              <a:xfrm>
                <a:off x="1056" y="168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20" name="Text Box 36"/>
              <p:cNvSpPr txBox="1">
                <a:spLocks noChangeArrowheads="1"/>
              </p:cNvSpPr>
              <p:nvPr/>
            </p:nvSpPr>
            <p:spPr bwMode="auto">
              <a:xfrm>
                <a:off x="912" y="1872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2089313" y="1183978"/>
            <a:ext cx="1125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Comic Sans MS" panose="030F0702030302020204" pitchFamily="66" charset="0"/>
              </a:rPr>
              <a:t>V</a:t>
            </a:r>
            <a:r>
              <a:rPr lang="el-GR" sz="2000" b="1" baseline="-25000" dirty="0" err="1">
                <a:latin typeface="Comic Sans MS" panose="030F0702030302020204" pitchFamily="66" charset="0"/>
              </a:rPr>
              <a:t>αγ</a:t>
            </a:r>
            <a:r>
              <a:rPr lang="en-US" sz="2000" b="1" dirty="0">
                <a:latin typeface="Comic Sans MS" panose="030F0702030302020204" pitchFamily="66" charset="0"/>
              </a:rPr>
              <a:t> &gt; 0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454" y="4538292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Comic Sans MS" panose="030F0702030302020204" pitchFamily="66" charset="0"/>
              </a:rPr>
              <a:t> Το δυναμικό της γης χαμηλότερο από αυτό της σφαίρας.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Comic Sans MS" panose="030F0702030302020204" pitchFamily="66" charset="0"/>
              </a:rPr>
              <a:t>  Ηλεκτρόνια από το έδαφος κινούνται αυθόρμητα προς τον 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l-GR" dirty="0">
                <a:latin typeface="Comic Sans MS" panose="030F0702030302020204" pitchFamily="66" charset="0"/>
              </a:rPr>
              <a:t>αγωγό.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Comic Sans MS" panose="030F0702030302020204" pitchFamily="66" charset="0"/>
              </a:rPr>
              <a:t>  Η κίνηση σταματά όταν το δυναμικό του αγωγού γίνει ίσο με αυτό του εδάφους, δηλαδή μηδέν. Ο αγωγός έχει εκφορτιστεί.</a:t>
            </a:r>
          </a:p>
        </p:txBody>
      </p:sp>
      <p:grpSp>
        <p:nvGrpSpPr>
          <p:cNvPr id="28" name="Ομάδα 27"/>
          <p:cNvGrpSpPr/>
          <p:nvPr/>
        </p:nvGrpSpPr>
        <p:grpSpPr>
          <a:xfrm>
            <a:off x="4765712" y="2222233"/>
            <a:ext cx="1262187" cy="2164506"/>
            <a:chOff x="5950024" y="2144485"/>
            <a:chExt cx="1262187" cy="2164506"/>
          </a:xfrm>
        </p:grpSpPr>
        <p:sp>
          <p:nvSpPr>
            <p:cNvPr id="42022" name="Freeform 38"/>
            <p:cNvSpPr>
              <a:spLocks/>
            </p:cNvSpPr>
            <p:nvPr/>
          </p:nvSpPr>
          <p:spPr bwMode="auto">
            <a:xfrm>
              <a:off x="5950024" y="2144485"/>
              <a:ext cx="1143000" cy="1981200"/>
            </a:xfrm>
            <a:custGeom>
              <a:avLst/>
              <a:gdLst>
                <a:gd name="T0" fmla="*/ 0 w 673"/>
                <a:gd name="T1" fmla="*/ 0 h 1275"/>
                <a:gd name="T2" fmla="*/ 213 w 673"/>
                <a:gd name="T3" fmla="*/ 19 h 1275"/>
                <a:gd name="T4" fmla="*/ 272 w 673"/>
                <a:gd name="T5" fmla="*/ 65 h 1275"/>
                <a:gd name="T6" fmla="*/ 298 w 673"/>
                <a:gd name="T7" fmla="*/ 103 h 1275"/>
                <a:gd name="T8" fmla="*/ 324 w 673"/>
                <a:gd name="T9" fmla="*/ 168 h 1275"/>
                <a:gd name="T10" fmla="*/ 330 w 673"/>
                <a:gd name="T11" fmla="*/ 479 h 1275"/>
                <a:gd name="T12" fmla="*/ 375 w 673"/>
                <a:gd name="T13" fmla="*/ 660 h 1275"/>
                <a:gd name="T14" fmla="*/ 472 w 673"/>
                <a:gd name="T15" fmla="*/ 848 h 1275"/>
                <a:gd name="T16" fmla="*/ 524 w 673"/>
                <a:gd name="T17" fmla="*/ 925 h 1275"/>
                <a:gd name="T18" fmla="*/ 557 w 673"/>
                <a:gd name="T19" fmla="*/ 990 h 1275"/>
                <a:gd name="T20" fmla="*/ 673 w 673"/>
                <a:gd name="T21" fmla="*/ 1223 h 1275"/>
                <a:gd name="T22" fmla="*/ 647 w 673"/>
                <a:gd name="T23" fmla="*/ 1275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3" h="1275">
                  <a:moveTo>
                    <a:pt x="0" y="0"/>
                  </a:moveTo>
                  <a:cubicBezTo>
                    <a:pt x="71" y="9"/>
                    <a:pt x="142" y="11"/>
                    <a:pt x="213" y="19"/>
                  </a:cubicBezTo>
                  <a:cubicBezTo>
                    <a:pt x="233" y="39"/>
                    <a:pt x="254" y="42"/>
                    <a:pt x="272" y="65"/>
                  </a:cubicBezTo>
                  <a:cubicBezTo>
                    <a:pt x="282" y="77"/>
                    <a:pt x="298" y="103"/>
                    <a:pt x="298" y="103"/>
                  </a:cubicBezTo>
                  <a:cubicBezTo>
                    <a:pt x="305" y="126"/>
                    <a:pt x="316" y="146"/>
                    <a:pt x="324" y="168"/>
                  </a:cubicBezTo>
                  <a:cubicBezTo>
                    <a:pt x="326" y="272"/>
                    <a:pt x="326" y="375"/>
                    <a:pt x="330" y="479"/>
                  </a:cubicBezTo>
                  <a:cubicBezTo>
                    <a:pt x="333" y="548"/>
                    <a:pt x="359" y="597"/>
                    <a:pt x="375" y="660"/>
                  </a:cubicBezTo>
                  <a:cubicBezTo>
                    <a:pt x="394" y="734"/>
                    <a:pt x="389" y="818"/>
                    <a:pt x="472" y="848"/>
                  </a:cubicBezTo>
                  <a:cubicBezTo>
                    <a:pt x="488" y="891"/>
                    <a:pt x="472" y="913"/>
                    <a:pt x="524" y="925"/>
                  </a:cubicBezTo>
                  <a:cubicBezTo>
                    <a:pt x="535" y="948"/>
                    <a:pt x="543" y="969"/>
                    <a:pt x="557" y="990"/>
                  </a:cubicBezTo>
                  <a:cubicBezTo>
                    <a:pt x="564" y="1094"/>
                    <a:pt x="560" y="1187"/>
                    <a:pt x="673" y="1223"/>
                  </a:cubicBezTo>
                  <a:cubicBezTo>
                    <a:pt x="662" y="1230"/>
                    <a:pt x="611" y="1275"/>
                    <a:pt x="647" y="1275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27" name="Ομάδα 26"/>
            <p:cNvGrpSpPr/>
            <p:nvPr/>
          </p:nvGrpSpPr>
          <p:grpSpPr>
            <a:xfrm>
              <a:off x="6852171" y="4112352"/>
              <a:ext cx="360040" cy="196639"/>
              <a:chOff x="6852171" y="4112352"/>
              <a:chExt cx="360040" cy="196639"/>
            </a:xfrm>
          </p:grpSpPr>
          <p:grpSp>
            <p:nvGrpSpPr>
              <p:cNvPr id="13" name="Ομάδα 12"/>
              <p:cNvGrpSpPr/>
              <p:nvPr/>
            </p:nvGrpSpPr>
            <p:grpSpPr>
              <a:xfrm>
                <a:off x="6852171" y="4112352"/>
                <a:ext cx="360040" cy="108512"/>
                <a:chOff x="6832528" y="4125685"/>
                <a:chExt cx="360040" cy="1890"/>
              </a:xfrm>
            </p:grpSpPr>
            <p:cxnSp>
              <p:nvCxnSpPr>
                <p:cNvPr id="6" name="Ευθεία γραμμή σύνδεσης 5"/>
                <p:cNvCxnSpPr/>
                <p:nvPr/>
              </p:nvCxnSpPr>
              <p:spPr>
                <a:xfrm>
                  <a:off x="6832528" y="4125685"/>
                  <a:ext cx="3600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Ευθεία γραμμή σύνδεσης 43"/>
                <p:cNvCxnSpPr/>
                <p:nvPr/>
              </p:nvCxnSpPr>
              <p:spPr>
                <a:xfrm>
                  <a:off x="6900195" y="4127575"/>
                  <a:ext cx="2076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5" name="Ευθεία γραμμή σύνδεσης 64"/>
              <p:cNvCxnSpPr/>
              <p:nvPr/>
            </p:nvCxnSpPr>
            <p:spPr>
              <a:xfrm>
                <a:off x="6959865" y="4308991"/>
                <a:ext cx="16761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Ομάδα 4"/>
          <p:cNvGrpSpPr/>
          <p:nvPr/>
        </p:nvGrpSpPr>
        <p:grpSpPr>
          <a:xfrm>
            <a:off x="5451505" y="2951223"/>
            <a:ext cx="707322" cy="523220"/>
            <a:chOff x="6635817" y="2873475"/>
            <a:chExt cx="707322" cy="523220"/>
          </a:xfrm>
        </p:grpSpPr>
        <p:sp>
          <p:nvSpPr>
            <p:cNvPr id="42028" name="Line 44"/>
            <p:cNvSpPr>
              <a:spLocks noChangeShapeType="1"/>
            </p:cNvSpPr>
            <p:nvPr/>
          </p:nvSpPr>
          <p:spPr bwMode="auto">
            <a:xfrm flipH="1" flipV="1">
              <a:off x="6635817" y="3135085"/>
              <a:ext cx="76200" cy="2286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6673917" y="2873475"/>
                  <a:ext cx="66922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l-GR" sz="2800" b="1" i="1" smtClean="0">
                                <a:solidFill>
                                  <a:srgbClr val="0000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−</m:t>
                            </m:r>
                          </m:sup>
                        </m:sSup>
                      </m:oMath>
                    </m:oMathPara>
                  </a14:m>
                  <a:endParaRPr lang="el-GR" sz="2800" b="1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73917" y="2873475"/>
                  <a:ext cx="669222" cy="52322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6592837" y="1688833"/>
            <a:ext cx="1871787" cy="2697906"/>
            <a:chOff x="6592837" y="1688833"/>
            <a:chExt cx="1871787" cy="2697906"/>
          </a:xfrm>
        </p:grpSpPr>
        <p:grpSp>
          <p:nvGrpSpPr>
            <p:cNvPr id="70" name="Group 24"/>
            <p:cNvGrpSpPr>
              <a:grpSpLocks/>
            </p:cNvGrpSpPr>
            <p:nvPr/>
          </p:nvGrpSpPr>
          <p:grpSpPr bwMode="auto">
            <a:xfrm>
              <a:off x="6592837" y="1688833"/>
              <a:ext cx="685800" cy="2362200"/>
              <a:chOff x="624" y="1536"/>
              <a:chExt cx="432" cy="1488"/>
            </a:xfrm>
          </p:grpSpPr>
          <p:sp>
            <p:nvSpPr>
              <p:cNvPr id="71" name="Rectangle 25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48" cy="1056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2" name="Line 26"/>
              <p:cNvSpPr>
                <a:spLocks noChangeShapeType="1"/>
              </p:cNvSpPr>
              <p:nvPr/>
            </p:nvSpPr>
            <p:spPr bwMode="auto">
              <a:xfrm>
                <a:off x="720" y="3024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" name="Oval 27"/>
              <p:cNvSpPr>
                <a:spLocks noChangeArrowheads="1"/>
              </p:cNvSpPr>
              <p:nvPr/>
            </p:nvSpPr>
            <p:spPr bwMode="auto">
              <a:xfrm>
                <a:off x="624" y="1536"/>
                <a:ext cx="432" cy="432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83" name="Ομάδα 82"/>
            <p:cNvGrpSpPr/>
            <p:nvPr/>
          </p:nvGrpSpPr>
          <p:grpSpPr>
            <a:xfrm>
              <a:off x="7202437" y="2222233"/>
              <a:ext cx="1262187" cy="2164506"/>
              <a:chOff x="5950024" y="2144485"/>
              <a:chExt cx="1262187" cy="2164506"/>
            </a:xfrm>
          </p:grpSpPr>
          <p:sp>
            <p:nvSpPr>
              <p:cNvPr id="84" name="Freeform 38"/>
              <p:cNvSpPr>
                <a:spLocks/>
              </p:cNvSpPr>
              <p:nvPr/>
            </p:nvSpPr>
            <p:spPr bwMode="auto">
              <a:xfrm>
                <a:off x="5950024" y="2144485"/>
                <a:ext cx="1143000" cy="1981200"/>
              </a:xfrm>
              <a:custGeom>
                <a:avLst/>
                <a:gdLst>
                  <a:gd name="T0" fmla="*/ 0 w 673"/>
                  <a:gd name="T1" fmla="*/ 0 h 1275"/>
                  <a:gd name="T2" fmla="*/ 213 w 673"/>
                  <a:gd name="T3" fmla="*/ 19 h 1275"/>
                  <a:gd name="T4" fmla="*/ 272 w 673"/>
                  <a:gd name="T5" fmla="*/ 65 h 1275"/>
                  <a:gd name="T6" fmla="*/ 298 w 673"/>
                  <a:gd name="T7" fmla="*/ 103 h 1275"/>
                  <a:gd name="T8" fmla="*/ 324 w 673"/>
                  <a:gd name="T9" fmla="*/ 168 h 1275"/>
                  <a:gd name="T10" fmla="*/ 330 w 673"/>
                  <a:gd name="T11" fmla="*/ 479 h 1275"/>
                  <a:gd name="T12" fmla="*/ 375 w 673"/>
                  <a:gd name="T13" fmla="*/ 660 h 1275"/>
                  <a:gd name="T14" fmla="*/ 472 w 673"/>
                  <a:gd name="T15" fmla="*/ 848 h 1275"/>
                  <a:gd name="T16" fmla="*/ 524 w 673"/>
                  <a:gd name="T17" fmla="*/ 925 h 1275"/>
                  <a:gd name="T18" fmla="*/ 557 w 673"/>
                  <a:gd name="T19" fmla="*/ 990 h 1275"/>
                  <a:gd name="T20" fmla="*/ 673 w 673"/>
                  <a:gd name="T21" fmla="*/ 1223 h 1275"/>
                  <a:gd name="T22" fmla="*/ 647 w 673"/>
                  <a:gd name="T23" fmla="*/ 1275 h 1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73" h="1275">
                    <a:moveTo>
                      <a:pt x="0" y="0"/>
                    </a:moveTo>
                    <a:cubicBezTo>
                      <a:pt x="71" y="9"/>
                      <a:pt x="142" y="11"/>
                      <a:pt x="213" y="19"/>
                    </a:cubicBezTo>
                    <a:cubicBezTo>
                      <a:pt x="233" y="39"/>
                      <a:pt x="254" y="42"/>
                      <a:pt x="272" y="65"/>
                    </a:cubicBezTo>
                    <a:cubicBezTo>
                      <a:pt x="282" y="77"/>
                      <a:pt x="298" y="103"/>
                      <a:pt x="298" y="103"/>
                    </a:cubicBezTo>
                    <a:cubicBezTo>
                      <a:pt x="305" y="126"/>
                      <a:pt x="316" y="146"/>
                      <a:pt x="324" y="168"/>
                    </a:cubicBezTo>
                    <a:cubicBezTo>
                      <a:pt x="326" y="272"/>
                      <a:pt x="326" y="375"/>
                      <a:pt x="330" y="479"/>
                    </a:cubicBezTo>
                    <a:cubicBezTo>
                      <a:pt x="333" y="548"/>
                      <a:pt x="359" y="597"/>
                      <a:pt x="375" y="660"/>
                    </a:cubicBezTo>
                    <a:cubicBezTo>
                      <a:pt x="394" y="734"/>
                      <a:pt x="389" y="818"/>
                      <a:pt x="472" y="848"/>
                    </a:cubicBezTo>
                    <a:cubicBezTo>
                      <a:pt x="488" y="891"/>
                      <a:pt x="472" y="913"/>
                      <a:pt x="524" y="925"/>
                    </a:cubicBezTo>
                    <a:cubicBezTo>
                      <a:pt x="535" y="948"/>
                      <a:pt x="543" y="969"/>
                      <a:pt x="557" y="990"/>
                    </a:cubicBezTo>
                    <a:cubicBezTo>
                      <a:pt x="564" y="1094"/>
                      <a:pt x="560" y="1187"/>
                      <a:pt x="673" y="1223"/>
                    </a:cubicBezTo>
                    <a:cubicBezTo>
                      <a:pt x="662" y="1230"/>
                      <a:pt x="611" y="1275"/>
                      <a:pt x="647" y="1275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85" name="Ομάδα 84"/>
              <p:cNvGrpSpPr/>
              <p:nvPr/>
            </p:nvGrpSpPr>
            <p:grpSpPr>
              <a:xfrm>
                <a:off x="6852171" y="4112352"/>
                <a:ext cx="360040" cy="196639"/>
                <a:chOff x="6852171" y="4112352"/>
                <a:chExt cx="360040" cy="196639"/>
              </a:xfrm>
            </p:grpSpPr>
            <p:grpSp>
              <p:nvGrpSpPr>
                <p:cNvPr id="86" name="Ομάδα 85"/>
                <p:cNvGrpSpPr/>
                <p:nvPr/>
              </p:nvGrpSpPr>
              <p:grpSpPr>
                <a:xfrm>
                  <a:off x="6852171" y="4112352"/>
                  <a:ext cx="360040" cy="108512"/>
                  <a:chOff x="6832528" y="4125685"/>
                  <a:chExt cx="360040" cy="1890"/>
                </a:xfrm>
              </p:grpSpPr>
              <p:cxnSp>
                <p:nvCxnSpPr>
                  <p:cNvPr id="88" name="Ευθεία γραμμή σύνδεσης 87"/>
                  <p:cNvCxnSpPr/>
                  <p:nvPr/>
                </p:nvCxnSpPr>
                <p:spPr>
                  <a:xfrm>
                    <a:off x="6832528" y="4125685"/>
                    <a:ext cx="36004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Ευθεία γραμμή σύνδεσης 88"/>
                  <p:cNvCxnSpPr/>
                  <p:nvPr/>
                </p:nvCxnSpPr>
                <p:spPr>
                  <a:xfrm>
                    <a:off x="6900195" y="4127575"/>
                    <a:ext cx="20764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7" name="Ευθεία γραμμή σύνδεσης 86"/>
                <p:cNvCxnSpPr/>
                <p:nvPr/>
              </p:nvCxnSpPr>
              <p:spPr>
                <a:xfrm>
                  <a:off x="6959865" y="4308991"/>
                  <a:ext cx="167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64265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2" grpId="0"/>
      <p:bldP spid="42007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755576" y="1484784"/>
            <a:ext cx="72797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Παρουσίαση από τον Στέργιο </a:t>
            </a:r>
            <a:r>
              <a:rPr lang="el-GR" sz="2000" b="1" dirty="0" err="1">
                <a:latin typeface="Comic Sans MS" panose="030F0702030302020204" pitchFamily="66" charset="0"/>
              </a:rPr>
              <a:t>Πελλή</a:t>
            </a:r>
            <a:r>
              <a:rPr lang="el-GR" sz="2000" b="1" dirty="0">
                <a:latin typeface="Comic Sans MS" panose="030F0702030302020204" pitchFamily="66" charset="0"/>
              </a:rPr>
              <a:t> στην ιστοσελίδα</a:t>
            </a:r>
            <a:r>
              <a:rPr lang="en-US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          «Η Βιβλιοθήκη της Φυσικής» </a:t>
            </a:r>
            <a:r>
              <a:rPr lang="el-GR" sz="2000" b="1" dirty="0">
                <a:latin typeface="Comic Sans MS" panose="030F0702030302020204" pitchFamily="66" charset="0"/>
                <a:hlinkClick r:id="rId2"/>
              </a:rPr>
              <a:t>εδώ</a:t>
            </a:r>
            <a:r>
              <a:rPr lang="el-GR" sz="2000" b="1" dirty="0">
                <a:latin typeface="Comic Sans MS" panose="030F0702030302020204" pitchFamily="66" charset="0"/>
              </a:rPr>
              <a:t>.</a:t>
            </a:r>
            <a:endParaRPr lang="el-GR" altLang="el-GR" sz="2000" b="1" dirty="0">
              <a:latin typeface="Comic Sans MS" pitchFamily="66" charset="0"/>
            </a:endParaRPr>
          </a:p>
          <a:p>
            <a:pPr algn="just"/>
            <a:endParaRPr lang="en-US" altLang="el-GR" sz="1000" b="1" dirty="0">
              <a:latin typeface="Comic Sans MS" pitchFamily="66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altLang="el-GR" sz="2000" b="1" dirty="0">
                <a:latin typeface="Comic Sans MS" pitchFamily="66" charset="0"/>
              </a:rPr>
              <a:t>Παρουσίαση από τον Βασίλη Μακρυγιάννη </a:t>
            </a:r>
            <a:r>
              <a:rPr lang="el-GR" altLang="el-GR" sz="2000" b="1" dirty="0">
                <a:latin typeface="Comic Sans MS" pitchFamily="66" charset="0"/>
                <a:hlinkClick r:id="rId3"/>
              </a:rPr>
              <a:t>εδώ</a:t>
            </a:r>
            <a:r>
              <a:rPr lang="en-US" altLang="el-GR" sz="2000" b="1" dirty="0">
                <a:latin typeface="Comic Sans MS" pitchFamily="66" charset="0"/>
              </a:rPr>
              <a:t>.</a:t>
            </a:r>
            <a:endParaRPr lang="el-GR" altLang="el-GR" sz="2000" b="1" dirty="0">
              <a:latin typeface="Comic Sans MS" pitchFamily="66" charset="0"/>
            </a:endParaRPr>
          </a:p>
          <a:p>
            <a:pPr algn="just"/>
            <a:endParaRPr lang="el-GR" altLang="el-GR" sz="1000" b="1" dirty="0">
              <a:latin typeface="Comic Sans MS" pitchFamily="66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altLang="el-GR" sz="2000" b="1" dirty="0">
                <a:latin typeface="Comic Sans MS" pitchFamily="66" charset="0"/>
              </a:rPr>
              <a:t>Διαδικτυακή παρουσίαση από τον Σταύρο </a:t>
            </a:r>
            <a:r>
              <a:rPr lang="el-GR" altLang="el-GR" sz="2000" b="1" dirty="0" err="1">
                <a:latin typeface="Comic Sans MS" pitchFamily="66" charset="0"/>
              </a:rPr>
              <a:t>Λουβερδή</a:t>
            </a:r>
            <a:r>
              <a:rPr lang="el-GR" altLang="el-GR" sz="2000" b="1" dirty="0"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  <a:hlinkClick r:id="rId4"/>
              </a:rPr>
              <a:t>εδώ</a:t>
            </a:r>
            <a:r>
              <a:rPr lang="el-GR" altLang="el-GR" sz="2000" b="1" dirty="0">
                <a:latin typeface="Comic Sans MS" pitchFamily="66" charset="0"/>
              </a:rPr>
              <a:t>.</a:t>
            </a:r>
          </a:p>
          <a:p>
            <a:pPr algn="just"/>
            <a:endParaRPr lang="el-GR" altLang="el-GR" sz="1000" b="1" dirty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sz="2000" b="1" dirty="0" err="1">
                <a:latin typeface="Comic Sans MS" pitchFamily="66" charset="0"/>
              </a:rPr>
              <a:t>Προσομείωση</a:t>
            </a:r>
            <a:r>
              <a:rPr lang="el-GR" altLang="el-GR" sz="2000" b="1" dirty="0">
                <a:latin typeface="Comic Sans MS" pitchFamily="66" charset="0"/>
              </a:rPr>
              <a:t> «Ηλεκτρικά φορτία και πεδία» από το </a:t>
            </a:r>
            <a:r>
              <a:rPr lang="en-US" altLang="el-GR" sz="2000" b="1" dirty="0" err="1">
                <a:latin typeface="Comic Sans MS" pitchFamily="66" charset="0"/>
              </a:rPr>
              <a:t>Phet</a:t>
            </a:r>
            <a:r>
              <a:rPr lang="en-US" altLang="el-GR" sz="2000" b="1" dirty="0"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  <a:hlinkClick r:id="rId5"/>
              </a:rPr>
              <a:t>εδώ</a:t>
            </a:r>
            <a:r>
              <a:rPr lang="el-GR" altLang="el-GR" sz="2000" b="1" dirty="0">
                <a:latin typeface="Comic Sans MS" pitchFamily="66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Πολλές ερωτήσεις και ασκήσεις από το «Υλικό Φυσικής – Χημείας» </a:t>
            </a:r>
            <a:r>
              <a:rPr lang="el-GR" sz="2000" b="1" dirty="0">
                <a:latin typeface="Comic Sans MS" panose="030F0702030302020204" pitchFamily="66" charset="0"/>
                <a:hlinkClick r:id="rId6"/>
              </a:rPr>
              <a:t>εδώ</a:t>
            </a:r>
            <a:r>
              <a:rPr lang="el-GR" sz="2000" b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55576" y="332656"/>
            <a:ext cx="777686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alt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Παρακάτω δίνονται μερικές διευθύνσεις όπου μπορείτε να βρείτε αναρτήσεις με θέμα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Δυναμικό – Διαφορά Δυναμικού.</a:t>
            </a:r>
          </a:p>
        </p:txBody>
      </p:sp>
    </p:spTree>
    <p:extLst>
      <p:ext uri="{BB962C8B-B14F-4D97-AF65-F5344CB8AC3E}">
        <p14:creationId xmlns:p14="http://schemas.microsoft.com/office/powerpoint/2010/main" val="226396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tx1"/>
                </a:solidFill>
              </a:rPr>
              <a:pPr/>
              <a:t>15</a:t>
            </a:fld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23628" y="1268760"/>
            <a:ext cx="6696744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Ερωτήσεις σε </a:t>
            </a:r>
            <a:r>
              <a:rPr lang="el-GR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– Διαφορά Δυναμικού</a:t>
            </a: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με το πρόγραμμα </a:t>
            </a:r>
            <a:r>
              <a:rPr lang="en-US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Hot Potatoes</a:t>
            </a:r>
            <a:endParaRPr lang="el-GR" altLang="el-GR" sz="24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47664" y="2708920"/>
            <a:ext cx="57606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l-GR" altLang="el-GR" sz="2000" b="1" dirty="0">
                <a:latin typeface="Comic Sans MS" pitchFamily="66" charset="0"/>
              </a:rPr>
              <a:t>  30 Ερωτήσεις Πολλαπλής Επιλογής  </a:t>
            </a:r>
            <a:r>
              <a:rPr lang="el-GR" altLang="el-GR" sz="2000" b="1" dirty="0">
                <a:latin typeface="Comic Sans MS" pitchFamily="66" charset="0"/>
                <a:hlinkClick r:id="rId2"/>
              </a:rPr>
              <a:t>εδώ</a:t>
            </a:r>
            <a:endParaRPr lang="el-GR" altLang="el-GR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0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87624" y="2132856"/>
            <a:ext cx="676875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από το σχολικό βιβλίο</a:t>
            </a:r>
          </a:p>
          <a:p>
            <a:pPr algn="ctr"/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 από σελ. 46 )</a:t>
            </a:r>
          </a:p>
        </p:txBody>
      </p:sp>
    </p:spTree>
    <p:extLst>
      <p:ext uri="{BB962C8B-B14F-4D97-AF65-F5344CB8AC3E}">
        <p14:creationId xmlns:p14="http://schemas.microsoft.com/office/powerpoint/2010/main" val="136758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743810" y="368616"/>
            <a:ext cx="7992888" cy="1859509"/>
            <a:chOff x="611560" y="404664"/>
            <a:chExt cx="7992888" cy="1859509"/>
          </a:xfrm>
        </p:grpSpPr>
        <p:sp>
          <p:nvSpPr>
            <p:cNvPr id="4" name="Ορθογώνιο 3"/>
            <p:cNvSpPr/>
            <p:nvPr/>
          </p:nvSpPr>
          <p:spPr>
            <a:xfrm>
              <a:off x="611560" y="404664"/>
              <a:ext cx="7992888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26.</a:t>
              </a:r>
              <a:r>
                <a:rPr lang="el-GR" sz="2000" dirty="0">
                  <a:latin typeface="Trebuchet MS" panose="020B0603020202020204" pitchFamily="34" charset="0"/>
                </a:rPr>
                <a:t>  Ποια από τις παρακάτω σχέσεις δίνει τη δυναμική ενέργεια συστήματος δύο σημειακών φορτίων </a:t>
              </a:r>
              <a:r>
                <a:rPr lang="el-GR" sz="2000" i="1" dirty="0">
                  <a:latin typeface="Trebuchet MS" panose="020B0603020202020204" pitchFamily="34" charset="0"/>
                </a:rPr>
                <a:t>Q</a:t>
              </a:r>
              <a:r>
                <a:rPr lang="el-GR" sz="2000" baseline="-25000" dirty="0">
                  <a:latin typeface="Trebuchet MS" panose="020B0603020202020204" pitchFamily="34" charset="0"/>
                </a:rPr>
                <a:t>1</a:t>
              </a:r>
              <a:r>
                <a:rPr lang="el-GR" sz="2000" dirty="0">
                  <a:latin typeface="Trebuchet MS" panose="020B0603020202020204" pitchFamily="34" charset="0"/>
                </a:rPr>
                <a:t>, </a:t>
              </a:r>
              <a:r>
                <a:rPr lang="el-GR" sz="2000" i="1" dirty="0">
                  <a:latin typeface="Trebuchet MS" panose="020B0603020202020204" pitchFamily="34" charset="0"/>
                </a:rPr>
                <a:t>Q</a:t>
              </a:r>
              <a:r>
                <a:rPr lang="el-GR" sz="2000" baseline="-25000" dirty="0">
                  <a:latin typeface="Trebuchet MS" panose="020B0603020202020204" pitchFamily="34" charset="0"/>
                </a:rPr>
                <a:t>2</a:t>
              </a:r>
              <a:r>
                <a:rPr lang="el-GR" sz="2000" dirty="0">
                  <a:latin typeface="Trebuchet MS" panose="020B0603020202020204" pitchFamily="34" charset="0"/>
                </a:rPr>
                <a:t>;</a:t>
              </a:r>
              <a:endParaRPr lang="en-US" sz="2000" dirty="0">
                <a:latin typeface="Trebuchet MS" panose="020B0603020202020204" pitchFamily="34" charset="0"/>
              </a:endParaRPr>
            </a:p>
            <a:p>
              <a:endParaRPr lang="en-US" sz="2000" dirty="0">
                <a:latin typeface="Trebuchet MS" panose="020B0603020202020204" pitchFamily="34" charset="0"/>
              </a:endParaRPr>
            </a:p>
            <a:p>
              <a:r>
                <a:rPr lang="en-US" sz="2000" b="1" dirty="0">
                  <a:latin typeface="Trebuchet MS" panose="020B0603020202020204" pitchFamily="34" charset="0"/>
                </a:rPr>
                <a:t>A.                  </a:t>
              </a:r>
              <a:r>
                <a:rPr lang="en-US" sz="2000" dirty="0">
                  <a:latin typeface="Trebuchet MS" panose="020B0603020202020204" pitchFamily="34" charset="0"/>
                </a:rPr>
                <a:t>.     </a:t>
              </a:r>
              <a:r>
                <a:rPr lang="en-US" sz="2000" b="1" dirty="0">
                  <a:latin typeface="Trebuchet MS" panose="020B0603020202020204" pitchFamily="34" charset="0"/>
                </a:rPr>
                <a:t>B.  </a:t>
              </a:r>
              <a:r>
                <a:rPr lang="en-US" sz="2000" dirty="0">
                  <a:latin typeface="Trebuchet MS" panose="020B0603020202020204" pitchFamily="34" charset="0"/>
                </a:rPr>
                <a:t>          .        </a:t>
              </a:r>
              <a:r>
                <a:rPr lang="el-GR" sz="2000" b="1" dirty="0">
                  <a:latin typeface="Trebuchet MS" panose="020B0603020202020204" pitchFamily="34" charset="0"/>
                </a:rPr>
                <a:t>Γ.  </a:t>
              </a:r>
              <a:r>
                <a:rPr lang="en-US" sz="2000" b="1" dirty="0">
                  <a:latin typeface="Trebuchet MS" panose="020B0603020202020204" pitchFamily="34" charset="0"/>
                </a:rPr>
                <a:t>               </a:t>
              </a:r>
              <a:r>
                <a:rPr lang="en-US" sz="2000" dirty="0">
                  <a:latin typeface="Trebuchet MS" panose="020B0603020202020204" pitchFamily="34" charset="0"/>
                </a:rPr>
                <a:t>.        </a:t>
              </a:r>
              <a:r>
                <a:rPr lang="el-GR" sz="2000" b="1" dirty="0">
                  <a:latin typeface="Trebuchet MS" panose="020B0603020202020204" pitchFamily="34" charset="0"/>
                </a:rPr>
                <a:t>Δ</a:t>
              </a:r>
              <a:r>
                <a:rPr lang="en-US" sz="2000" b="1" dirty="0">
                  <a:latin typeface="Trebuchet MS" panose="020B0603020202020204" pitchFamily="34" charset="0"/>
                </a:rPr>
                <a:t>.</a:t>
              </a:r>
              <a:r>
                <a:rPr lang="el-GR" sz="2000" b="1" dirty="0">
                  <a:latin typeface="Trebuchet MS" panose="020B0603020202020204" pitchFamily="34" charset="0"/>
                </a:rPr>
                <a:t>            </a:t>
              </a:r>
              <a:r>
                <a:rPr lang="el-GR" sz="2000" dirty="0">
                  <a:latin typeface="Trebuchet MS" panose="020B0603020202020204" pitchFamily="34" charset="0"/>
                </a:rPr>
                <a:t>.</a:t>
              </a:r>
              <a:r>
                <a:rPr lang="en-US" sz="2000" b="1" dirty="0">
                  <a:latin typeface="Trebuchet MS" panose="020B0603020202020204" pitchFamily="34" charset="0"/>
                </a:rPr>
                <a:t>  </a:t>
              </a:r>
              <a:endParaRPr lang="el-GR" sz="2000" b="1" dirty="0">
                <a:latin typeface="Trebuchet MS" panose="020B0603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115616" y="1468527"/>
                  <a:ext cx="1080120" cy="7838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.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5616" y="1468527"/>
                  <a:ext cx="1080120" cy="78380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56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3130347" y="1468527"/>
                  <a:ext cx="1080120" cy="7838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0347" y="1468527"/>
                  <a:ext cx="1080120" cy="78380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011722" y="1457927"/>
                  <a:ext cx="1080120" cy="8062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.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𝑟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11722" y="1457927"/>
                  <a:ext cx="1080120" cy="80624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56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7092280" y="1468527"/>
                  <a:ext cx="1080120" cy="7838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2280" y="1468527"/>
                  <a:ext cx="1080120" cy="78380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Έλλειψη 5"/>
          <p:cNvSpPr/>
          <p:nvPr/>
        </p:nvSpPr>
        <p:spPr>
          <a:xfrm>
            <a:off x="4663827" y="1556960"/>
            <a:ext cx="4320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/>
          <p:cNvSpPr/>
          <p:nvPr/>
        </p:nvSpPr>
        <p:spPr>
          <a:xfrm>
            <a:off x="743810" y="2606388"/>
            <a:ext cx="7704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28.  </a:t>
            </a:r>
            <a:r>
              <a:rPr lang="el-GR" sz="2000" dirty="0">
                <a:latin typeface="Trebuchet MS" panose="020B0603020202020204" pitchFamily="34" charset="0"/>
              </a:rPr>
              <a:t>Χαρακτηρίστε κάθε μία από τις παρακάτω προτάσεις με Σ αν είναι σωστή, με (Λ) αν είναι λανθασμένη.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 ηλεκτρική δυναμική ενέργεια δύο σημειακών φορτίων είναι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 </a:t>
            </a:r>
            <a:r>
              <a:rPr lang="el-GR" sz="2000" dirty="0">
                <a:latin typeface="Trebuchet MS" panose="020B0603020202020204" pitchFamily="34" charset="0"/>
              </a:rPr>
              <a:t>αντίστροφα ανάλογη της μεταξύ τους απόστασης.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 </a:t>
            </a:r>
            <a:r>
              <a:rPr lang="el-GR" sz="2000" dirty="0">
                <a:latin typeface="Trebuchet MS" panose="020B0603020202020204" pitchFamily="34" charset="0"/>
              </a:rPr>
              <a:t>είναι μέγεθος διανυσματικό.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 </a:t>
            </a:r>
            <a:r>
              <a:rPr lang="el-GR" sz="2000" dirty="0">
                <a:latin typeface="Trebuchet MS" panose="020B0603020202020204" pitchFamily="34" charset="0"/>
              </a:rPr>
              <a:t>είναι πάντοτε θετική.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 </a:t>
            </a:r>
            <a:r>
              <a:rPr lang="el-GR" sz="2000" dirty="0">
                <a:latin typeface="Trebuchet MS" panose="020B0603020202020204" pitchFamily="34" charset="0"/>
              </a:rPr>
              <a:t>η μονάδα μέτρησής της είναι: 1J/C.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12732" y="4037548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99070" y="4985271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31429" y="4499213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6818" y="5373216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</a:p>
        </p:txBody>
      </p:sp>
    </p:spTree>
    <p:extLst>
      <p:ext uri="{BB962C8B-B14F-4D97-AF65-F5344CB8AC3E}">
        <p14:creationId xmlns:p14="http://schemas.microsoft.com/office/powerpoint/2010/main" val="187824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441378" y="188640"/>
            <a:ext cx="82089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33.  </a:t>
            </a:r>
            <a:r>
              <a:rPr lang="el-GR" sz="2000" dirty="0">
                <a:latin typeface="Trebuchet MS" panose="020B0603020202020204" pitchFamily="34" charset="0"/>
              </a:rPr>
              <a:t>Συμπληρώστε τα κενά του κειμένου:</a:t>
            </a:r>
          </a:p>
          <a:p>
            <a:pPr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 μονάδα μέτρησης του δυναμικού στο S.I. είναι το ..........</a:t>
            </a:r>
            <a:r>
              <a:rPr lang="en-US" sz="2000" dirty="0">
                <a:latin typeface="Trebuchet MS" panose="020B0603020202020204" pitchFamily="34" charset="0"/>
              </a:rPr>
              <a:t> .</a:t>
            </a:r>
            <a:endParaRPr lang="el-GR" sz="2000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Θα λέμε ότι το δυναμικό σε μια θέση του πεδίου είναι ίσο με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1 ........, αν φορτίο ίσο με ................ στη θέση αυτή έχει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δυναμική ενέργεια ίση με 1 .........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32308" y="692696"/>
            <a:ext cx="948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1 </a:t>
            </a:r>
            <a:r>
              <a:rPr lang="en-US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68344" y="1147201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510" y="1577916"/>
            <a:ext cx="1473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1 </a:t>
            </a:r>
            <a:r>
              <a:rPr lang="en-US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Coulomb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6277" y="206084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Joule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441378" y="2907233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39.  </a:t>
            </a:r>
            <a:r>
              <a:rPr lang="el-GR" sz="2000" dirty="0">
                <a:latin typeface="Trebuchet MS" panose="020B0603020202020204" pitchFamily="34" charset="0"/>
              </a:rPr>
              <a:t>Συμπληρώστε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τα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κενά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του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κειμένου:</a:t>
            </a:r>
          </a:p>
          <a:p>
            <a:pPr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διαφορά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δυναμικού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μεταξύ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δύο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 ............. ηλεκτρικού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πεδίου μας δείχνει την .............. της δυναμικής ενέργειας ανά ........... ηλεκτρικού φορτίου.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08850" y="3384286"/>
            <a:ext cx="1178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σημείων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15411" y="3876729"/>
            <a:ext cx="1414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μεταβολή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21017" y="386134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μονάδα</a:t>
            </a:r>
          </a:p>
        </p:txBody>
      </p:sp>
    </p:spTree>
    <p:extLst>
      <p:ext uri="{BB962C8B-B14F-4D97-AF65-F5344CB8AC3E}">
        <p14:creationId xmlns:p14="http://schemas.microsoft.com/office/powerpoint/2010/main" val="108233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tx1"/>
                </a:solidFill>
              </a:rPr>
              <a:pPr/>
              <a:t>19</a:t>
            </a:fld>
            <a:endParaRPr lang="el-GR" dirty="0">
              <a:solidFill>
                <a:schemeClr val="tx1"/>
              </a:solidFill>
            </a:endParaRPr>
          </a:p>
        </p:txBody>
      </p:sp>
      <p:grpSp>
        <p:nvGrpSpPr>
          <p:cNvPr id="17" name="Ομάδα 16"/>
          <p:cNvGrpSpPr/>
          <p:nvPr/>
        </p:nvGrpSpPr>
        <p:grpSpPr>
          <a:xfrm>
            <a:off x="316767" y="20149"/>
            <a:ext cx="8634685" cy="6537377"/>
            <a:chOff x="316767" y="20149"/>
            <a:chExt cx="8634685" cy="6537377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316767" y="20149"/>
              <a:ext cx="8634685" cy="2400657"/>
              <a:chOff x="323528" y="332656"/>
              <a:chExt cx="8634685" cy="2400657"/>
            </a:xfrm>
          </p:grpSpPr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40152" y="668069"/>
                <a:ext cx="3018061" cy="1729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Ορθογώνιο 4"/>
              <p:cNvSpPr/>
              <p:nvPr/>
            </p:nvSpPr>
            <p:spPr>
              <a:xfrm>
                <a:off x="323528" y="332656"/>
                <a:ext cx="5865306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b="1" dirty="0">
                    <a:latin typeface="Trebuchet MS" panose="020B0603020202020204" pitchFamily="34" charset="0"/>
                  </a:rPr>
                  <a:t>36.</a:t>
                </a:r>
                <a:r>
                  <a:rPr lang="en-US" sz="2000" dirty="0">
                    <a:latin typeface="Trebuchet MS" panose="020B0603020202020204" pitchFamily="34" charset="0"/>
                  </a:rPr>
                  <a:t>  </a:t>
                </a:r>
                <a:r>
                  <a:rPr lang="el-GR" sz="2000" dirty="0">
                    <a:latin typeface="Trebuchet MS" panose="020B0603020202020204" pitchFamily="34" charset="0"/>
                  </a:rPr>
                  <a:t>Τα σχήματα I και II αντιστοιχούν στις δυναμικές γραμμές δύο ηλεκτρικών</a:t>
                </a:r>
                <a:r>
                  <a:rPr lang="en-US" sz="2000" dirty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>
                    <a:latin typeface="Trebuchet MS" panose="020B0603020202020204" pitchFamily="34" charset="0"/>
                  </a:rPr>
                  <a:t>πεδίων.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sz="2000" dirty="0">
                    <a:latin typeface="Trebuchet MS" panose="020B0603020202020204" pitchFamily="34" charset="0"/>
                  </a:rPr>
                  <a:t>Να δικαιολογήσετε τη συμφωνία ή τη διαφωνία</a:t>
                </a:r>
                <a:r>
                  <a:rPr lang="en-US" sz="2000" dirty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>
                    <a:latin typeface="Trebuchet MS" panose="020B0603020202020204" pitchFamily="34" charset="0"/>
                  </a:rPr>
                  <a:t>σας με κάθε μία από τις παρακάτω απόψεις</a:t>
                </a:r>
                <a:r>
                  <a:rPr lang="en-US" sz="2000" dirty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>
                    <a:latin typeface="Trebuchet MS" panose="020B0603020202020204" pitchFamily="34" charset="0"/>
                  </a:rPr>
                  <a:t>σημειώνοντας (</a:t>
                </a:r>
                <a:r>
                  <a:rPr lang="en-US" sz="2000" dirty="0">
                    <a:latin typeface="Trebuchet MS" panose="020B0603020202020204" pitchFamily="34" charset="0"/>
                  </a:rPr>
                  <a:t>x</a:t>
                </a:r>
                <a:r>
                  <a:rPr lang="el-GR" sz="2000" dirty="0">
                    <a:latin typeface="Trebuchet MS" panose="020B0603020202020204" pitchFamily="34" charset="0"/>
                  </a:rPr>
                  <a:t>) αν</a:t>
                </a:r>
                <a:r>
                  <a:rPr lang="en-US" sz="2000" dirty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>
                    <a:latin typeface="Trebuchet MS" panose="020B0603020202020204" pitchFamily="34" charset="0"/>
                  </a:rPr>
                  <a:t>συμφωνείτε:</a:t>
                </a:r>
              </a:p>
            </p:txBody>
          </p:sp>
        </p:grpSp>
        <p:sp>
          <p:nvSpPr>
            <p:cNvPr id="13" name="Ορθογώνιο 12"/>
            <p:cNvSpPr/>
            <p:nvPr/>
          </p:nvSpPr>
          <p:spPr>
            <a:xfrm>
              <a:off x="316767" y="2310209"/>
              <a:ext cx="8457594" cy="42473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Α.</a:t>
              </a:r>
              <a:r>
                <a:rPr lang="en-US" sz="2000" b="1" dirty="0">
                  <a:latin typeface="Trebuchet MS" panose="020B0603020202020204" pitchFamily="34" charset="0"/>
                </a:rPr>
                <a:t>  </a:t>
              </a:r>
              <a:r>
                <a:rPr lang="el-GR" sz="2000" dirty="0">
                  <a:latin typeface="Trebuchet MS" panose="020B0603020202020204" pitchFamily="34" charset="0"/>
                </a:rPr>
                <a:t>Σε όλες τις θέσεις καθενός πεδίου, η ένταση είναι σταθερή.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Β.</a:t>
              </a:r>
              <a:r>
                <a:rPr lang="en-US" sz="2000" b="1" dirty="0">
                  <a:latin typeface="Trebuchet MS" panose="020B0603020202020204" pitchFamily="34" charset="0"/>
                </a:rPr>
                <a:t>  </a:t>
              </a:r>
              <a:r>
                <a:rPr lang="el-GR" sz="2000" dirty="0">
                  <a:latin typeface="Trebuchet MS" panose="020B0603020202020204" pitchFamily="34" charset="0"/>
                </a:rPr>
                <a:t>Καθώς κινούμαστε από αριστερά προς τα δεξιά η ένταση και των δύο πεδίων μειώνεται.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Γ.  </a:t>
              </a:r>
              <a:r>
                <a:rPr lang="el-GR" sz="2000" dirty="0">
                  <a:latin typeface="Trebuchet MS" panose="020B0603020202020204" pitchFamily="34" charset="0"/>
                </a:rPr>
                <a:t>Η ένταση του πεδίου (I) είναι σταθερή, ενώ η ένταση του  πεδίου (II) αυξάνεται καθώς κινούμαστε προς τα αριστερά.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Δ.</a:t>
              </a:r>
              <a:r>
                <a:rPr lang="en-US" sz="2000" b="1" dirty="0">
                  <a:latin typeface="Trebuchet MS" panose="020B0603020202020204" pitchFamily="34" charset="0"/>
                </a:rPr>
                <a:t>  </a:t>
              </a:r>
              <a:r>
                <a:rPr lang="el-GR" sz="2000" dirty="0">
                  <a:latin typeface="Trebuchet MS" panose="020B0603020202020204" pitchFamily="34" charset="0"/>
                </a:rPr>
                <a:t>Και τα δύο πεδία προκύπτουν από αρνητικά φορτία </a:t>
              </a:r>
              <a:r>
                <a:rPr lang="el-GR" sz="2000" dirty="0" err="1">
                  <a:latin typeface="Trebuchet MS" panose="020B0603020202020204" pitchFamily="34" charset="0"/>
                </a:rPr>
                <a:t>στʼ</a:t>
              </a:r>
              <a:r>
                <a:rPr lang="el-GR" sz="2000" dirty="0">
                  <a:latin typeface="Trebuchet MS" panose="020B0603020202020204" pitchFamily="34" charset="0"/>
                </a:rPr>
                <a:t> αριστερά και θετικά στα δεξιά.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Ε. </a:t>
              </a:r>
              <a:r>
                <a:rPr lang="en-US" sz="2000" b="1" dirty="0">
                  <a:latin typeface="Trebuchet MS" panose="020B0603020202020204" pitchFamily="34" charset="0"/>
                </a:rPr>
                <a:t> </a:t>
              </a:r>
              <a:r>
                <a:rPr lang="el-GR" sz="2000" dirty="0">
                  <a:latin typeface="Trebuchet MS" panose="020B0603020202020204" pitchFamily="34" charset="0"/>
                </a:rPr>
                <a:t>Το δυναμικό καθώς κινούμαστε προς τα αριστερά ελαττώνεται και στα δύο πεδία.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155399" y="4203034"/>
            <a:ext cx="36004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rebuchet MS" panose="020B0603020202020204" pitchFamily="34" charset="0"/>
              </a:rPr>
              <a:t>x</a:t>
            </a:r>
            <a:endParaRPr lang="el-GR" sz="2400" b="1" dirty="0">
              <a:latin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21259" y="5085184"/>
            <a:ext cx="36004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rebuchet MS" panose="020B0603020202020204" pitchFamily="34" charset="0"/>
              </a:rPr>
              <a:t>x</a:t>
            </a:r>
            <a:endParaRPr lang="el-GR" sz="2400" b="1" dirty="0">
              <a:latin typeface="Trebuchet MS" panose="020B0603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1219" y="6021288"/>
            <a:ext cx="36004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rebuchet MS" panose="020B0603020202020204" pitchFamily="34" charset="0"/>
              </a:rPr>
              <a:t>x</a:t>
            </a:r>
            <a:endParaRPr lang="el-GR" sz="24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29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73423"/>
            <a:ext cx="1111063" cy="1058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Ορθογώνιο 9"/>
          <p:cNvSpPr/>
          <p:nvPr/>
        </p:nvSpPr>
        <p:spPr>
          <a:xfrm>
            <a:off x="2061842" y="652739"/>
            <a:ext cx="20297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Ας θυμηθούμε…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1907704" y="1290873"/>
            <a:ext cx="66247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dirty="0">
                <a:latin typeface="Comic Sans MS" panose="030F0702030302020204" pitchFamily="66" charset="0"/>
              </a:rPr>
              <a:t>Ένα ηλεκτρικό πεδίο μπορούμε να το περιγράψουμε με </a:t>
            </a:r>
          </a:p>
          <a:p>
            <a:pPr algn="just"/>
            <a:endParaRPr lang="el-GR" sz="2000" b="1" dirty="0">
              <a:latin typeface="Comic Sans MS" panose="030F0702030302020204" pitchFamily="66" charset="0"/>
            </a:endParaRPr>
          </a:p>
          <a:p>
            <a:pPr algn="just"/>
            <a:r>
              <a:rPr lang="el-GR" sz="2000" b="1" dirty="0">
                <a:latin typeface="Comic Sans MS" panose="030F0702030302020204" pitchFamily="66" charset="0"/>
              </a:rPr>
              <a:t>το διανυσματικό φυσικό μέγεθος ……………………… που </a:t>
            </a:r>
          </a:p>
          <a:p>
            <a:pPr algn="just"/>
            <a:endParaRPr lang="el-GR" sz="2000" b="1" dirty="0">
              <a:latin typeface="Comic Sans MS" panose="030F0702030302020204" pitchFamily="66" charset="0"/>
            </a:endParaRPr>
          </a:p>
          <a:p>
            <a:pPr algn="just"/>
            <a:r>
              <a:rPr lang="el-GR" sz="2000" b="1" dirty="0">
                <a:latin typeface="Comic Sans MS" panose="030F0702030302020204" pitchFamily="66" charset="0"/>
              </a:rPr>
              <a:t>συνδέει την έννοια «πεδίο» με την έννοια «δύναμη».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0152" y="1772816"/>
            <a:ext cx="1474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Ένταση</a:t>
            </a:r>
          </a:p>
        </p:txBody>
      </p:sp>
      <p:sp>
        <p:nvSpPr>
          <p:cNvPr id="12" name="Ορθογώνιο 11"/>
          <p:cNvSpPr/>
          <p:nvPr/>
        </p:nvSpPr>
        <p:spPr>
          <a:xfrm>
            <a:off x="1866639" y="3140968"/>
            <a:ext cx="62709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Για ένα σημείο του πεδίου η Ένταση θα είναι ………,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ανεξάρτητα από το είδος και το μέτρο του φορτίου που πιθανόν υπάρχει στο σημείο αυτό του πεδίου.</a:t>
            </a:r>
            <a:endParaRPr 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99836" y="3140968"/>
            <a:ext cx="73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ίδια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36518" y="4831965"/>
            <a:ext cx="6270908" cy="964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Στο </a:t>
            </a:r>
            <a:r>
              <a:rPr lang="en-US" sz="2000" b="1" dirty="0">
                <a:latin typeface="Comic Sans MS" panose="030F0702030302020204" pitchFamily="66" charset="0"/>
              </a:rPr>
              <a:t>SI, </a:t>
            </a:r>
            <a:r>
              <a:rPr lang="el-GR" sz="2000" b="1" dirty="0">
                <a:latin typeface="Comic Sans MS" panose="030F0702030302020204" pitchFamily="66" charset="0"/>
              </a:rPr>
              <a:t>μονάδα μέτρησης του έργου μιας δύναμης και της ενέργειας είναι το …………………</a:t>
            </a:r>
            <a:r>
              <a:rPr lang="en-US" sz="2000" b="1" dirty="0">
                <a:latin typeface="Comic Sans MS" panose="030F0702030302020204" pitchFamily="66" charset="0"/>
              </a:rPr>
              <a:t>………</a:t>
            </a:r>
            <a:r>
              <a:rPr lang="el-GR" sz="2000" b="1" dirty="0">
                <a:latin typeface="Comic Sans MS" panose="030F0702030302020204" pitchFamily="66" charset="0"/>
              </a:rPr>
              <a:t> 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15585" y="5314276"/>
            <a:ext cx="2020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 Joule (J)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46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11" grpId="0"/>
      <p:bldP spid="12" grpId="0"/>
      <p:bldP spid="14" grpId="0"/>
      <p:bldP spid="1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1043608" y="188640"/>
            <a:ext cx="6984776" cy="6071170"/>
            <a:chOff x="1043608" y="188640"/>
            <a:chExt cx="6984776" cy="607117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521" y="188640"/>
              <a:ext cx="2987624" cy="195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Ορθογώνιο 5"/>
            <p:cNvSpPr/>
            <p:nvPr/>
          </p:nvSpPr>
          <p:spPr>
            <a:xfrm>
              <a:off x="1043608" y="2012493"/>
              <a:ext cx="6984776" cy="42473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37. </a:t>
              </a:r>
              <a:r>
                <a:rPr lang="el-GR" sz="2000" dirty="0">
                  <a:latin typeface="Trebuchet MS" panose="020B0603020202020204" pitchFamily="34" charset="0"/>
                </a:rPr>
                <a:t>Χαρακτηρίστε κάθε μία από τις παρακάτω προτάσεις με Σ αν είναι σωστή, με (Λ) αν είναι λανθασμένη.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dirty="0">
                  <a:latin typeface="Trebuchet MS" panose="020B0603020202020204" pitchFamily="34" charset="0"/>
                </a:rPr>
                <a:t>Θετικό φορτίο +</a:t>
              </a:r>
              <a:r>
                <a:rPr lang="el-GR" sz="2000" i="1" dirty="0">
                  <a:latin typeface="Trebuchet MS" panose="020B0603020202020204" pitchFamily="34" charset="0"/>
                </a:rPr>
                <a:t>q</a:t>
              </a:r>
              <a:r>
                <a:rPr lang="el-GR" sz="2000" dirty="0">
                  <a:latin typeface="Trebuchet MS" panose="020B0603020202020204" pitchFamily="34" charset="0"/>
                </a:rPr>
                <a:t> μετακινείται από τη θέση «Α» στη «Β».</a:t>
              </a:r>
              <a:endParaRPr lang="en-US" sz="2000" dirty="0">
                <a:latin typeface="Trebuchet MS" panose="020B0603020202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Α.  </a:t>
              </a:r>
              <a:r>
                <a:rPr lang="el-GR" sz="2000" dirty="0">
                  <a:latin typeface="Trebuchet MS" panose="020B0603020202020204" pitchFamily="34" charset="0"/>
                </a:rPr>
                <a:t>Η κίνηση γίνεται κάτω από την επίδραση της δύναμης του πεδίου.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Γ.  </a:t>
              </a:r>
              <a:r>
                <a:rPr lang="el-GR" sz="2000" dirty="0">
                  <a:latin typeface="Trebuchet MS" panose="020B0603020202020204" pitchFamily="34" charset="0"/>
                </a:rPr>
                <a:t>Η δύναμη που του ασκείται στη θέση Β είναι μικρότερη από τη δύναμη στη θέση A.	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Δ.  </a:t>
              </a:r>
              <a:r>
                <a:rPr lang="el-GR" sz="2000" dirty="0">
                  <a:latin typeface="Trebuchet MS" panose="020B0603020202020204" pitchFamily="34" charset="0"/>
                </a:rPr>
                <a:t>Το δυναμικό στη θέση Α είναι μικρότερο από το δυναμικό στη θέση Β.	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03280" y="4797152"/>
            <a:ext cx="502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1800" y="3853273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81039" y="5733256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</a:p>
        </p:txBody>
      </p:sp>
    </p:spTree>
    <p:extLst>
      <p:ext uri="{BB962C8B-B14F-4D97-AF65-F5344CB8AC3E}">
        <p14:creationId xmlns:p14="http://schemas.microsoft.com/office/powerpoint/2010/main" val="391550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1115616" y="332656"/>
            <a:ext cx="6552728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dirty="0">
                <a:latin typeface="Trebuchet MS" panose="020B0603020202020204" pitchFamily="34" charset="0"/>
              </a:rPr>
              <a:t>40.  </a:t>
            </a:r>
            <a:r>
              <a:rPr lang="el-GR" dirty="0">
                <a:latin typeface="Trebuchet MS" panose="020B0603020202020204" pitchFamily="34" charset="0"/>
              </a:rPr>
              <a:t>Συμπληρώστε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τα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κενά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του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κειμένου: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 διαφορά δυναμικού είναι ............... φυσικό μέγεθος και έχει μονάδα μέτρησης το 1 ....... . Διαφορά δυναμικού ίση με 1 ....... μας δείχνει ότι η μεταβολή της δυναμικής ενέργειας φορτίου +1C μεταξύ των δύο θέσεων είναι ίση με 1 ........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62787" y="764704"/>
            <a:ext cx="1490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μονόμετρο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62577" y="129668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38751" y="169679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30739" y="260832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Joule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27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518727" y="476672"/>
            <a:ext cx="80857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rebuchet MS" panose="020B0603020202020204" pitchFamily="34" charset="0"/>
              </a:rPr>
              <a:t>41</a:t>
            </a:r>
            <a:r>
              <a:rPr lang="el-GR" sz="2000" b="1" dirty="0">
                <a:latin typeface="Trebuchet MS" panose="020B0603020202020204" pitchFamily="34" charset="0"/>
              </a:rPr>
              <a:t>.  </a:t>
            </a:r>
            <a:r>
              <a:rPr lang="el-GR" sz="2000" dirty="0">
                <a:latin typeface="Trebuchet MS" panose="020B0603020202020204" pitchFamily="34" charset="0"/>
              </a:rPr>
              <a:t>Χαρακτηρίστε κάθε μία από τις παρακάτω προτάσεις με Σ αν είναι σωστή, με (Λ) αν είναι λανθασμένη.</a:t>
            </a:r>
            <a:endParaRPr lang="el-GR" sz="2000" dirty="0"/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διαφορά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δυναμικού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μεταξύ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δύο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σημείων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 Α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 και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 Β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 ηλεκτρικού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πεδίου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είναι</a:t>
            </a:r>
            <a:r>
              <a:rPr lang="en-US" sz="2000" i="1" dirty="0">
                <a:latin typeface="Trebuchet MS" panose="020B0603020202020204" pitchFamily="34" charset="0"/>
              </a:rPr>
              <a:t> </a:t>
            </a:r>
            <a:r>
              <a:rPr lang="el-GR" sz="2000" i="1" dirty="0">
                <a:latin typeface="Trebuchet MS" panose="020B0603020202020204" pitchFamily="34" charset="0"/>
              </a:rPr>
              <a:t>V </a:t>
            </a:r>
            <a:r>
              <a:rPr lang="el-GR" sz="2000" dirty="0">
                <a:latin typeface="Trebuchet MS" panose="020B0603020202020204" pitchFamily="34" charset="0"/>
              </a:rPr>
              <a:t>= -10V.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Αυτό σημαίνει ότι</a:t>
            </a:r>
            <a:r>
              <a:rPr lang="en-US" sz="2000" dirty="0">
                <a:latin typeface="Trebuchet MS" panose="020B0603020202020204" pitchFamily="34" charset="0"/>
              </a:rPr>
              <a:t>:</a:t>
            </a:r>
            <a:r>
              <a:rPr lang="el-GR" sz="2000" dirty="0">
                <a:latin typeface="Trebuchet MS" panose="020B0603020202020204" pitchFamily="34" charset="0"/>
              </a:rPr>
              <a:t>	</a:t>
            </a:r>
            <a:endParaRPr lang="en-US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</a:t>
            </a:r>
            <a:r>
              <a:rPr lang="en-US" sz="2000" b="1" dirty="0">
                <a:latin typeface="Trebuchet MS" panose="020B0603020202020204" pitchFamily="34" charset="0"/>
              </a:rPr>
              <a:t>.  </a:t>
            </a:r>
            <a:r>
              <a:rPr lang="el-GR" sz="2000" dirty="0">
                <a:latin typeface="Trebuchet MS" panose="020B0603020202020204" pitchFamily="34" charset="0"/>
              </a:rPr>
              <a:t>Αν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αφήσουμε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φορτίο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+</a:t>
            </a:r>
            <a:r>
              <a:rPr lang="el-GR" sz="2000" i="1" dirty="0">
                <a:latin typeface="Trebuchet MS" panose="020B0603020202020204" pitchFamily="34" charset="0"/>
              </a:rPr>
              <a:t>q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στη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θέση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«Α»,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αυτό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θα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μετακινηθεί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από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τη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θέση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«Α»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στη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«Β».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</a:t>
            </a:r>
            <a:r>
              <a:rPr lang="en-US" sz="2000" b="1" dirty="0">
                <a:latin typeface="Trebuchet MS" panose="020B0603020202020204" pitchFamily="34" charset="0"/>
              </a:rPr>
              <a:t>  </a:t>
            </a:r>
            <a:r>
              <a:rPr lang="el-GR" sz="2000" dirty="0">
                <a:latin typeface="Trebuchet MS" panose="020B0603020202020204" pitchFamily="34" charset="0"/>
              </a:rPr>
              <a:t>Η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διαφορά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των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δυναμικών </a:t>
            </a:r>
            <a:r>
              <a:rPr lang="el-GR" sz="2000" i="1" dirty="0">
                <a:latin typeface="Trebuchet MS" panose="020B0603020202020204" pitchFamily="34" charset="0"/>
              </a:rPr>
              <a:t>V</a:t>
            </a:r>
            <a:r>
              <a:rPr lang="el-GR" sz="2000" baseline="-25000" dirty="0">
                <a:latin typeface="Trebuchet MS" panose="020B0603020202020204" pitchFamily="34" charset="0"/>
              </a:rPr>
              <a:t>A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– </a:t>
            </a:r>
            <a:r>
              <a:rPr lang="el-GR" sz="2000" i="1" dirty="0">
                <a:latin typeface="Trebuchet MS" panose="020B0603020202020204" pitchFamily="34" charset="0"/>
              </a:rPr>
              <a:t>V</a:t>
            </a:r>
            <a:r>
              <a:rPr lang="en-US" sz="2000" baseline="-25000" dirty="0">
                <a:latin typeface="Trebuchet MS" panose="020B0603020202020204" pitchFamily="34" charset="0"/>
              </a:rPr>
              <a:t>B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είναι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ίση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με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-10V.	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</a:t>
            </a:r>
            <a:r>
              <a:rPr lang="en-US" sz="2000" b="1" dirty="0">
                <a:latin typeface="Trebuchet MS" panose="020B0603020202020204" pitchFamily="34" charset="0"/>
              </a:rPr>
              <a:t>  </a:t>
            </a:r>
            <a:r>
              <a:rPr lang="el-GR" sz="2000" dirty="0">
                <a:latin typeface="Trebuchet MS" panose="020B0603020202020204" pitchFamily="34" charset="0"/>
              </a:rPr>
              <a:t>Το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δυναμικό </a:t>
            </a:r>
            <a:r>
              <a:rPr lang="el-GR" sz="2000" i="1" dirty="0">
                <a:latin typeface="Trebuchet MS" panose="020B0603020202020204" pitchFamily="34" charset="0"/>
              </a:rPr>
              <a:t>V</a:t>
            </a:r>
            <a:r>
              <a:rPr lang="el-GR" sz="2000" baseline="-25000" dirty="0">
                <a:latin typeface="Trebuchet MS" panose="020B0603020202020204" pitchFamily="34" charset="0"/>
              </a:rPr>
              <a:t>B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&gt; </a:t>
            </a:r>
            <a:r>
              <a:rPr lang="el-GR" sz="2000" i="1" dirty="0">
                <a:latin typeface="Trebuchet MS" panose="020B0603020202020204" pitchFamily="34" charset="0"/>
              </a:rPr>
              <a:t>V</a:t>
            </a:r>
            <a:r>
              <a:rPr lang="el-GR" sz="2000" baseline="-25000" dirty="0">
                <a:latin typeface="Trebuchet MS" panose="020B0603020202020204" pitchFamily="34" charset="0"/>
              </a:rPr>
              <a:t>A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  <a:endParaRPr lang="el-GR" sz="2000" baseline="-25000" dirty="0"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17972" y="3242593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7864" y="2780928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7904" y="3704258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</a:p>
        </p:txBody>
      </p:sp>
    </p:spTree>
    <p:extLst>
      <p:ext uri="{BB962C8B-B14F-4D97-AF65-F5344CB8AC3E}">
        <p14:creationId xmlns:p14="http://schemas.microsoft.com/office/powerpoint/2010/main" val="213824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31640" y="2060848"/>
            <a:ext cx="676875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Ασκήσεις από το σχολικό βιβλίο</a:t>
            </a:r>
          </a:p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 από σελ. 53 )</a:t>
            </a:r>
          </a:p>
        </p:txBody>
      </p:sp>
    </p:spTree>
    <p:extLst>
      <p:ext uri="{BB962C8B-B14F-4D97-AF65-F5344CB8AC3E}">
        <p14:creationId xmlns:p14="http://schemas.microsoft.com/office/powerpoint/2010/main" val="176817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115616" y="332656"/>
            <a:ext cx="67687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19.  </a:t>
            </a:r>
            <a:r>
              <a:rPr lang="el-GR" sz="2000" dirty="0">
                <a:latin typeface="Trebuchet MS" panose="020B0603020202020204" pitchFamily="34" charset="0"/>
              </a:rPr>
              <a:t>Δύο ηλεκτρικά φορτία +4μC και -6μC βρίσκονται σε απόσταση 0,4m. Να υπολογιστεί η δυναμική ενέργεια του συστήματος των φορτίων.</a:t>
            </a:r>
          </a:p>
          <a:p>
            <a:pPr algn="just"/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20.  </a:t>
            </a:r>
            <a:r>
              <a:rPr lang="el-GR" sz="2000" dirty="0">
                <a:latin typeface="Trebuchet MS" panose="020B0603020202020204" pitchFamily="34" charset="0"/>
              </a:rPr>
              <a:t>Το σύστημα δύο ηλεκτρικών φορτίων +3μC και +4μC περιέχει ενέργεια 0,27 </a:t>
            </a:r>
            <a:r>
              <a:rPr lang="el-GR" sz="2000" dirty="0" err="1">
                <a:latin typeface="Trebuchet MS" panose="020B0603020202020204" pitchFamily="34" charset="0"/>
              </a:rPr>
              <a:t>Joule</a:t>
            </a:r>
            <a:r>
              <a:rPr lang="el-GR" sz="2000" dirty="0">
                <a:latin typeface="Trebuchet MS" panose="020B0603020202020204" pitchFamily="34" charset="0"/>
              </a:rPr>
              <a:t>. Να βρεθεί η απόσταση μεταξύ των δύο φορτίων.</a:t>
            </a:r>
          </a:p>
          <a:p>
            <a:pPr algn="just"/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22.  </a:t>
            </a:r>
            <a:r>
              <a:rPr lang="el-GR" sz="2000" dirty="0">
                <a:latin typeface="Trebuchet MS" panose="020B0603020202020204" pitchFamily="34" charset="0"/>
              </a:rPr>
              <a:t>Να βρεθεί το δυναμικό σε απόσταση 0,9m από φορτίο +6μC.</a:t>
            </a:r>
          </a:p>
          <a:p>
            <a:pPr algn="just"/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23.  </a:t>
            </a:r>
            <a:r>
              <a:rPr lang="el-GR" sz="2000" dirty="0">
                <a:latin typeface="Trebuchet MS" panose="020B0603020202020204" pitchFamily="34" charset="0"/>
              </a:rPr>
              <a:t>Σε ποια απόσταση από φορτίο +2μC το δυναμικό έχει τιμή  4.10</a:t>
            </a:r>
            <a:r>
              <a:rPr lang="el-GR" sz="2000" baseline="30000" dirty="0">
                <a:latin typeface="Trebuchet MS" panose="020B0603020202020204" pitchFamily="34" charset="0"/>
              </a:rPr>
              <a:t>4</a:t>
            </a:r>
            <a:r>
              <a:rPr lang="el-GR" sz="2000" dirty="0">
                <a:latin typeface="Trebuchet MS" panose="020B0603020202020204" pitchFamily="34" charset="0"/>
              </a:rPr>
              <a:t> </a:t>
            </a:r>
            <a:r>
              <a:rPr lang="el-GR" sz="2000" dirty="0" err="1">
                <a:latin typeface="Trebuchet MS" panose="020B0603020202020204" pitchFamily="34" charset="0"/>
              </a:rPr>
              <a:t>Volt</a:t>
            </a:r>
            <a:r>
              <a:rPr lang="el-GR" sz="2000" dirty="0">
                <a:latin typeface="Trebuchet MS" panose="020B0603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6616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91680" y="1916832"/>
            <a:ext cx="57606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και Ασκήσεις εκτός του σχολικού βιβλίου</a:t>
            </a:r>
          </a:p>
        </p:txBody>
      </p:sp>
    </p:spTree>
    <p:extLst>
      <p:ext uri="{BB962C8B-B14F-4D97-AF65-F5344CB8AC3E}">
        <p14:creationId xmlns:p14="http://schemas.microsoft.com/office/powerpoint/2010/main" val="113132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9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EEF4-54D3-4B85-B2AE-57C0EB4EFE5B}" type="slidenum">
              <a:rPr lang="el-GR" altLang="el-GR">
                <a:solidFill>
                  <a:schemeClr val="tx1"/>
                </a:solidFill>
              </a:rPr>
              <a:pPr/>
              <a:t>26</a:t>
            </a:fld>
            <a:endParaRPr lang="el-GR" altLang="el-G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400050" y="138112"/>
                <a:ext cx="8060382" cy="24034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>
                  <a:lnSpc>
                    <a:spcPct val="150000"/>
                  </a:lnSpc>
                </a:pPr>
                <a:r>
                  <a:rPr lang="en-US" altLang="el-GR" sz="2000" b="1" dirty="0">
                    <a:latin typeface="Trebuchet MS" pitchFamily="34" charset="0"/>
                  </a:rPr>
                  <a:t>1. </a:t>
                </a:r>
                <a:r>
                  <a:rPr lang="en-US" altLang="el-GR" sz="2000" dirty="0" err="1">
                    <a:latin typeface="Trebuchet MS" pitchFamily="34" charset="0"/>
                  </a:rPr>
                  <a:t>Σημει</a:t>
                </a:r>
                <a:r>
                  <a:rPr lang="en-US" altLang="el-GR" sz="2000" dirty="0">
                    <a:latin typeface="Trebuchet MS" pitchFamily="34" charset="0"/>
                  </a:rPr>
                  <a:t>ακό φορτίο </a:t>
                </a:r>
                <a:r>
                  <a:rPr lang="en-US" altLang="el-GR" sz="2000" i="1" dirty="0">
                    <a:latin typeface="Trebuchet MS" pitchFamily="34" charset="0"/>
                  </a:rPr>
                  <a:t>Q</a:t>
                </a:r>
                <a:r>
                  <a:rPr lang="en-US" altLang="el-GR" sz="2000" dirty="0">
                    <a:latin typeface="Trebuchet MS" pitchFamily="34" charset="0"/>
                  </a:rPr>
                  <a:t> δημιουργεί γύρω του ηλεκτρικό πεδίο. </a:t>
                </a:r>
                <a:r>
                  <a:rPr lang="en-US" altLang="el-GR" sz="2000" dirty="0" err="1">
                    <a:latin typeface="Trebuchet MS" pitchFamily="34" charset="0"/>
                  </a:rPr>
                  <a:t>Σε</a:t>
                </a:r>
                <a:r>
                  <a:rPr lang="en-US" altLang="el-GR" sz="2000" dirty="0">
                    <a:latin typeface="Trebuchet MS" pitchFamily="34" charset="0"/>
                  </a:rPr>
                  <a:t> απ</a:t>
                </a:r>
                <a:r>
                  <a:rPr lang="en-US" altLang="el-GR" sz="2000" dirty="0" err="1">
                    <a:latin typeface="Trebuchet MS" pitchFamily="34" charset="0"/>
                  </a:rPr>
                  <a:t>όστ</a:t>
                </a:r>
                <a:r>
                  <a:rPr lang="en-US" altLang="el-GR" sz="2000" dirty="0">
                    <a:latin typeface="Trebuchet MS" pitchFamily="34" charset="0"/>
                  </a:rPr>
                  <a:t>αση </a:t>
                </a:r>
                <a:r>
                  <a:rPr lang="en-US" altLang="el-GR" sz="2000" i="1" dirty="0">
                    <a:latin typeface="Trebuchet MS" pitchFamily="34" charset="0"/>
                  </a:rPr>
                  <a:t>r </a:t>
                </a:r>
                <a:r>
                  <a:rPr lang="en-US" altLang="el-GR" sz="2000" dirty="0">
                    <a:latin typeface="Trebuchet MS" pitchFamily="34" charset="0"/>
                  </a:rPr>
                  <a:t>απ' αυτό </a:t>
                </a:r>
                <a:r>
                  <a:rPr lang="el-GR" altLang="el-GR" sz="2000" dirty="0">
                    <a:latin typeface="Trebuchet MS" pitchFamily="34" charset="0"/>
                  </a:rPr>
                  <a:t>το δυναμικό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του</a:t>
                </a:r>
                <a:r>
                  <a:rPr lang="en-US" altLang="el-GR" sz="2000" dirty="0">
                    <a:latin typeface="Trebuchet MS" pitchFamily="34" charset="0"/>
                  </a:rPr>
                  <a:t> π</a:t>
                </a:r>
                <a:r>
                  <a:rPr lang="en-US" altLang="el-GR" sz="2000" dirty="0" err="1">
                    <a:latin typeface="Trebuchet MS" pitchFamily="34" charset="0"/>
                  </a:rPr>
                  <a:t>εδίου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έχει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μέτρο</a:t>
                </a:r>
                <a:r>
                  <a:rPr lang="en-US" altLang="el-GR" sz="2000" dirty="0">
                    <a:latin typeface="Trebuchet MS" pitchFamily="34" charset="0"/>
                  </a:rPr>
                  <a:t> V. </a:t>
                </a:r>
                <a:r>
                  <a:rPr lang="en-US" altLang="el-GR" sz="2000" dirty="0" err="1">
                    <a:latin typeface="Trebuchet MS" pitchFamily="34" charset="0"/>
                  </a:rPr>
                  <a:t>Σε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δι</a:t>
                </a:r>
                <a:r>
                  <a:rPr lang="en-US" altLang="el-GR" sz="2000" dirty="0">
                    <a:latin typeface="Trebuchet MS" pitchFamily="34" charset="0"/>
                  </a:rPr>
                  <a:t>πλάσια απόσταση το μέτρο </a:t>
                </a:r>
                <a:r>
                  <a:rPr lang="el-GR" altLang="el-GR" sz="2000" dirty="0">
                    <a:latin typeface="Trebuchet MS" pitchFamily="34" charset="0"/>
                  </a:rPr>
                  <a:t>του δυναμικού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του</a:t>
                </a:r>
                <a:r>
                  <a:rPr lang="en-US" altLang="el-GR" sz="2000" dirty="0">
                    <a:latin typeface="Trebuchet MS" pitchFamily="34" charset="0"/>
                  </a:rPr>
                  <a:t> π</a:t>
                </a:r>
                <a:r>
                  <a:rPr lang="en-US" altLang="el-GR" sz="2000" dirty="0" err="1">
                    <a:latin typeface="Trebuchet MS" pitchFamily="34" charset="0"/>
                  </a:rPr>
                  <a:t>εδίου</a:t>
                </a:r>
                <a:r>
                  <a:rPr lang="el-GR" altLang="el-GR" sz="2000" dirty="0">
                    <a:latin typeface="Trebuchet MS" pitchFamily="34" charset="0"/>
                  </a:rPr>
                  <a:t> θα είναι</a:t>
                </a:r>
                <a:endParaRPr lang="en-US" altLang="el-GR" sz="2000" dirty="0">
                  <a:latin typeface="Trebuchet MS" pitchFamily="34" charset="0"/>
                </a:endParaRPr>
              </a:p>
              <a:p>
                <a:pPr algn="just"/>
                <a:endParaRPr lang="en-US" altLang="el-GR" sz="2000" dirty="0">
                  <a:latin typeface="Trebuchet MS" pitchFamily="34" charset="0"/>
                </a:endParaRPr>
              </a:p>
              <a:p>
                <a:pPr algn="just"/>
                <a:r>
                  <a:rPr lang="en-US" altLang="el-GR" sz="2000" b="1" dirty="0">
                    <a:latin typeface="Trebuchet MS" pitchFamily="34" charset="0"/>
                  </a:rPr>
                  <a:t>α. </a:t>
                </a:r>
                <a:r>
                  <a:rPr lang="el-GR" altLang="el-GR" sz="2000" dirty="0">
                    <a:latin typeface="Trebuchet MS" pitchFamily="34" charset="0"/>
                  </a:rPr>
                  <a:t>0.       </a:t>
                </a:r>
                <a:r>
                  <a:rPr lang="en-US" altLang="el-GR" sz="2000" dirty="0">
                    <a:latin typeface="Trebuchet MS" pitchFamily="34" charset="0"/>
                  </a:rPr>
                  <a:t>        </a:t>
                </a:r>
                <a:r>
                  <a:rPr lang="el-GR" altLang="el-GR" sz="2000" dirty="0">
                    <a:latin typeface="Trebuchet MS" pitchFamily="34" charset="0"/>
                  </a:rPr>
                  <a:t>       </a:t>
                </a:r>
                <a:r>
                  <a:rPr lang="en-US" altLang="el-GR" sz="2000" b="1" dirty="0">
                    <a:latin typeface="Trebuchet MS" pitchFamily="34" charset="0"/>
                  </a:rPr>
                  <a:t>β.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l-G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el-GR" sz="2800" b="0" i="0" smtClean="0">
                            <a:latin typeface="Cambria Math"/>
                          </a:rPr>
                          <m:t>V</m:t>
                        </m:r>
                      </m:num>
                      <m:den>
                        <m:r>
                          <a:rPr lang="en-US" altLang="el-GR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l-GR" sz="2000" dirty="0">
                    <a:latin typeface="Trebuchet MS" pitchFamily="34" charset="0"/>
                  </a:rPr>
                  <a:t> .             </a:t>
                </a:r>
                <a:r>
                  <a:rPr lang="el-GR" altLang="el-GR" sz="2000" dirty="0">
                    <a:latin typeface="Trebuchet MS" pitchFamily="34" charset="0"/>
                  </a:rPr>
                  <a:t>  </a:t>
                </a:r>
                <a:r>
                  <a:rPr lang="en-US" altLang="el-GR" sz="2000" dirty="0">
                    <a:latin typeface="Trebuchet MS" pitchFamily="34" charset="0"/>
                  </a:rPr>
                  <a:t>     </a:t>
                </a:r>
                <a:r>
                  <a:rPr lang="en-US" altLang="el-GR" sz="2000" b="1" dirty="0">
                    <a:latin typeface="Trebuchet MS" pitchFamily="34" charset="0"/>
                  </a:rPr>
                  <a:t>γ.  </a:t>
                </a:r>
                <a:r>
                  <a:rPr lang="en-US" altLang="el-GR" sz="2000" dirty="0">
                    <a:latin typeface="Trebuchet MS" pitchFamily="34" charset="0"/>
                  </a:rPr>
                  <a:t>V.</a:t>
                </a:r>
                <a:r>
                  <a:rPr lang="el-GR" altLang="el-GR" sz="2000" dirty="0">
                    <a:latin typeface="Trebuchet MS" pitchFamily="34" charset="0"/>
                  </a:rPr>
                  <a:t>         </a:t>
                </a:r>
                <a:r>
                  <a:rPr lang="en-US" altLang="el-GR" sz="2000" dirty="0">
                    <a:latin typeface="Trebuchet MS" pitchFamily="34" charset="0"/>
                  </a:rPr>
                  <a:t>           </a:t>
                </a:r>
                <a:r>
                  <a:rPr lang="el-GR" altLang="el-GR" sz="2000" dirty="0">
                    <a:latin typeface="Trebuchet MS" pitchFamily="34" charset="0"/>
                  </a:rPr>
                  <a:t>  </a:t>
                </a:r>
                <a:r>
                  <a:rPr lang="en-US" altLang="el-GR" sz="2000" b="1" dirty="0">
                    <a:latin typeface="Trebuchet MS" pitchFamily="34" charset="0"/>
                  </a:rPr>
                  <a:t>δ. </a:t>
                </a:r>
                <a:r>
                  <a:rPr lang="en-US" altLang="el-GR" sz="2000" dirty="0">
                    <a:latin typeface="Trebuchet MS" pitchFamily="34" charset="0"/>
                  </a:rPr>
                  <a:t>2V.</a:t>
                </a:r>
                <a:endParaRPr lang="en-US" altLang="el-GR" sz="2000" b="1" dirty="0"/>
              </a:p>
            </p:txBody>
          </p:sp>
        </mc:Choice>
        <mc:Fallback xmlns="">
          <p:sp>
            <p:nvSpPr>
              <p:cNvPr id="3891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050" y="138112"/>
                <a:ext cx="8060382" cy="2403478"/>
              </a:xfrm>
              <a:prstGeom prst="rect">
                <a:avLst/>
              </a:prstGeom>
              <a:blipFill rotWithShape="1">
                <a:blip r:embed="rId2"/>
                <a:stretch>
                  <a:fillRect l="-832" r="-7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2590393" y="2003101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57200" y="2924944"/>
            <a:ext cx="821925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l-GR" sz="2000" b="1" dirty="0">
                <a:latin typeface="Trebuchet MS" pitchFamily="34" charset="0"/>
              </a:rPr>
              <a:t>2</a:t>
            </a:r>
            <a:r>
              <a:rPr lang="el-GR" altLang="el-GR" sz="2000" b="1" dirty="0">
                <a:latin typeface="Trebuchet MS" pitchFamily="34" charset="0"/>
              </a:rPr>
              <a:t>.  </a:t>
            </a:r>
            <a:r>
              <a:rPr lang="el-GR" altLang="el-GR" sz="2000" dirty="0">
                <a:latin typeface="Trebuchet MS" pitchFamily="34" charset="0"/>
              </a:rPr>
              <a:t>Αν το δυναμικό σ’ ένα  σημείο Α ηλεκτρικού πεδίου είναι </a:t>
            </a:r>
            <a:r>
              <a:rPr lang="en-US" altLang="el-GR" sz="2000" i="1" dirty="0">
                <a:latin typeface="Trebuchet MS" pitchFamily="34" charset="0"/>
              </a:rPr>
              <a:t>V</a:t>
            </a:r>
            <a:r>
              <a:rPr lang="en-US" altLang="el-GR" sz="2000" b="1" baseline="-25000" dirty="0">
                <a:latin typeface="Trebuchet MS" pitchFamily="34" charset="0"/>
              </a:rPr>
              <a:t>A</a:t>
            </a:r>
            <a:r>
              <a:rPr lang="el-GR" altLang="el-GR" sz="2000" b="1" dirty="0">
                <a:latin typeface="Trebuchet MS" pitchFamily="34" charset="0"/>
              </a:rPr>
              <a:t> = </a:t>
            </a:r>
            <a:r>
              <a:rPr lang="el-GR" altLang="el-GR" sz="2000" dirty="0">
                <a:latin typeface="Trebuchet MS" pitchFamily="34" charset="0"/>
              </a:rPr>
              <a:t>12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 και σε κάποιο άλλο σημείο Β είναι </a:t>
            </a:r>
            <a:r>
              <a:rPr lang="en-US" altLang="el-GR" sz="2000" i="1" dirty="0">
                <a:latin typeface="Trebuchet MS" pitchFamily="34" charset="0"/>
              </a:rPr>
              <a:t>V</a:t>
            </a:r>
            <a:r>
              <a:rPr lang="en-US" altLang="el-GR" sz="2000" baseline="-25000" dirty="0">
                <a:latin typeface="Trebuchet MS" pitchFamily="34" charset="0"/>
              </a:rPr>
              <a:t>B</a:t>
            </a:r>
            <a:r>
              <a:rPr lang="el-GR" altLang="el-GR" sz="2000" dirty="0">
                <a:latin typeface="Trebuchet MS" pitchFamily="34" charset="0"/>
              </a:rPr>
              <a:t> = 6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, τότε ένα ηλεκτρόνιο 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α.  </a:t>
            </a:r>
            <a:r>
              <a:rPr lang="el-GR" altLang="el-GR" sz="2000" dirty="0">
                <a:latin typeface="Trebuchet MS" pitchFamily="34" charset="0"/>
              </a:rPr>
              <a:t>θα κινηθεί από το Α στο Β αυθόρμητα.   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β.</a:t>
            </a:r>
            <a:r>
              <a:rPr lang="el-GR" altLang="el-GR" sz="2000" dirty="0">
                <a:latin typeface="Trebuchet MS" pitchFamily="34" charset="0"/>
              </a:rPr>
              <a:t> θα κινηθεί από το Α στο Β με την επίδραση του ηλεκτρικού πεδίου.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γ.</a:t>
            </a:r>
            <a:r>
              <a:rPr lang="el-GR" altLang="el-GR" sz="2000" dirty="0">
                <a:latin typeface="Trebuchet MS" pitchFamily="34" charset="0"/>
              </a:rPr>
              <a:t>  θα κινηθεί αυθόρμητα από το Β στο Α.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δ.</a:t>
            </a:r>
            <a:r>
              <a:rPr lang="el-GR" altLang="el-GR" sz="2000" dirty="0">
                <a:latin typeface="Trebuchet MS" pitchFamily="34" charset="0"/>
              </a:rPr>
              <a:t>  δεν μπορούμε να προβλέψουμε πώς θα κινηθεί.</a:t>
            </a:r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389164" y="4883747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785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20" grpId="0" animBg="1"/>
      <p:bldP spid="38921" grpId="0"/>
      <p:bldP spid="3892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8279-C2D3-4B9B-AE83-D623D5641853}" type="slidenum">
              <a:rPr lang="el-GR" altLang="el-GR">
                <a:solidFill>
                  <a:schemeClr val="tx1"/>
                </a:solidFill>
              </a:rPr>
              <a:pPr/>
              <a:t>27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68313" y="404813"/>
            <a:ext cx="820814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l-GR" sz="2000" b="1" dirty="0">
                <a:latin typeface="Trebuchet MS" pitchFamily="34" charset="0"/>
              </a:rPr>
              <a:t>3</a:t>
            </a:r>
            <a:r>
              <a:rPr lang="el-GR" altLang="el-GR" sz="2000" b="1" dirty="0">
                <a:latin typeface="Trebuchet MS" pitchFamily="34" charset="0"/>
              </a:rPr>
              <a:t>.   </a:t>
            </a:r>
            <a:r>
              <a:rPr lang="el-GR" altLang="el-GR" sz="2000" dirty="0">
                <a:latin typeface="Trebuchet MS" pitchFamily="34" charset="0"/>
              </a:rPr>
              <a:t>Έστω Α και Β δύο σημεία ενός ηλεκτρικού πεδίου, που έχουν δυναμικό  </a:t>
            </a:r>
            <a:r>
              <a:rPr lang="en-US" altLang="el-GR" sz="2000" i="1" dirty="0">
                <a:latin typeface="Trebuchet MS" pitchFamily="34" charset="0"/>
              </a:rPr>
              <a:t>V</a:t>
            </a:r>
            <a:r>
              <a:rPr lang="el-GR" altLang="el-GR" sz="2000" b="1" baseline="-25000" dirty="0">
                <a:latin typeface="Trebuchet MS" pitchFamily="34" charset="0"/>
              </a:rPr>
              <a:t>Α </a:t>
            </a:r>
            <a:r>
              <a:rPr lang="el-GR" altLang="el-GR" sz="2000" b="1" dirty="0">
                <a:latin typeface="Trebuchet MS" pitchFamily="34" charset="0"/>
              </a:rPr>
              <a:t>= </a:t>
            </a:r>
            <a:r>
              <a:rPr lang="el-GR" altLang="el-GR" sz="2000" dirty="0">
                <a:latin typeface="Trebuchet MS" pitchFamily="34" charset="0"/>
              </a:rPr>
              <a:t>20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 και  </a:t>
            </a:r>
            <a:r>
              <a:rPr lang="en-US" altLang="el-GR" sz="2000" i="1" dirty="0">
                <a:latin typeface="Trebuchet MS" pitchFamily="34" charset="0"/>
              </a:rPr>
              <a:t>V</a:t>
            </a:r>
            <a:r>
              <a:rPr lang="en-US" altLang="el-GR" sz="2000" b="1" baseline="-25000" dirty="0">
                <a:latin typeface="Trebuchet MS" pitchFamily="34" charset="0"/>
              </a:rPr>
              <a:t>B</a:t>
            </a:r>
            <a:r>
              <a:rPr lang="el-GR" altLang="el-GR" sz="2000" b="1" baseline="-25000" dirty="0">
                <a:latin typeface="Trebuchet MS" pitchFamily="34" charset="0"/>
              </a:rPr>
              <a:t> </a:t>
            </a:r>
            <a:r>
              <a:rPr lang="el-GR" altLang="el-GR" sz="2000" b="1" dirty="0">
                <a:latin typeface="Trebuchet MS" pitchFamily="34" charset="0"/>
              </a:rPr>
              <a:t>= -</a:t>
            </a:r>
            <a:r>
              <a:rPr lang="el-GR" altLang="el-GR" sz="2000" dirty="0">
                <a:latin typeface="Trebuchet MS" pitchFamily="34" charset="0"/>
              </a:rPr>
              <a:t>10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, αντίστοιχα. Σε ποιο από τα δύο σημεία πρέπει να τοποθετήσουμε:  </a:t>
            </a:r>
            <a:endParaRPr lang="en-US" altLang="el-GR" sz="2000" dirty="0">
              <a:latin typeface="Trebuchet MS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l-GR" sz="2000" b="1" dirty="0" err="1">
                <a:latin typeface="Trebuchet MS" pitchFamily="34" charset="0"/>
              </a:rPr>
              <a:t>i</a:t>
            </a:r>
            <a:r>
              <a:rPr lang="el-GR" altLang="el-GR" sz="2000" b="1" dirty="0">
                <a:latin typeface="Trebuchet MS" pitchFamily="34" charset="0"/>
              </a:rPr>
              <a:t>) </a:t>
            </a:r>
            <a:r>
              <a:rPr lang="en-US" altLang="el-GR" sz="2000" b="1" dirty="0">
                <a:latin typeface="Trebuchet MS" pitchFamily="34" charset="0"/>
              </a:rPr>
              <a:t>  </a:t>
            </a:r>
            <a:r>
              <a:rPr lang="el-GR" altLang="el-GR" sz="2000" dirty="0">
                <a:latin typeface="Trebuchet MS" pitchFamily="34" charset="0"/>
              </a:rPr>
              <a:t>ένα ηλεκτρόνιο, </a:t>
            </a:r>
            <a:r>
              <a:rPr lang="en-US" altLang="el-GR" sz="2000" dirty="0">
                <a:latin typeface="Trebuchet MS" pitchFamily="34" charset="0"/>
              </a:rPr>
              <a:t>                        </a:t>
            </a:r>
            <a:r>
              <a:rPr lang="en-US" altLang="el-GR" sz="2000" b="1" dirty="0">
                <a:latin typeface="Trebuchet MS" pitchFamily="34" charset="0"/>
              </a:rPr>
              <a:t>ii</a:t>
            </a:r>
            <a:r>
              <a:rPr lang="el-GR" altLang="el-GR" sz="2000" b="1" dirty="0">
                <a:latin typeface="Trebuchet MS" pitchFamily="34" charset="0"/>
              </a:rPr>
              <a:t>) </a:t>
            </a:r>
            <a:r>
              <a:rPr lang="en-US" altLang="el-GR" sz="2000" b="1" dirty="0">
                <a:latin typeface="Trebuchet MS" pitchFamily="34" charset="0"/>
              </a:rPr>
              <a:t>  </a:t>
            </a:r>
            <a:r>
              <a:rPr lang="el-GR" altLang="el-GR" sz="2000" dirty="0">
                <a:latin typeface="Trebuchet MS" pitchFamily="34" charset="0"/>
              </a:rPr>
              <a:t>ένα πρωτόνιο, </a:t>
            </a:r>
            <a:r>
              <a:rPr lang="en-US" altLang="el-GR" sz="2000" dirty="0">
                <a:latin typeface="Trebuchet MS" pitchFamily="34" charset="0"/>
              </a:rPr>
              <a:t>                           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dirty="0">
                <a:latin typeface="Trebuchet MS" pitchFamily="34" charset="0"/>
              </a:rPr>
              <a:t>ώστε αυτό να κινηθεί αυθόρμητα, με την επίδραση του πεδίου, προς το άλλο σημείο;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86904" y="3356992"/>
            <a:ext cx="828955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el-GR" sz="2000" b="1" dirty="0">
                <a:latin typeface="Trebuchet MS" pitchFamily="34" charset="0"/>
              </a:rPr>
              <a:t>4</a:t>
            </a:r>
            <a:r>
              <a:rPr lang="el-GR" altLang="el-GR" sz="2000" b="1" dirty="0">
                <a:latin typeface="Trebuchet MS" pitchFamily="34" charset="0"/>
              </a:rPr>
              <a:t>. </a:t>
            </a:r>
            <a:r>
              <a:rPr lang="el-GR" altLang="el-GR" sz="2000" dirty="0">
                <a:latin typeface="Trebuchet MS" pitchFamily="34" charset="0"/>
              </a:rPr>
              <a:t>Στα σημεία Κ και Λ ηλεκτροστατικού πεδίου βρίσκονται τα ηλεκτρικά φορτία </a:t>
            </a:r>
            <a:r>
              <a:rPr lang="en-US" altLang="el-GR" sz="2000" i="1" dirty="0">
                <a:latin typeface="Trebuchet MS" pitchFamily="34" charset="0"/>
              </a:rPr>
              <a:t>Q</a:t>
            </a:r>
            <a:r>
              <a:rPr lang="el-GR" altLang="el-GR" sz="2000" baseline="-25000" dirty="0">
                <a:latin typeface="Trebuchet MS" pitchFamily="34" charset="0"/>
              </a:rPr>
              <a:t>Κ</a:t>
            </a:r>
            <a:r>
              <a:rPr lang="en-US" altLang="el-GR" sz="2000" baseline="-25000" dirty="0">
                <a:latin typeface="Trebuchet MS" pitchFamily="34" charset="0"/>
              </a:rPr>
              <a:t> </a:t>
            </a:r>
            <a:r>
              <a:rPr lang="el-GR" altLang="el-GR" sz="2000" b="1" dirty="0">
                <a:latin typeface="Trebuchet MS" pitchFamily="34" charset="0"/>
              </a:rPr>
              <a:t>=</a:t>
            </a:r>
            <a:r>
              <a:rPr lang="en-US" altLang="el-GR" sz="2000" b="1" dirty="0">
                <a:latin typeface="Trebuchet MS" pitchFamily="34" charset="0"/>
              </a:rPr>
              <a:t> </a:t>
            </a:r>
            <a:r>
              <a:rPr lang="el-GR" altLang="el-GR" sz="2000" b="1" dirty="0">
                <a:latin typeface="Trebuchet MS" pitchFamily="34" charset="0"/>
              </a:rPr>
              <a:t>-</a:t>
            </a:r>
            <a:r>
              <a:rPr lang="el-GR" altLang="el-GR" sz="2000" dirty="0">
                <a:latin typeface="Trebuchet MS" pitchFamily="34" charset="0"/>
              </a:rPr>
              <a:t>14μ</a:t>
            </a:r>
            <a:r>
              <a:rPr lang="en-US" altLang="el-GR" sz="2000" dirty="0">
                <a:latin typeface="Trebuchet MS" pitchFamily="34" charset="0"/>
              </a:rPr>
              <a:t>C</a:t>
            </a:r>
            <a:r>
              <a:rPr lang="el-GR" altLang="el-GR" sz="2000" dirty="0">
                <a:latin typeface="Trebuchet MS" pitchFamily="34" charset="0"/>
              </a:rPr>
              <a:t> και </a:t>
            </a:r>
            <a:r>
              <a:rPr lang="en-US" altLang="el-GR" sz="2000" i="1" dirty="0">
                <a:latin typeface="Trebuchet MS" pitchFamily="34" charset="0"/>
              </a:rPr>
              <a:t>Q</a:t>
            </a:r>
            <a:r>
              <a:rPr lang="el-GR" altLang="el-GR" sz="2000" baseline="-25000" dirty="0">
                <a:latin typeface="Trebuchet MS" pitchFamily="34" charset="0"/>
              </a:rPr>
              <a:t>Λ</a:t>
            </a:r>
            <a:r>
              <a:rPr lang="en-US" altLang="el-GR" sz="2000" baseline="-25000" dirty="0">
                <a:latin typeface="Trebuchet MS" pitchFamily="34" charset="0"/>
              </a:rPr>
              <a:t> </a:t>
            </a:r>
            <a:r>
              <a:rPr lang="el-GR" altLang="el-GR" sz="2000" dirty="0">
                <a:latin typeface="Trebuchet MS" pitchFamily="34" charset="0"/>
              </a:rPr>
              <a:t>=</a:t>
            </a:r>
            <a:r>
              <a:rPr lang="en-US" altLang="el-GR" sz="2000" dirty="0">
                <a:latin typeface="Trebuchet MS" pitchFamily="34" charset="0"/>
              </a:rPr>
              <a:t> </a:t>
            </a:r>
            <a:r>
              <a:rPr lang="el-GR" altLang="el-GR" sz="2000" dirty="0">
                <a:latin typeface="Trebuchet MS" pitchFamily="34" charset="0"/>
              </a:rPr>
              <a:t>4μ</a:t>
            </a:r>
            <a:r>
              <a:rPr lang="en-US" altLang="el-GR" sz="2000" dirty="0">
                <a:latin typeface="Trebuchet MS" pitchFamily="34" charset="0"/>
              </a:rPr>
              <a:t>C</a:t>
            </a:r>
            <a:r>
              <a:rPr lang="el-GR" altLang="el-GR" sz="2000" dirty="0">
                <a:latin typeface="Trebuchet MS" pitchFamily="34" charset="0"/>
              </a:rPr>
              <a:t>,</a:t>
            </a:r>
            <a:r>
              <a:rPr lang="en-US" altLang="el-GR" sz="2000" dirty="0">
                <a:latin typeface="Trebuchet MS" pitchFamily="34" charset="0"/>
              </a:rPr>
              <a:t> </a:t>
            </a:r>
            <a:r>
              <a:rPr lang="el-GR" altLang="el-GR" sz="2000" dirty="0">
                <a:latin typeface="Trebuchet MS" pitchFamily="34" charset="0"/>
              </a:rPr>
              <a:t>αντίστοιχα.</a:t>
            </a:r>
            <a:r>
              <a:rPr lang="en-US" altLang="el-GR" sz="2000" dirty="0">
                <a:latin typeface="Trebuchet MS" pitchFamily="34" charset="0"/>
              </a:rPr>
              <a:t> </a:t>
            </a:r>
            <a:r>
              <a:rPr lang="el-GR" altLang="el-GR" sz="2000" dirty="0">
                <a:latin typeface="Trebuchet MS" pitchFamily="34" charset="0"/>
              </a:rPr>
              <a:t>Να υπολογίσετε τη δυναμική ενέργεια του συστήματος των δύο φορτίων </a:t>
            </a:r>
            <a:r>
              <a:rPr lang="en-US" altLang="el-GR" sz="2000" i="1" dirty="0">
                <a:latin typeface="Trebuchet MS" pitchFamily="34" charset="0"/>
              </a:rPr>
              <a:t>Q</a:t>
            </a:r>
            <a:r>
              <a:rPr lang="el-GR" altLang="el-GR" sz="2000" baseline="-25000" dirty="0">
                <a:latin typeface="Trebuchet MS" pitchFamily="34" charset="0"/>
              </a:rPr>
              <a:t>Κ</a:t>
            </a:r>
            <a:r>
              <a:rPr lang="el-GR" altLang="el-GR" sz="2000" dirty="0">
                <a:latin typeface="Trebuchet MS" pitchFamily="34" charset="0"/>
              </a:rPr>
              <a:t> και </a:t>
            </a:r>
            <a:r>
              <a:rPr lang="en-US" altLang="el-GR" sz="2000" i="1" dirty="0">
                <a:latin typeface="Trebuchet MS" pitchFamily="34" charset="0"/>
              </a:rPr>
              <a:t>Q</a:t>
            </a:r>
            <a:r>
              <a:rPr lang="el-GR" altLang="el-GR" sz="2000" baseline="-25000" dirty="0">
                <a:latin typeface="Trebuchet MS" pitchFamily="34" charset="0"/>
              </a:rPr>
              <a:t>Λ</a:t>
            </a:r>
            <a:r>
              <a:rPr lang="el-GR" altLang="el-GR" sz="2000" dirty="0">
                <a:latin typeface="Trebuchet MS" pitchFamily="34" charset="0"/>
              </a:rPr>
              <a:t>. Η απόσταση ΚΛ</a:t>
            </a:r>
            <a:r>
              <a:rPr lang="en-US" altLang="el-GR" sz="2000" dirty="0">
                <a:latin typeface="Trebuchet MS" pitchFamily="34" charset="0"/>
              </a:rPr>
              <a:t> </a:t>
            </a:r>
            <a:r>
              <a:rPr lang="el-GR" altLang="el-GR" sz="2000" dirty="0">
                <a:latin typeface="Trebuchet MS" pitchFamily="34" charset="0"/>
              </a:rPr>
              <a:t>=</a:t>
            </a:r>
            <a:r>
              <a:rPr lang="en-US" altLang="el-GR" sz="2000" dirty="0">
                <a:latin typeface="Trebuchet MS" pitchFamily="34" charset="0"/>
              </a:rPr>
              <a:t> </a:t>
            </a:r>
            <a:r>
              <a:rPr lang="el-GR" altLang="el-GR" sz="2000" dirty="0">
                <a:latin typeface="Trebuchet MS" pitchFamily="34" charset="0"/>
              </a:rPr>
              <a:t>10</a:t>
            </a:r>
            <a:r>
              <a:rPr lang="en-US" altLang="el-GR" sz="2000" dirty="0">
                <a:latin typeface="Trebuchet MS" pitchFamily="34" charset="0"/>
              </a:rPr>
              <a:t>cm</a:t>
            </a:r>
            <a:r>
              <a:rPr lang="el-GR" altLang="el-GR" sz="2000" dirty="0">
                <a:latin typeface="Trebuchet MS" pitchFamily="34" charset="0"/>
              </a:rPr>
              <a:t>.                                  </a:t>
            </a:r>
            <a:endParaRPr lang="en-US" altLang="el-GR" sz="2000" dirty="0">
              <a:latin typeface="Trebuchet MS" pitchFamily="34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dirty="0">
                <a:latin typeface="Trebuchet MS" pitchFamily="34" charset="0"/>
              </a:rPr>
              <a:t>Δίνεται:  </a:t>
            </a:r>
            <a:r>
              <a:rPr lang="en-US" altLang="el-GR" sz="2000" i="1" dirty="0">
                <a:latin typeface="Trebuchet MS" pitchFamily="34" charset="0"/>
              </a:rPr>
              <a:t>k</a:t>
            </a:r>
            <a:r>
              <a:rPr lang="el-GR" altLang="el-GR" sz="2000" dirty="0">
                <a:latin typeface="Trebuchet MS" pitchFamily="34" charset="0"/>
              </a:rPr>
              <a:t> = 9.10</a:t>
            </a:r>
            <a:r>
              <a:rPr lang="el-GR" altLang="el-GR" sz="2000" baseline="30000" dirty="0">
                <a:latin typeface="Trebuchet MS" pitchFamily="34" charset="0"/>
              </a:rPr>
              <a:t>9</a:t>
            </a:r>
            <a:r>
              <a:rPr lang="el-GR" altLang="el-GR" sz="2000" dirty="0">
                <a:latin typeface="Trebuchet MS" pitchFamily="34" charset="0"/>
              </a:rPr>
              <a:t> </a:t>
            </a:r>
            <a:r>
              <a:rPr lang="en-US" altLang="el-GR" sz="2000" dirty="0">
                <a:latin typeface="Trebuchet MS" pitchFamily="34" charset="0"/>
              </a:rPr>
              <a:t>N</a:t>
            </a:r>
            <a:r>
              <a:rPr lang="el-GR" altLang="el-GR" sz="2000" dirty="0">
                <a:latin typeface="Trebuchet MS" pitchFamily="34" charset="0"/>
              </a:rPr>
              <a:t>.</a:t>
            </a:r>
            <a:r>
              <a:rPr lang="en-US" altLang="el-GR" sz="2000" dirty="0">
                <a:latin typeface="Trebuchet MS" pitchFamily="34" charset="0"/>
              </a:rPr>
              <a:t>m</a:t>
            </a:r>
            <a:r>
              <a:rPr lang="el-GR" altLang="el-GR" sz="2000" baseline="30000" dirty="0">
                <a:latin typeface="Trebuchet MS" pitchFamily="34" charset="0"/>
              </a:rPr>
              <a:t>2</a:t>
            </a:r>
            <a:r>
              <a:rPr lang="el-GR" altLang="el-GR" sz="2000" dirty="0">
                <a:latin typeface="Trebuchet MS" pitchFamily="34" charset="0"/>
              </a:rPr>
              <a:t>/</a:t>
            </a:r>
            <a:r>
              <a:rPr lang="en-US" altLang="el-GR" sz="2000" dirty="0">
                <a:latin typeface="Trebuchet MS" pitchFamily="34" charset="0"/>
              </a:rPr>
              <a:t>C</a:t>
            </a:r>
            <a:r>
              <a:rPr lang="el-GR" altLang="el-GR" sz="2000" baseline="30000" dirty="0">
                <a:latin typeface="Trebuchet MS" pitchFamily="34" charset="0"/>
              </a:rPr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394177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827584" y="332656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5.  </a:t>
            </a:r>
            <a:r>
              <a:rPr lang="el-GR" sz="2000" dirty="0">
                <a:latin typeface="Trebuchet MS" panose="020B0603020202020204" pitchFamily="34" charset="0"/>
              </a:rPr>
              <a:t>Το </a:t>
            </a:r>
            <a:r>
              <a:rPr lang="el-GR" sz="2000" dirty="0" err="1">
                <a:latin typeface="Trebuchet MS" panose="020B0603020202020204" pitchFamily="34" charset="0"/>
              </a:rPr>
              <a:t>δυναµικό</a:t>
            </a:r>
            <a:r>
              <a:rPr lang="el-GR" sz="2000" dirty="0">
                <a:latin typeface="Trebuchet MS" panose="020B0603020202020204" pitchFamily="34" charset="0"/>
              </a:rPr>
              <a:t> ενός ηλεκτροστατικού πεδίου σ’ ένα </a:t>
            </a:r>
            <a:r>
              <a:rPr lang="el-GR" sz="2000" dirty="0" err="1">
                <a:latin typeface="Trebuchet MS" panose="020B0603020202020204" pitchFamily="34" charset="0"/>
              </a:rPr>
              <a:t>σηµείο</a:t>
            </a:r>
            <a:r>
              <a:rPr lang="el-GR" sz="2000" dirty="0">
                <a:latin typeface="Trebuchet MS" panose="020B0603020202020204" pitchFamily="34" charset="0"/>
              </a:rPr>
              <a:t> Α είναι 3V και σ’ ένα άλλο </a:t>
            </a:r>
            <a:r>
              <a:rPr lang="el-GR" sz="2000" dirty="0" err="1">
                <a:latin typeface="Trebuchet MS" panose="020B0603020202020204" pitchFamily="34" charset="0"/>
              </a:rPr>
              <a:t>σηµείο</a:t>
            </a:r>
            <a:r>
              <a:rPr lang="el-GR" sz="2000" dirty="0">
                <a:latin typeface="Trebuchet MS" panose="020B0603020202020204" pitchFamily="34" charset="0"/>
              </a:rPr>
              <a:t> Β είναι 21V. Η διαφορά </a:t>
            </a:r>
            <a:r>
              <a:rPr lang="el-GR" sz="2000" dirty="0" err="1">
                <a:latin typeface="Trebuchet MS" panose="020B0603020202020204" pitchFamily="34" charset="0"/>
              </a:rPr>
              <a:t>δυναµικού</a:t>
            </a:r>
            <a:r>
              <a:rPr lang="el-GR" sz="2000" dirty="0">
                <a:latin typeface="Trebuchet MS" panose="020B0603020202020204" pitchFamily="34" charset="0"/>
              </a:rPr>
              <a:t> V</a:t>
            </a:r>
            <a:r>
              <a:rPr lang="el-GR" sz="2000" baseline="-25000" dirty="0">
                <a:latin typeface="Trebuchet MS" panose="020B0603020202020204" pitchFamily="34" charset="0"/>
              </a:rPr>
              <a:t>AB</a:t>
            </a:r>
            <a:r>
              <a:rPr lang="el-GR" sz="2000" dirty="0">
                <a:latin typeface="Trebuchet MS" panose="020B0603020202020204" pitchFamily="34" charset="0"/>
              </a:rPr>
              <a:t> είναι ίση µε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 </a:t>
            </a:r>
            <a:r>
              <a:rPr lang="el-GR" sz="2000" dirty="0">
                <a:latin typeface="Trebuchet MS" panose="020B0603020202020204" pitchFamily="34" charset="0"/>
              </a:rPr>
              <a:t>– 18 V.            </a:t>
            </a:r>
            <a:r>
              <a:rPr lang="el-GR" sz="2000" b="1" dirty="0">
                <a:latin typeface="Trebuchet MS" panose="020B0603020202020204" pitchFamily="34" charset="0"/>
              </a:rPr>
              <a:t>β.  </a:t>
            </a:r>
            <a:r>
              <a:rPr lang="el-GR" sz="2000" dirty="0">
                <a:latin typeface="Trebuchet MS" panose="020B0603020202020204" pitchFamily="34" charset="0"/>
              </a:rPr>
              <a:t>18 V.            </a:t>
            </a:r>
            <a:r>
              <a:rPr lang="el-GR" sz="2000" b="1" dirty="0">
                <a:latin typeface="Trebuchet MS" panose="020B0603020202020204" pitchFamily="34" charset="0"/>
              </a:rPr>
              <a:t>γ.  </a:t>
            </a:r>
            <a:r>
              <a:rPr lang="el-GR" sz="2000" dirty="0">
                <a:latin typeface="Trebuchet MS" panose="020B0603020202020204" pitchFamily="34" charset="0"/>
              </a:rPr>
              <a:t>– 24 V.            </a:t>
            </a:r>
            <a:r>
              <a:rPr lang="el-GR" sz="2000" b="1" dirty="0">
                <a:latin typeface="Trebuchet MS" panose="020B0603020202020204" pitchFamily="34" charset="0"/>
              </a:rPr>
              <a:t>δ.  </a:t>
            </a:r>
            <a:r>
              <a:rPr lang="el-GR" sz="2000" dirty="0">
                <a:latin typeface="Trebuchet MS" panose="020B0603020202020204" pitchFamily="34" charset="0"/>
              </a:rPr>
              <a:t>24 V.</a:t>
            </a:r>
          </a:p>
        </p:txBody>
      </p:sp>
      <p:sp>
        <p:nvSpPr>
          <p:cNvPr id="5" name="Oval 10"/>
          <p:cNvSpPr>
            <a:spLocks noChangeArrowheads="1"/>
          </p:cNvSpPr>
          <p:nvPr/>
        </p:nvSpPr>
        <p:spPr bwMode="auto">
          <a:xfrm>
            <a:off x="755576" y="1812136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" name="Ομάδα 9"/>
          <p:cNvGrpSpPr/>
          <p:nvPr/>
        </p:nvGrpSpPr>
        <p:grpSpPr>
          <a:xfrm>
            <a:off x="814620" y="2636912"/>
            <a:ext cx="7056784" cy="3563933"/>
            <a:chOff x="814620" y="2636912"/>
            <a:chExt cx="7056784" cy="3563933"/>
          </a:xfrm>
        </p:grpSpPr>
        <p:sp>
          <p:nvSpPr>
            <p:cNvPr id="7" name="Ορθογώνιο 6"/>
            <p:cNvSpPr/>
            <p:nvPr/>
          </p:nvSpPr>
          <p:spPr>
            <a:xfrm>
              <a:off x="814620" y="2636912"/>
              <a:ext cx="63496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6.  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Για το </a:t>
              </a:r>
              <a:r>
                <a:rPr lang="el-GR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οµογενές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 ηλεκτροστατικό πεδίο του </a:t>
              </a:r>
              <a:r>
                <a:rPr lang="el-GR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σχήµατος</a:t>
              </a:r>
              <a:endParaRPr lang="el-GR" dirty="0">
                <a:latin typeface="Trebuchet MS" panose="020B0603020202020204" pitchFamily="34" charset="0"/>
              </a:endParaRPr>
            </a:p>
          </p:txBody>
        </p:sp>
        <p:pic>
          <p:nvPicPr>
            <p:cNvPr id="8" name="Εικόνα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7" y="3043237"/>
              <a:ext cx="2376264" cy="1051789"/>
            </a:xfrm>
            <a:prstGeom prst="rect">
              <a:avLst/>
            </a:prstGeom>
          </p:spPr>
        </p:pic>
        <p:sp>
          <p:nvSpPr>
            <p:cNvPr id="9" name="Ορθογώνιο 8"/>
            <p:cNvSpPr/>
            <p:nvPr/>
          </p:nvSpPr>
          <p:spPr>
            <a:xfrm>
              <a:off x="814620" y="3984854"/>
              <a:ext cx="7056784" cy="22159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b="1" dirty="0">
                  <a:latin typeface="Trebuchet MS" panose="020B0603020202020204" pitchFamily="34" charset="0"/>
                </a:rPr>
                <a:t>α. 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Γ</a:t>
              </a:r>
              <a:r>
                <a:rPr lang="el-GR" dirty="0">
                  <a:latin typeface="Trebuchet MS" panose="020B0603020202020204" pitchFamily="34" charset="0"/>
                </a:rPr>
                <a:t> -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= 0.</a:t>
              </a:r>
            </a:p>
            <a:p>
              <a:pPr>
                <a:lnSpc>
                  <a:spcPct val="150000"/>
                </a:lnSpc>
              </a:pPr>
              <a:r>
                <a:rPr lang="el-GR" b="1" dirty="0">
                  <a:latin typeface="Trebuchet MS" panose="020B0603020202020204" pitchFamily="34" charset="0"/>
                </a:rPr>
                <a:t>β. 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Γ</a:t>
              </a:r>
              <a:r>
                <a:rPr lang="el-GR" dirty="0">
                  <a:latin typeface="Trebuchet MS" panose="020B0603020202020204" pitchFamily="34" charset="0"/>
                </a:rPr>
                <a:t> -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&lt; 0.</a:t>
              </a:r>
            </a:p>
            <a:p>
              <a:pPr>
                <a:lnSpc>
                  <a:spcPct val="150000"/>
                </a:lnSpc>
              </a:pPr>
              <a:r>
                <a:rPr lang="el-GR" b="1" dirty="0">
                  <a:latin typeface="Trebuchet MS" panose="020B0603020202020204" pitchFamily="34" charset="0"/>
                </a:rPr>
                <a:t>γ. 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Γ</a:t>
              </a:r>
              <a:r>
                <a:rPr lang="el-GR" dirty="0">
                  <a:latin typeface="Trebuchet MS" panose="020B0603020202020204" pitchFamily="34" charset="0"/>
                </a:rPr>
                <a:t> -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&gt; 0.</a:t>
              </a:r>
            </a:p>
            <a:p>
              <a:pPr algn="just">
                <a:lnSpc>
                  <a:spcPct val="150000"/>
                </a:lnSpc>
              </a:pPr>
              <a:r>
                <a:rPr lang="el-GR" b="1" dirty="0">
                  <a:latin typeface="Trebuchet MS" panose="020B0603020202020204" pitchFamily="34" charset="0"/>
                </a:rPr>
                <a:t>δ.  </a:t>
              </a:r>
              <a:r>
                <a:rPr lang="el-GR" dirty="0">
                  <a:latin typeface="Trebuchet MS" panose="020B0603020202020204" pitchFamily="34" charset="0"/>
                </a:rPr>
                <a:t>το </a:t>
              </a:r>
              <a:r>
                <a:rPr lang="el-GR" dirty="0" err="1">
                  <a:latin typeface="Trebuchet MS" panose="020B0603020202020204" pitchFamily="34" charset="0"/>
                </a:rPr>
                <a:t>πρόσηµο</a:t>
              </a:r>
              <a:r>
                <a:rPr lang="el-GR" dirty="0">
                  <a:latin typeface="Trebuchet MS" panose="020B0603020202020204" pitchFamily="34" charset="0"/>
                </a:rPr>
                <a:t> της διαφοράς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Γ </a:t>
              </a:r>
              <a:r>
                <a:rPr lang="el-GR" dirty="0">
                  <a:latin typeface="Trebuchet MS" panose="020B0603020202020204" pitchFamily="34" charset="0"/>
                </a:rPr>
                <a:t>–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εξαρτάται από το </a:t>
              </a:r>
              <a:r>
                <a:rPr lang="el-GR" dirty="0" err="1">
                  <a:latin typeface="Trebuchet MS" panose="020B0603020202020204" pitchFamily="34" charset="0"/>
                </a:rPr>
                <a:t>πρόσηµο</a:t>
              </a:r>
              <a:r>
                <a:rPr lang="el-GR" dirty="0">
                  <a:latin typeface="Trebuchet MS" panose="020B0603020202020204" pitchFamily="34" charset="0"/>
                </a:rPr>
                <a:t> του φορτίου που µ</a:t>
              </a:r>
              <a:r>
                <a:rPr lang="el-GR" dirty="0" err="1">
                  <a:latin typeface="Trebuchet MS" panose="020B0603020202020204" pitchFamily="34" charset="0"/>
                </a:rPr>
                <a:t>ετακινείται</a:t>
              </a:r>
              <a:r>
                <a:rPr lang="el-GR" dirty="0">
                  <a:latin typeface="Trebuchet MS" panose="020B0603020202020204" pitchFamily="34" charset="0"/>
                </a:rPr>
                <a:t> από το </a:t>
              </a:r>
              <a:r>
                <a:rPr lang="el-GR" dirty="0" err="1">
                  <a:latin typeface="Trebuchet MS" panose="020B0603020202020204" pitchFamily="34" charset="0"/>
                </a:rPr>
                <a:t>σηµείο</a:t>
              </a:r>
              <a:r>
                <a:rPr lang="el-GR" dirty="0">
                  <a:latin typeface="Trebuchet MS" panose="020B0603020202020204" pitchFamily="34" charset="0"/>
                </a:rPr>
                <a:t> Γ στο </a:t>
              </a:r>
              <a:r>
                <a:rPr lang="el-GR" dirty="0" err="1">
                  <a:latin typeface="Trebuchet MS" panose="020B0603020202020204" pitchFamily="34" charset="0"/>
                </a:rPr>
                <a:t>σηµείο</a:t>
              </a:r>
              <a:r>
                <a:rPr lang="el-GR" dirty="0">
                  <a:latin typeface="Trebuchet MS" panose="020B0603020202020204" pitchFamily="34" charset="0"/>
                </a:rPr>
                <a:t> Δ.</a:t>
              </a:r>
            </a:p>
          </p:txBody>
        </p:sp>
      </p:grp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55576" y="4864249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773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614553" y="5147434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9" name="Ομάδα 8"/>
          <p:cNvGrpSpPr/>
          <p:nvPr/>
        </p:nvGrpSpPr>
        <p:grpSpPr>
          <a:xfrm>
            <a:off x="621904" y="116632"/>
            <a:ext cx="8064896" cy="5488002"/>
            <a:chOff x="621904" y="116632"/>
            <a:chExt cx="8064896" cy="5488002"/>
          </a:xfrm>
        </p:grpSpPr>
        <p:grpSp>
          <p:nvGrpSpPr>
            <p:cNvPr id="6" name="Ομάδα 5"/>
            <p:cNvGrpSpPr/>
            <p:nvPr/>
          </p:nvGrpSpPr>
          <p:grpSpPr>
            <a:xfrm>
              <a:off x="621904" y="116632"/>
              <a:ext cx="8064896" cy="5488002"/>
              <a:chOff x="621904" y="116632"/>
              <a:chExt cx="8064896" cy="5488002"/>
            </a:xfrm>
          </p:grpSpPr>
          <p:pic>
            <p:nvPicPr>
              <p:cNvPr id="4" name="Εικόνα 3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6F6F6"/>
                  </a:clrFrom>
                  <a:clrTo>
                    <a:srgbClr val="F6F6F6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15567" y="116632"/>
                <a:ext cx="2472446" cy="1656184"/>
              </a:xfrm>
              <a:prstGeom prst="rect">
                <a:avLst/>
              </a:prstGeom>
            </p:spPr>
          </p:pic>
          <p:sp>
            <p:nvSpPr>
              <p:cNvPr id="5" name="Ορθογώνιο 4"/>
              <p:cNvSpPr/>
              <p:nvPr/>
            </p:nvSpPr>
            <p:spPr>
              <a:xfrm>
                <a:off x="621904" y="1772816"/>
                <a:ext cx="8064896" cy="3831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l-GR" dirty="0">
                    <a:latin typeface="Trebuchet MS" panose="020B0603020202020204" pitchFamily="34" charset="0"/>
                  </a:rPr>
                  <a:t>Ένα ακίνητο σημειακό ηλεκτρικό φορτίο </a:t>
                </a:r>
                <a:r>
                  <a:rPr lang="el-GR" i="1" dirty="0">
                    <a:latin typeface="Trebuchet MS" panose="020B0603020202020204" pitchFamily="34" charset="0"/>
                  </a:rPr>
                  <a:t>Q</a:t>
                </a:r>
                <a:r>
                  <a:rPr lang="el-GR" dirty="0">
                    <a:latin typeface="Trebuchet MS" panose="020B0603020202020204" pitchFamily="34" charset="0"/>
                  </a:rPr>
                  <a:t>, δημιουργεί γύρω του ηλεκτροστατικό πεδίο. Στο παραπάνω διάγραμμα φαίνεται πως μεταβάλλεται το δυναμικό του πεδίου σε συνάρτηση με την απόσταση </a:t>
                </a:r>
                <a:r>
                  <a:rPr lang="el-GR" i="1" dirty="0">
                    <a:latin typeface="Trebuchet MS" panose="020B0603020202020204" pitchFamily="34" charset="0"/>
                  </a:rPr>
                  <a:t>r</a:t>
                </a:r>
                <a:r>
                  <a:rPr lang="el-GR" dirty="0">
                    <a:latin typeface="Trebuchet MS" panose="020B0603020202020204" pitchFamily="34" charset="0"/>
                  </a:rPr>
                  <a:t> από το φορτίο </a:t>
                </a:r>
                <a:r>
                  <a:rPr lang="el-GR" i="1" dirty="0">
                    <a:latin typeface="Trebuchet MS" panose="020B0603020202020204" pitchFamily="34" charset="0"/>
                  </a:rPr>
                  <a:t>Q</a:t>
                </a:r>
                <a:r>
                  <a:rPr lang="el-GR" dirty="0">
                    <a:latin typeface="Trebuchet MS" panose="020B0603020202020204" pitchFamily="34" charset="0"/>
                  </a:rPr>
                  <a:t>. Δύο σημεία Α και Β αυτού του πεδίου απέχουν αποστάσεις </a:t>
                </a:r>
                <a:r>
                  <a:rPr lang="el-GR" i="1" dirty="0" err="1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 και </a:t>
                </a:r>
                <a:r>
                  <a:rPr lang="el-GR" i="1" dirty="0" err="1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αντίστοιχα από το φορτίο </a:t>
                </a:r>
                <a:r>
                  <a:rPr lang="el-GR" i="1" dirty="0">
                    <a:latin typeface="Trebuchet MS" panose="020B0603020202020204" pitchFamily="34" charset="0"/>
                  </a:rPr>
                  <a:t>Q</a:t>
                </a:r>
                <a:r>
                  <a:rPr lang="el-GR" dirty="0">
                    <a:latin typeface="Trebuchet MS" panose="020B0603020202020204" pitchFamily="34" charset="0"/>
                  </a:rPr>
                  <a:t> και για τις αποστάσεις αυτές ισχύει ότι      </a:t>
                </a:r>
                <a:r>
                  <a:rPr lang="el-GR" i="1" dirty="0" err="1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&gt; </a:t>
                </a:r>
                <a:r>
                  <a:rPr lang="el-GR" i="1" dirty="0" err="1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. Αν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,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τα δυναμικά του ηλεκτροστατικού πεδίου στα σημεία Α και Β, ισχύει: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l-GR" b="1" dirty="0">
                    <a:latin typeface="Trebuchet MS" panose="020B0603020202020204" pitchFamily="34" charset="0"/>
                  </a:rPr>
                  <a:t>α. 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 &gt;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.                     </a:t>
                </a:r>
                <a:r>
                  <a:rPr lang="el-GR" b="1" dirty="0">
                    <a:latin typeface="Trebuchet MS" panose="020B0603020202020204" pitchFamily="34" charset="0"/>
                  </a:rPr>
                  <a:t>β. 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=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l-GR" b="1" dirty="0">
                    <a:latin typeface="Trebuchet MS" panose="020B0603020202020204" pitchFamily="34" charset="0"/>
                  </a:rPr>
                  <a:t>γ. 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 </a:t>
                </a:r>
                <a:r>
                  <a:rPr lang="el-GR" dirty="0">
                    <a:latin typeface="Trebuchet MS" panose="020B0603020202020204" pitchFamily="34" charset="0"/>
                  </a:rPr>
                  <a:t>&gt;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.                       </a:t>
                </a:r>
                <a:r>
                  <a:rPr lang="el-GR" b="1" dirty="0">
                    <a:latin typeface="Trebuchet MS" panose="020B0603020202020204" pitchFamily="34" charset="0"/>
                  </a:rPr>
                  <a:t>δ.  </a:t>
                </a:r>
                <a:r>
                  <a:rPr lang="el-GR" dirty="0">
                    <a:latin typeface="Trebuchet MS" panose="020B0603020202020204" pitchFamily="34" charset="0"/>
                  </a:rPr>
                  <a:t>Το μέτρο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είναι μεγαλύτερο από το μέτρο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.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755576" y="40466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latin typeface="Trebuchet MS" panose="020B0603020202020204" pitchFamily="34" charset="0"/>
                </a:rPr>
                <a:t>7.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541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041525" y="968252"/>
            <a:ext cx="551243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Όταν δύο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ηλεκτρικά φορτία αλληλεπιδρούν,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τότε στο σύστημά τους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περιέχεται (αποθηκεύεται) ηλεκτρική δυναμική ενέργεια.</a:t>
            </a:r>
            <a:r>
              <a:rPr lang="el-GR" altLang="el-GR" sz="20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2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56" y="1243965"/>
            <a:ext cx="1058055" cy="1008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65763" y="3730849"/>
                <a:ext cx="237626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𝐤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𝑸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.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𝒒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763" y="3730849"/>
                <a:ext cx="2376264" cy="1014317"/>
              </a:xfrm>
              <a:prstGeom prst="rect">
                <a:avLst/>
              </a:prstGeom>
              <a:blipFill rotWithShape="1">
                <a:blip r:embed="rId4"/>
                <a:stretch>
                  <a:fillRect b="-18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471570" y="4775816"/>
            <a:ext cx="595414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!!!</a:t>
            </a:r>
            <a:r>
              <a:rPr lang="el-GR" b="1" dirty="0">
                <a:latin typeface="Comic Sans MS" panose="030F0702030302020204" pitchFamily="66" charset="0"/>
              </a:rPr>
              <a:t> Στους υπολογισμούς, τα φορτία που </a:t>
            </a:r>
            <a:r>
              <a:rPr lang="el-GR" b="1" dirty="0" err="1">
                <a:latin typeface="Comic Sans MS" panose="030F0702030302020204" pitchFamily="66" charset="0"/>
              </a:rPr>
              <a:t>αλληλεπιδρούν</a:t>
            </a:r>
            <a:r>
              <a:rPr lang="el-GR" b="1" dirty="0">
                <a:latin typeface="Comic Sans MS" panose="030F0702030302020204" pitchFamily="66" charset="0"/>
              </a:rPr>
              <a:t> (</a:t>
            </a:r>
            <a:r>
              <a:rPr lang="en-US" b="1" i="1" dirty="0">
                <a:latin typeface="Comic Sans MS" panose="030F0702030302020204" pitchFamily="66" charset="0"/>
              </a:rPr>
              <a:t>Q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l-GR" b="1" dirty="0">
                <a:latin typeface="Comic Sans MS" panose="030F0702030302020204" pitchFamily="66" charset="0"/>
              </a:rPr>
              <a:t>και </a:t>
            </a:r>
            <a:r>
              <a:rPr lang="en-US" b="1" i="1" dirty="0">
                <a:latin typeface="Comic Sans MS" panose="030F0702030302020204" pitchFamily="66" charset="0"/>
              </a:rPr>
              <a:t>q</a:t>
            </a:r>
            <a:r>
              <a:rPr lang="el-GR" b="1" dirty="0">
                <a:latin typeface="Comic Sans MS" panose="030F0702030302020204" pitchFamily="66" charset="0"/>
              </a:rPr>
              <a:t>) εμφανίζονται με τα πρόσημά τους, δηλαδή η δυναμική ενέργεια μπορεί να είναι θετική ή αρνητική.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20214" y="2783885"/>
            <a:ext cx="5494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dirty="0">
                <a:latin typeface="Comic Sans MS" panose="030F0702030302020204" pitchFamily="66" charset="0"/>
              </a:rPr>
              <a:t>Η </a:t>
            </a:r>
            <a:r>
              <a:rPr lang="el-GR" b="1" dirty="0">
                <a:latin typeface="Comic Sans MS" panose="030F0702030302020204" pitchFamily="66" charset="0"/>
              </a:rPr>
              <a:t>ηλεκτρική δυναμική ενέργεια </a:t>
            </a:r>
            <a:r>
              <a:rPr lang="en-US" b="1" i="1" dirty="0">
                <a:latin typeface="Comic Sans MS" panose="030F0702030302020204" pitchFamily="66" charset="0"/>
              </a:rPr>
              <a:t>U</a:t>
            </a:r>
            <a:r>
              <a:rPr lang="en-US" b="1" baseline="-25000" dirty="0"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l-GR" dirty="0">
                <a:latin typeface="Comic Sans MS" panose="030F0702030302020204" pitchFamily="66" charset="0"/>
              </a:rPr>
              <a:t>του συστήματος των φορτίων </a:t>
            </a:r>
            <a:r>
              <a:rPr lang="en-US" i="1" dirty="0">
                <a:latin typeface="Comic Sans MS" panose="030F0702030302020204" pitchFamily="66" charset="0"/>
              </a:rPr>
              <a:t>Q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l-GR" dirty="0">
                <a:latin typeface="Comic Sans MS" panose="030F0702030302020204" pitchFamily="66" charset="0"/>
              </a:rPr>
              <a:t>και </a:t>
            </a:r>
            <a:r>
              <a:rPr lang="en-US" i="1" dirty="0">
                <a:latin typeface="Comic Sans MS" panose="030F0702030302020204" pitchFamily="66" charset="0"/>
              </a:rPr>
              <a:t>q</a:t>
            </a:r>
            <a:r>
              <a:rPr lang="el-GR" dirty="0">
                <a:latin typeface="Comic Sans MS" panose="030F0702030302020204" pitchFamily="66" charset="0"/>
              </a:rPr>
              <a:t> υπολογίζεται από τη σχέση </a:t>
            </a:r>
          </a:p>
        </p:txBody>
      </p:sp>
      <p:grpSp>
        <p:nvGrpSpPr>
          <p:cNvPr id="10" name="Ομάδα 9"/>
          <p:cNvGrpSpPr/>
          <p:nvPr/>
        </p:nvGrpSpPr>
        <p:grpSpPr>
          <a:xfrm>
            <a:off x="457201" y="2811105"/>
            <a:ext cx="2652379" cy="2634125"/>
            <a:chOff x="457201" y="2811105"/>
            <a:chExt cx="2652379" cy="2634125"/>
          </a:xfrm>
        </p:grpSpPr>
        <p:grpSp>
          <p:nvGrpSpPr>
            <p:cNvPr id="6" name="Ομάδα 5"/>
            <p:cNvGrpSpPr/>
            <p:nvPr/>
          </p:nvGrpSpPr>
          <p:grpSpPr>
            <a:xfrm>
              <a:off x="457201" y="2811105"/>
              <a:ext cx="2652379" cy="2634125"/>
              <a:chOff x="457201" y="2811105"/>
              <a:chExt cx="2652379" cy="2634125"/>
            </a:xfrm>
          </p:grpSpPr>
          <p:sp>
            <p:nvSpPr>
              <p:cNvPr id="13" name="Freeform 19"/>
              <p:cNvSpPr>
                <a:spLocks/>
              </p:cNvSpPr>
              <p:nvPr/>
            </p:nvSpPr>
            <p:spPr bwMode="auto">
              <a:xfrm>
                <a:off x="457201" y="2891218"/>
                <a:ext cx="2652379" cy="2554012"/>
              </a:xfrm>
              <a:custGeom>
                <a:avLst/>
                <a:gdLst>
                  <a:gd name="T0" fmla="*/ 644 w 1787"/>
                  <a:gd name="T1" fmla="*/ 2007 h 2043"/>
                  <a:gd name="T2" fmla="*/ 478 w 1787"/>
                  <a:gd name="T3" fmla="*/ 1964 h 2043"/>
                  <a:gd name="T4" fmla="*/ 391 w 1787"/>
                  <a:gd name="T5" fmla="*/ 1885 h 2043"/>
                  <a:gd name="T6" fmla="*/ 278 w 1787"/>
                  <a:gd name="T7" fmla="*/ 1754 h 2043"/>
                  <a:gd name="T8" fmla="*/ 199 w 1787"/>
                  <a:gd name="T9" fmla="*/ 1632 h 2043"/>
                  <a:gd name="T10" fmla="*/ 155 w 1787"/>
                  <a:gd name="T11" fmla="*/ 1519 h 2043"/>
                  <a:gd name="T12" fmla="*/ 112 w 1787"/>
                  <a:gd name="T13" fmla="*/ 1292 h 2043"/>
                  <a:gd name="T14" fmla="*/ 77 w 1787"/>
                  <a:gd name="T15" fmla="*/ 1178 h 2043"/>
                  <a:gd name="T16" fmla="*/ 33 w 1787"/>
                  <a:gd name="T17" fmla="*/ 1004 h 2043"/>
                  <a:gd name="T18" fmla="*/ 103 w 1787"/>
                  <a:gd name="T19" fmla="*/ 297 h 2043"/>
                  <a:gd name="T20" fmla="*/ 164 w 1787"/>
                  <a:gd name="T21" fmla="*/ 157 h 2043"/>
                  <a:gd name="T22" fmla="*/ 251 w 1787"/>
                  <a:gd name="T23" fmla="*/ 79 h 2043"/>
                  <a:gd name="T24" fmla="*/ 330 w 1787"/>
                  <a:gd name="T25" fmla="*/ 35 h 2043"/>
                  <a:gd name="T26" fmla="*/ 461 w 1787"/>
                  <a:gd name="T27" fmla="*/ 0 h 2043"/>
                  <a:gd name="T28" fmla="*/ 1203 w 1787"/>
                  <a:gd name="T29" fmla="*/ 9 h 2043"/>
                  <a:gd name="T30" fmla="*/ 1386 w 1787"/>
                  <a:gd name="T31" fmla="*/ 140 h 2043"/>
                  <a:gd name="T32" fmla="*/ 1578 w 1787"/>
                  <a:gd name="T33" fmla="*/ 236 h 2043"/>
                  <a:gd name="T34" fmla="*/ 1735 w 1787"/>
                  <a:gd name="T35" fmla="*/ 305 h 2043"/>
                  <a:gd name="T36" fmla="*/ 1761 w 1787"/>
                  <a:gd name="T37" fmla="*/ 471 h 2043"/>
                  <a:gd name="T38" fmla="*/ 1657 w 1787"/>
                  <a:gd name="T39" fmla="*/ 777 h 2043"/>
                  <a:gd name="T40" fmla="*/ 1630 w 1787"/>
                  <a:gd name="T41" fmla="*/ 829 h 2043"/>
                  <a:gd name="T42" fmla="*/ 1613 w 1787"/>
                  <a:gd name="T43" fmla="*/ 881 h 2043"/>
                  <a:gd name="T44" fmla="*/ 1578 w 1787"/>
                  <a:gd name="T45" fmla="*/ 934 h 2043"/>
                  <a:gd name="T46" fmla="*/ 1552 w 1787"/>
                  <a:gd name="T47" fmla="*/ 995 h 2043"/>
                  <a:gd name="T48" fmla="*/ 1517 w 1787"/>
                  <a:gd name="T49" fmla="*/ 1047 h 2043"/>
                  <a:gd name="T50" fmla="*/ 1499 w 1787"/>
                  <a:gd name="T51" fmla="*/ 1073 h 2043"/>
                  <a:gd name="T52" fmla="*/ 1447 w 1787"/>
                  <a:gd name="T53" fmla="*/ 1169 h 2043"/>
                  <a:gd name="T54" fmla="*/ 1342 w 1787"/>
                  <a:gd name="T55" fmla="*/ 1519 h 2043"/>
                  <a:gd name="T56" fmla="*/ 1220 w 1787"/>
                  <a:gd name="T57" fmla="*/ 1815 h 2043"/>
                  <a:gd name="T58" fmla="*/ 1142 w 1787"/>
                  <a:gd name="T59" fmla="*/ 1903 h 2043"/>
                  <a:gd name="T60" fmla="*/ 697 w 1787"/>
                  <a:gd name="T61" fmla="*/ 1972 h 2043"/>
                  <a:gd name="T62" fmla="*/ 644 w 1787"/>
                  <a:gd name="T63" fmla="*/ 2007 h 20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87" h="2043">
                    <a:moveTo>
                      <a:pt x="644" y="2007"/>
                    </a:moveTo>
                    <a:cubicBezTo>
                      <a:pt x="555" y="1999"/>
                      <a:pt x="552" y="1993"/>
                      <a:pt x="478" y="1964"/>
                    </a:cubicBezTo>
                    <a:cubicBezTo>
                      <a:pt x="451" y="1935"/>
                      <a:pt x="420" y="1914"/>
                      <a:pt x="391" y="1885"/>
                    </a:cubicBezTo>
                    <a:cubicBezTo>
                      <a:pt x="349" y="1843"/>
                      <a:pt x="327" y="1788"/>
                      <a:pt x="278" y="1754"/>
                    </a:cubicBezTo>
                    <a:cubicBezTo>
                      <a:pt x="248" y="1713"/>
                      <a:pt x="227" y="1673"/>
                      <a:pt x="199" y="1632"/>
                    </a:cubicBezTo>
                    <a:cubicBezTo>
                      <a:pt x="188" y="1591"/>
                      <a:pt x="162" y="1561"/>
                      <a:pt x="155" y="1519"/>
                    </a:cubicBezTo>
                    <a:cubicBezTo>
                      <a:pt x="141" y="1441"/>
                      <a:pt x="138" y="1366"/>
                      <a:pt x="112" y="1292"/>
                    </a:cubicBezTo>
                    <a:cubicBezTo>
                      <a:pt x="105" y="1242"/>
                      <a:pt x="103" y="1218"/>
                      <a:pt x="77" y="1178"/>
                    </a:cubicBezTo>
                    <a:cubicBezTo>
                      <a:pt x="62" y="1120"/>
                      <a:pt x="53" y="1061"/>
                      <a:pt x="33" y="1004"/>
                    </a:cubicBezTo>
                    <a:cubicBezTo>
                      <a:pt x="0" y="786"/>
                      <a:pt x="25" y="507"/>
                      <a:pt x="103" y="297"/>
                    </a:cubicBezTo>
                    <a:cubicBezTo>
                      <a:pt x="119" y="254"/>
                      <a:pt x="133" y="190"/>
                      <a:pt x="164" y="157"/>
                    </a:cubicBezTo>
                    <a:cubicBezTo>
                      <a:pt x="180" y="110"/>
                      <a:pt x="210" y="102"/>
                      <a:pt x="251" y="79"/>
                    </a:cubicBezTo>
                    <a:cubicBezTo>
                      <a:pt x="275" y="65"/>
                      <a:pt x="304" y="45"/>
                      <a:pt x="330" y="35"/>
                    </a:cubicBezTo>
                    <a:cubicBezTo>
                      <a:pt x="372" y="20"/>
                      <a:pt x="418" y="15"/>
                      <a:pt x="461" y="0"/>
                    </a:cubicBezTo>
                    <a:cubicBezTo>
                      <a:pt x="708" y="3"/>
                      <a:pt x="956" y="4"/>
                      <a:pt x="1203" y="9"/>
                    </a:cubicBezTo>
                    <a:cubicBezTo>
                      <a:pt x="1287" y="11"/>
                      <a:pt x="1328" y="95"/>
                      <a:pt x="1386" y="140"/>
                    </a:cubicBezTo>
                    <a:cubicBezTo>
                      <a:pt x="1468" y="203"/>
                      <a:pt x="1493" y="194"/>
                      <a:pt x="1578" y="236"/>
                    </a:cubicBezTo>
                    <a:cubicBezTo>
                      <a:pt x="1629" y="262"/>
                      <a:pt x="1680" y="288"/>
                      <a:pt x="1735" y="305"/>
                    </a:cubicBezTo>
                    <a:cubicBezTo>
                      <a:pt x="1787" y="357"/>
                      <a:pt x="1770" y="389"/>
                      <a:pt x="1761" y="471"/>
                    </a:cubicBezTo>
                    <a:cubicBezTo>
                      <a:pt x="1752" y="550"/>
                      <a:pt x="1713" y="717"/>
                      <a:pt x="1657" y="777"/>
                    </a:cubicBezTo>
                    <a:cubicBezTo>
                      <a:pt x="1632" y="849"/>
                      <a:pt x="1668" y="754"/>
                      <a:pt x="1630" y="829"/>
                    </a:cubicBezTo>
                    <a:cubicBezTo>
                      <a:pt x="1617" y="855"/>
                      <a:pt x="1627" y="856"/>
                      <a:pt x="1613" y="881"/>
                    </a:cubicBezTo>
                    <a:cubicBezTo>
                      <a:pt x="1603" y="899"/>
                      <a:pt x="1585" y="914"/>
                      <a:pt x="1578" y="934"/>
                    </a:cubicBezTo>
                    <a:cubicBezTo>
                      <a:pt x="1569" y="959"/>
                      <a:pt x="1566" y="971"/>
                      <a:pt x="1552" y="995"/>
                    </a:cubicBezTo>
                    <a:cubicBezTo>
                      <a:pt x="1541" y="1013"/>
                      <a:pt x="1529" y="1030"/>
                      <a:pt x="1517" y="1047"/>
                    </a:cubicBezTo>
                    <a:cubicBezTo>
                      <a:pt x="1511" y="1056"/>
                      <a:pt x="1499" y="1073"/>
                      <a:pt x="1499" y="1073"/>
                    </a:cubicBezTo>
                    <a:cubicBezTo>
                      <a:pt x="1487" y="1112"/>
                      <a:pt x="1477" y="1140"/>
                      <a:pt x="1447" y="1169"/>
                    </a:cubicBezTo>
                    <a:cubicBezTo>
                      <a:pt x="1410" y="1285"/>
                      <a:pt x="1372" y="1401"/>
                      <a:pt x="1342" y="1519"/>
                    </a:cubicBezTo>
                    <a:cubicBezTo>
                      <a:pt x="1327" y="1669"/>
                      <a:pt x="1310" y="1705"/>
                      <a:pt x="1220" y="1815"/>
                    </a:cubicBezTo>
                    <a:cubicBezTo>
                      <a:pt x="1194" y="1847"/>
                      <a:pt x="1176" y="1879"/>
                      <a:pt x="1142" y="1903"/>
                    </a:cubicBezTo>
                    <a:cubicBezTo>
                      <a:pt x="1045" y="2043"/>
                      <a:pt x="843" y="1969"/>
                      <a:pt x="697" y="1972"/>
                    </a:cubicBezTo>
                    <a:cubicBezTo>
                      <a:pt x="639" y="1992"/>
                      <a:pt x="644" y="1971"/>
                      <a:pt x="644" y="200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prstDash val="sys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2" name="Object 3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866830718"/>
                      </p:ext>
                    </p:extLst>
                  </p:nvPr>
                </p:nvGraphicFramePr>
                <p:xfrm>
                  <a:off x="2483768" y="2811105"/>
                  <a:ext cx="405204" cy="26252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name="Εξίσωση" r:id="rId5" imgW="164880" imgH="126720" progId="Equation.3">
                          <p:embed/>
                        </p:oleObj>
                      </mc:Choice>
                      <mc:Fallback>
                        <p:oleObj name="Εξίσωση" r:id="rId5" imgW="164880" imgH="12672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83768" y="2811105"/>
                                <a:ext cx="405204" cy="26252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12" name="Object 3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866830718"/>
                      </p:ext>
                    </p:extLst>
                  </p:nvPr>
                </p:nvGraphicFramePr>
                <p:xfrm>
                  <a:off x="2483768" y="2811105"/>
                  <a:ext cx="405204" cy="26252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043" name="Εξίσωση" r:id="rId7" imgW="164880" imgH="126720" progId="Equation.3">
                          <p:embed/>
                        </p:oleObj>
                      </mc:Choice>
                      <mc:Fallback>
                        <p:oleObj name="Εξίσωση" r:id="rId7" imgW="164880" imgH="12672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83768" y="2811105"/>
                                <a:ext cx="405204" cy="26252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  <p:grpSp>
          <p:nvGrpSpPr>
            <p:cNvPr id="4" name="Ομάδα 3"/>
            <p:cNvGrpSpPr/>
            <p:nvPr/>
          </p:nvGrpSpPr>
          <p:grpSpPr>
            <a:xfrm>
              <a:off x="835284" y="4271360"/>
              <a:ext cx="498713" cy="265027"/>
              <a:chOff x="835284" y="4271360"/>
              <a:chExt cx="498713" cy="265027"/>
            </a:xfrm>
          </p:grpSpPr>
          <p:sp>
            <p:nvSpPr>
              <p:cNvPr id="14" name="Oval 21"/>
              <p:cNvSpPr>
                <a:spLocks noChangeArrowheads="1"/>
              </p:cNvSpPr>
              <p:nvPr/>
            </p:nvSpPr>
            <p:spPr bwMode="auto">
              <a:xfrm>
                <a:off x="955914" y="4271360"/>
                <a:ext cx="71245" cy="6000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835284" y="4271360"/>
                <a:ext cx="498713" cy="2650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l-GR" sz="1600" b="1" i="1" dirty="0">
                    <a:latin typeface="Comic Sans MS" pitchFamily="66" charset="0"/>
                  </a:rPr>
                  <a:t>+Q</a:t>
                </a:r>
                <a:endParaRPr lang="el-GR" altLang="el-GR" sz="1600" b="1" i="1" dirty="0">
                  <a:latin typeface="Comic Sans MS" pitchFamily="66" charset="0"/>
                </a:endParaRPr>
              </a:p>
            </p:txBody>
          </p:sp>
        </p:grpSp>
        <p:grpSp>
          <p:nvGrpSpPr>
            <p:cNvPr id="16" name="Group 37"/>
            <p:cNvGrpSpPr>
              <a:grpSpLocks/>
            </p:cNvGrpSpPr>
            <p:nvPr/>
          </p:nvGrpSpPr>
          <p:grpSpPr bwMode="auto">
            <a:xfrm>
              <a:off x="1584325" y="3565525"/>
              <a:ext cx="685800" cy="514350"/>
              <a:chOff x="998" y="2246"/>
              <a:chExt cx="432" cy="324"/>
            </a:xfrm>
          </p:grpSpPr>
          <p:sp>
            <p:nvSpPr>
              <p:cNvPr id="17" name="Oval 8"/>
              <p:cNvSpPr>
                <a:spLocks noChangeArrowheads="1"/>
              </p:cNvSpPr>
              <p:nvPr/>
            </p:nvSpPr>
            <p:spPr bwMode="auto">
              <a:xfrm>
                <a:off x="1200" y="235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1142" y="2358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600" dirty="0">
                    <a:latin typeface="Comic Sans MS" pitchFamily="66" charset="0"/>
                  </a:rPr>
                  <a:t>+</a:t>
                </a:r>
                <a:r>
                  <a:rPr lang="en-US" altLang="el-GR" sz="1600" i="1" dirty="0">
                    <a:latin typeface="Comic Sans MS" pitchFamily="66" charset="0"/>
                  </a:rPr>
                  <a:t>q</a:t>
                </a:r>
                <a:endParaRPr lang="el-GR" altLang="el-GR" sz="1600" i="1" dirty="0">
                  <a:latin typeface="Comic Sans MS" pitchFamily="66" charset="0"/>
                </a:endParaRPr>
              </a:p>
            </p:txBody>
          </p:sp>
          <p:sp>
            <p:nvSpPr>
              <p:cNvPr id="19" name="Text Box 13"/>
              <p:cNvSpPr txBox="1">
                <a:spLocks noChangeArrowheads="1"/>
              </p:cNvSpPr>
              <p:nvPr/>
            </p:nvSpPr>
            <p:spPr bwMode="auto">
              <a:xfrm>
                <a:off x="998" y="2246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600" dirty="0">
                    <a:latin typeface="Comic Sans MS" pitchFamily="66" charset="0"/>
                  </a:rPr>
                  <a:t>A</a:t>
                </a:r>
                <a:endParaRPr lang="el-GR" altLang="el-GR" sz="1600" dirty="0">
                  <a:latin typeface="Comic Sans MS" pitchFamily="66" charset="0"/>
                </a:endParaRPr>
              </a:p>
            </p:txBody>
          </p:sp>
        </p:grpSp>
        <p:grpSp>
          <p:nvGrpSpPr>
            <p:cNvPr id="9" name="Ομάδα 8"/>
            <p:cNvGrpSpPr/>
            <p:nvPr/>
          </p:nvGrpSpPr>
          <p:grpSpPr>
            <a:xfrm>
              <a:off x="1978832" y="3100701"/>
              <a:ext cx="492738" cy="643077"/>
              <a:chOff x="1978832" y="3100701"/>
              <a:chExt cx="492738" cy="643077"/>
            </a:xfrm>
          </p:grpSpPr>
          <p:sp>
            <p:nvSpPr>
              <p:cNvPr id="21" name="Line 11"/>
              <p:cNvSpPr>
                <a:spLocks noChangeShapeType="1"/>
              </p:cNvSpPr>
              <p:nvPr/>
            </p:nvSpPr>
            <p:spPr bwMode="auto">
              <a:xfrm flipV="1">
                <a:off x="1978832" y="3429352"/>
                <a:ext cx="360792" cy="31442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/>
                  <p:cNvSpPr txBox="1"/>
                  <p:nvPr/>
                </p:nvSpPr>
                <p:spPr>
                  <a:xfrm>
                    <a:off x="2083900" y="3100701"/>
                    <a:ext cx="387670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" name="TextBox 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3900" y="3100701"/>
                    <a:ext cx="387670" cy="402931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783390" y="330539"/>
            <a:ext cx="5770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Ηλεκτρική Δυναμική Ενέργεια</a:t>
            </a:r>
          </a:p>
        </p:txBody>
      </p:sp>
    </p:spTree>
    <p:extLst>
      <p:ext uri="{BB962C8B-B14F-4D97-AF65-F5344CB8AC3E}">
        <p14:creationId xmlns:p14="http://schemas.microsoft.com/office/powerpoint/2010/main" val="425994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9" grpId="0"/>
      <p:bldP spid="30" grpId="0"/>
      <p:bldP spid="2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Ομάδα 8"/>
          <p:cNvGrpSpPr/>
          <p:nvPr/>
        </p:nvGrpSpPr>
        <p:grpSpPr>
          <a:xfrm>
            <a:off x="707783" y="188640"/>
            <a:ext cx="7728431" cy="4834380"/>
            <a:chOff x="707783" y="188640"/>
            <a:chExt cx="7728431" cy="4834380"/>
          </a:xfrm>
        </p:grpSpPr>
        <p:sp>
          <p:nvSpPr>
            <p:cNvPr id="4" name="Ορθογώνιο 3"/>
            <p:cNvSpPr/>
            <p:nvPr/>
          </p:nvSpPr>
          <p:spPr>
            <a:xfrm>
              <a:off x="858616" y="188640"/>
              <a:ext cx="7426767" cy="2585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b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8.  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Ένα ακίνητο αρνητικό σημειακό ηλεκτρικό φορτίο </a:t>
              </a:r>
              <a:r>
                <a:rPr lang="el-GR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Q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 δημιουργεί γύρω του ηλεκτροστατικό πεδίο. Δύο σημεία Α και Β του ηλεκτροστατικού πεδίου βρίσκονται πάνω στην ίδια ηλεκτρική δυναμική γραμμή όπως φαίνεται στο παρακάτω σχήμα και απέχουν από το ηλεκτρικό φορτίο </a:t>
              </a:r>
              <a:r>
                <a:rPr lang="el-GR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Q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 αποστάσεις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Α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 και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B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 αντίστοιχα. Η απόσταση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B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 είναι διπλάσια της απόστασης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Α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.</a:t>
              </a:r>
              <a:endParaRPr lang="el-GR" dirty="0">
                <a:latin typeface="Trebuchet MS" panose="020B0603020202020204" pitchFamily="34" charset="0"/>
              </a:endParaRPr>
            </a:p>
          </p:txBody>
        </p:sp>
        <p:pic>
          <p:nvPicPr>
            <p:cNvPr id="6" name="Εικόνα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2420888"/>
              <a:ext cx="4868077" cy="1263304"/>
            </a:xfrm>
            <a:prstGeom prst="rect">
              <a:avLst/>
            </a:prstGeom>
          </p:spPr>
        </p:pic>
        <p:sp>
          <p:nvSpPr>
            <p:cNvPr id="7" name="Ορθογώνιο 6"/>
            <p:cNvSpPr/>
            <p:nvPr/>
          </p:nvSpPr>
          <p:spPr>
            <a:xfrm>
              <a:off x="707783" y="3684192"/>
              <a:ext cx="7728431" cy="13388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dirty="0">
                  <a:latin typeface="Trebuchet MS" panose="020B0603020202020204" pitchFamily="34" charset="0"/>
                </a:rPr>
                <a:t>Αν το δυναμικό του ηλεκτροστατικού πεδίου στο σημείο Α είναι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Α</a:t>
              </a:r>
              <a:r>
                <a:rPr lang="el-GR" dirty="0">
                  <a:latin typeface="Trebuchet MS" panose="020B0603020202020204" pitchFamily="34" charset="0"/>
                </a:rPr>
                <a:t> = -18V, το δυναμικό του ηλεκτροστατικού πεδίου στο σημείο Β είναι</a:t>
              </a:r>
            </a:p>
            <a:p>
              <a:pPr>
                <a:lnSpc>
                  <a:spcPct val="150000"/>
                </a:lnSpc>
              </a:pPr>
              <a:r>
                <a:rPr lang="el-GR" b="1" dirty="0">
                  <a:latin typeface="Trebuchet MS" panose="020B0603020202020204" pitchFamily="34" charset="0"/>
                </a:rPr>
                <a:t>α. 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Β</a:t>
              </a:r>
              <a:r>
                <a:rPr lang="el-GR" dirty="0">
                  <a:latin typeface="Trebuchet MS" panose="020B0603020202020204" pitchFamily="34" charset="0"/>
                </a:rPr>
                <a:t> = 9V.           </a:t>
              </a:r>
              <a:r>
                <a:rPr lang="el-GR" b="1" dirty="0">
                  <a:latin typeface="Trebuchet MS" panose="020B0603020202020204" pitchFamily="34" charset="0"/>
                </a:rPr>
                <a:t>β. 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Β</a:t>
              </a:r>
              <a:r>
                <a:rPr lang="el-GR" dirty="0">
                  <a:latin typeface="Trebuchet MS" panose="020B0603020202020204" pitchFamily="34" charset="0"/>
                </a:rPr>
                <a:t> = -9V.           </a:t>
              </a:r>
              <a:r>
                <a:rPr lang="el-GR" b="1" dirty="0">
                  <a:latin typeface="Trebuchet MS" panose="020B0603020202020204" pitchFamily="34" charset="0"/>
                </a:rPr>
                <a:t>γ. 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Β</a:t>
              </a:r>
              <a:r>
                <a:rPr lang="el-GR" dirty="0">
                  <a:latin typeface="Trebuchet MS" panose="020B0603020202020204" pitchFamily="34" charset="0"/>
                </a:rPr>
                <a:t> = -2V.           </a:t>
              </a:r>
              <a:r>
                <a:rPr lang="el-GR" b="1" dirty="0">
                  <a:latin typeface="Trebuchet MS" panose="020B0603020202020204" pitchFamily="34" charset="0"/>
                </a:rPr>
                <a:t>δ. 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Β</a:t>
              </a:r>
              <a:r>
                <a:rPr lang="el-GR" dirty="0">
                  <a:latin typeface="Trebuchet MS" panose="020B0603020202020204" pitchFamily="34" charset="0"/>
                </a:rPr>
                <a:t> = -3V.</a:t>
              </a:r>
            </a:p>
          </p:txBody>
        </p:sp>
      </p:grp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543200" y="456582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635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24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7F2D-19C5-4109-9A2B-4CCF15C308F6}" type="slidenum">
              <a:rPr lang="el-GR" altLang="el-GR">
                <a:solidFill>
                  <a:schemeClr val="tx1"/>
                </a:solidFill>
              </a:rPr>
              <a:pPr/>
              <a:t>4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674774" y="809724"/>
            <a:ext cx="6342282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Το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σ’ ένα σημείο Α ηλεκτρικού πεδίου είναι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μονόμετρο μέγεθος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και ορίζεται από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πηλίκο του έργου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της δύναμης</a:t>
            </a: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που ασκεί το πεδίο σ’ ένα φορτίο</a:t>
            </a:r>
            <a:r>
              <a:rPr lang="en-US" altLang="el-GR" sz="2000" b="1" dirty="0">
                <a:latin typeface="Comic Sans MS" pitchFamily="66" charset="0"/>
              </a:rPr>
              <a:t>-</a:t>
            </a:r>
            <a:r>
              <a:rPr lang="el-GR" altLang="el-GR" sz="2000" b="1" dirty="0">
                <a:latin typeface="Comic Sans MS" pitchFamily="66" charset="0"/>
              </a:rPr>
              <a:t>υπόθεμα </a:t>
            </a:r>
            <a:r>
              <a:rPr lang="en-US" altLang="el-GR" sz="2000" b="1" i="1" dirty="0">
                <a:latin typeface="Comic Sans MS" pitchFamily="66" charset="0"/>
              </a:rPr>
              <a:t>q</a:t>
            </a:r>
            <a:r>
              <a:rPr lang="en-US" altLang="el-GR" sz="2000" b="1" baseline="-25000" dirty="0">
                <a:latin typeface="Comic Sans MS" pitchFamily="66" charset="0"/>
              </a:rPr>
              <a:t>0</a:t>
            </a:r>
            <a:r>
              <a:rPr lang="el-GR" altLang="el-GR" sz="2000" b="1" dirty="0">
                <a:latin typeface="Comic Sans MS" pitchFamily="66" charset="0"/>
              </a:rPr>
              <a:t> για να μεταφερθεί αυτό από το Α εκτός του πεδίου,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προς το φορτίο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αυτό.</a:t>
            </a:r>
            <a:r>
              <a:rPr lang="el-GR" altLang="el-GR" sz="2000" b="1" baseline="-25000" dirty="0">
                <a:latin typeface="Comic Sans MS" pitchFamily="66" charset="0"/>
              </a:rPr>
              <a:t> </a:t>
            </a:r>
            <a:endParaRPr lang="el-GR" altLang="el-GR" sz="2000" b="1" dirty="0">
              <a:latin typeface="Comic Sans MS" pitchFamily="66" charset="0"/>
            </a:endParaRPr>
          </a:p>
        </p:txBody>
      </p:sp>
      <p:grpSp>
        <p:nvGrpSpPr>
          <p:cNvPr id="9" name="Ομάδα 8"/>
          <p:cNvGrpSpPr/>
          <p:nvPr/>
        </p:nvGrpSpPr>
        <p:grpSpPr>
          <a:xfrm>
            <a:off x="319898" y="3372193"/>
            <a:ext cx="3600202" cy="2667000"/>
            <a:chOff x="284629" y="794336"/>
            <a:chExt cx="3600202" cy="26670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84629" y="794336"/>
              <a:ext cx="3600202" cy="2667000"/>
              <a:chOff x="549851" y="839708"/>
              <a:chExt cx="3600202" cy="2667000"/>
            </a:xfrm>
          </p:grpSpPr>
          <p:graphicFrame>
            <p:nvGraphicFramePr>
              <p:cNvPr id="6147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90656500"/>
                  </p:ext>
                </p:extLst>
              </p:nvPr>
            </p:nvGraphicFramePr>
            <p:xfrm>
              <a:off x="3102459" y="973887"/>
              <a:ext cx="340540" cy="27288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Εξίσωση" r:id="rId3" imgW="164880" imgH="126720" progId="Equation.3">
                      <p:embed/>
                    </p:oleObj>
                  </mc:Choice>
                  <mc:Fallback>
                    <p:oleObj name="Εξίσωση" r:id="rId3" imgW="164880" imgH="12672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02459" y="973887"/>
                            <a:ext cx="340540" cy="27288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48" name="Freeform 4"/>
              <p:cNvSpPr>
                <a:spLocks/>
              </p:cNvSpPr>
              <p:nvPr/>
            </p:nvSpPr>
            <p:spPr bwMode="auto">
              <a:xfrm>
                <a:off x="549851" y="839708"/>
                <a:ext cx="3600202" cy="2667000"/>
              </a:xfrm>
              <a:custGeom>
                <a:avLst/>
                <a:gdLst>
                  <a:gd name="T0" fmla="*/ 362 w 1616"/>
                  <a:gd name="T1" fmla="*/ 278 h 1468"/>
                  <a:gd name="T2" fmla="*/ 195 w 1616"/>
                  <a:gd name="T3" fmla="*/ 362 h 1468"/>
                  <a:gd name="T4" fmla="*/ 102 w 1616"/>
                  <a:gd name="T5" fmla="*/ 492 h 1468"/>
                  <a:gd name="T6" fmla="*/ 28 w 1616"/>
                  <a:gd name="T7" fmla="*/ 669 h 1468"/>
                  <a:gd name="T8" fmla="*/ 0 w 1616"/>
                  <a:gd name="T9" fmla="*/ 854 h 1468"/>
                  <a:gd name="T10" fmla="*/ 9 w 1616"/>
                  <a:gd name="T11" fmla="*/ 1077 h 1468"/>
                  <a:gd name="T12" fmla="*/ 158 w 1616"/>
                  <a:gd name="T13" fmla="*/ 1254 h 1468"/>
                  <a:gd name="T14" fmla="*/ 204 w 1616"/>
                  <a:gd name="T15" fmla="*/ 1291 h 1468"/>
                  <a:gd name="T16" fmla="*/ 260 w 1616"/>
                  <a:gd name="T17" fmla="*/ 1328 h 1468"/>
                  <a:gd name="T18" fmla="*/ 362 w 1616"/>
                  <a:gd name="T19" fmla="*/ 1365 h 1468"/>
                  <a:gd name="T20" fmla="*/ 687 w 1616"/>
                  <a:gd name="T21" fmla="*/ 1468 h 1468"/>
                  <a:gd name="T22" fmla="*/ 752 w 1616"/>
                  <a:gd name="T23" fmla="*/ 1458 h 1468"/>
                  <a:gd name="T24" fmla="*/ 845 w 1616"/>
                  <a:gd name="T25" fmla="*/ 1412 h 1468"/>
                  <a:gd name="T26" fmla="*/ 938 w 1616"/>
                  <a:gd name="T27" fmla="*/ 1273 h 1468"/>
                  <a:gd name="T28" fmla="*/ 975 w 1616"/>
                  <a:gd name="T29" fmla="*/ 1152 h 1468"/>
                  <a:gd name="T30" fmla="*/ 1022 w 1616"/>
                  <a:gd name="T31" fmla="*/ 1096 h 1468"/>
                  <a:gd name="T32" fmla="*/ 1449 w 1616"/>
                  <a:gd name="T33" fmla="*/ 957 h 1468"/>
                  <a:gd name="T34" fmla="*/ 1588 w 1616"/>
                  <a:gd name="T35" fmla="*/ 854 h 1468"/>
                  <a:gd name="T36" fmla="*/ 1616 w 1616"/>
                  <a:gd name="T37" fmla="*/ 771 h 1468"/>
                  <a:gd name="T38" fmla="*/ 1579 w 1616"/>
                  <a:gd name="T39" fmla="*/ 566 h 1468"/>
                  <a:gd name="T40" fmla="*/ 1430 w 1616"/>
                  <a:gd name="T41" fmla="*/ 446 h 1468"/>
                  <a:gd name="T42" fmla="*/ 1170 w 1616"/>
                  <a:gd name="T43" fmla="*/ 316 h 1468"/>
                  <a:gd name="T44" fmla="*/ 1115 w 1616"/>
                  <a:gd name="T45" fmla="*/ 288 h 1468"/>
                  <a:gd name="T46" fmla="*/ 1059 w 1616"/>
                  <a:gd name="T47" fmla="*/ 269 h 1468"/>
                  <a:gd name="T48" fmla="*/ 1022 w 1616"/>
                  <a:gd name="T49" fmla="*/ 232 h 1468"/>
                  <a:gd name="T50" fmla="*/ 985 w 1616"/>
                  <a:gd name="T51" fmla="*/ 213 h 1468"/>
                  <a:gd name="T52" fmla="*/ 882 w 1616"/>
                  <a:gd name="T53" fmla="*/ 130 h 1468"/>
                  <a:gd name="T54" fmla="*/ 771 w 1616"/>
                  <a:gd name="T55" fmla="*/ 37 h 1468"/>
                  <a:gd name="T56" fmla="*/ 715 w 1616"/>
                  <a:gd name="T57" fmla="*/ 0 h 1468"/>
                  <a:gd name="T58" fmla="*/ 539 w 1616"/>
                  <a:gd name="T59" fmla="*/ 18 h 1468"/>
                  <a:gd name="T60" fmla="*/ 483 w 1616"/>
                  <a:gd name="T61" fmla="*/ 37 h 1468"/>
                  <a:gd name="T62" fmla="*/ 418 w 1616"/>
                  <a:gd name="T63" fmla="*/ 111 h 1468"/>
                  <a:gd name="T64" fmla="*/ 399 w 1616"/>
                  <a:gd name="T65" fmla="*/ 139 h 1468"/>
                  <a:gd name="T66" fmla="*/ 362 w 1616"/>
                  <a:gd name="T67" fmla="*/ 195 h 1468"/>
                  <a:gd name="T68" fmla="*/ 353 w 1616"/>
                  <a:gd name="T69" fmla="*/ 223 h 1468"/>
                  <a:gd name="T70" fmla="*/ 334 w 1616"/>
                  <a:gd name="T71" fmla="*/ 251 h 1468"/>
                  <a:gd name="T72" fmla="*/ 362 w 1616"/>
                  <a:gd name="T73" fmla="*/ 278 h 1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16" h="1468">
                    <a:moveTo>
                      <a:pt x="362" y="278"/>
                    </a:moveTo>
                    <a:cubicBezTo>
                      <a:pt x="285" y="295"/>
                      <a:pt x="260" y="320"/>
                      <a:pt x="195" y="362"/>
                    </a:cubicBezTo>
                    <a:cubicBezTo>
                      <a:pt x="165" y="407"/>
                      <a:pt x="132" y="448"/>
                      <a:pt x="102" y="492"/>
                    </a:cubicBezTo>
                    <a:cubicBezTo>
                      <a:pt x="86" y="556"/>
                      <a:pt x="57" y="610"/>
                      <a:pt x="28" y="669"/>
                    </a:cubicBezTo>
                    <a:cubicBezTo>
                      <a:pt x="4" y="798"/>
                      <a:pt x="13" y="737"/>
                      <a:pt x="0" y="854"/>
                    </a:cubicBezTo>
                    <a:cubicBezTo>
                      <a:pt x="3" y="928"/>
                      <a:pt x="4" y="1003"/>
                      <a:pt x="9" y="1077"/>
                    </a:cubicBezTo>
                    <a:cubicBezTo>
                      <a:pt x="15" y="1175"/>
                      <a:pt x="80" y="1214"/>
                      <a:pt x="158" y="1254"/>
                    </a:cubicBezTo>
                    <a:cubicBezTo>
                      <a:pt x="191" y="1305"/>
                      <a:pt x="157" y="1265"/>
                      <a:pt x="204" y="1291"/>
                    </a:cubicBezTo>
                    <a:cubicBezTo>
                      <a:pt x="224" y="1302"/>
                      <a:pt x="239" y="1320"/>
                      <a:pt x="260" y="1328"/>
                    </a:cubicBezTo>
                    <a:cubicBezTo>
                      <a:pt x="294" y="1341"/>
                      <a:pt x="330" y="1349"/>
                      <a:pt x="362" y="1365"/>
                    </a:cubicBezTo>
                    <a:cubicBezTo>
                      <a:pt x="464" y="1415"/>
                      <a:pt x="574" y="1448"/>
                      <a:pt x="687" y="1468"/>
                    </a:cubicBezTo>
                    <a:cubicBezTo>
                      <a:pt x="709" y="1465"/>
                      <a:pt x="731" y="1464"/>
                      <a:pt x="752" y="1458"/>
                    </a:cubicBezTo>
                    <a:cubicBezTo>
                      <a:pt x="783" y="1449"/>
                      <a:pt x="812" y="1423"/>
                      <a:pt x="845" y="1412"/>
                    </a:cubicBezTo>
                    <a:cubicBezTo>
                      <a:pt x="898" y="1376"/>
                      <a:pt x="903" y="1322"/>
                      <a:pt x="938" y="1273"/>
                    </a:cubicBezTo>
                    <a:cubicBezTo>
                      <a:pt x="944" y="1249"/>
                      <a:pt x="960" y="1167"/>
                      <a:pt x="975" y="1152"/>
                    </a:cubicBezTo>
                    <a:cubicBezTo>
                      <a:pt x="1011" y="1116"/>
                      <a:pt x="996" y="1135"/>
                      <a:pt x="1022" y="1096"/>
                    </a:cubicBezTo>
                    <a:cubicBezTo>
                      <a:pt x="1089" y="887"/>
                      <a:pt x="1198" y="964"/>
                      <a:pt x="1449" y="957"/>
                    </a:cubicBezTo>
                    <a:cubicBezTo>
                      <a:pt x="1503" y="938"/>
                      <a:pt x="1541" y="887"/>
                      <a:pt x="1588" y="854"/>
                    </a:cubicBezTo>
                    <a:cubicBezTo>
                      <a:pt x="1598" y="827"/>
                      <a:pt x="1616" y="771"/>
                      <a:pt x="1616" y="771"/>
                    </a:cubicBezTo>
                    <a:cubicBezTo>
                      <a:pt x="1613" y="728"/>
                      <a:pt x="1616" y="613"/>
                      <a:pt x="1579" y="566"/>
                    </a:cubicBezTo>
                    <a:cubicBezTo>
                      <a:pt x="1538" y="514"/>
                      <a:pt x="1489" y="474"/>
                      <a:pt x="1430" y="446"/>
                    </a:cubicBezTo>
                    <a:cubicBezTo>
                      <a:pt x="1356" y="370"/>
                      <a:pt x="1267" y="349"/>
                      <a:pt x="1170" y="316"/>
                    </a:cubicBezTo>
                    <a:cubicBezTo>
                      <a:pt x="1071" y="282"/>
                      <a:pt x="1216" y="333"/>
                      <a:pt x="1115" y="288"/>
                    </a:cubicBezTo>
                    <a:cubicBezTo>
                      <a:pt x="1097" y="280"/>
                      <a:pt x="1059" y="269"/>
                      <a:pt x="1059" y="269"/>
                    </a:cubicBezTo>
                    <a:cubicBezTo>
                      <a:pt x="1047" y="257"/>
                      <a:pt x="1036" y="243"/>
                      <a:pt x="1022" y="232"/>
                    </a:cubicBezTo>
                    <a:cubicBezTo>
                      <a:pt x="1011" y="224"/>
                      <a:pt x="996" y="222"/>
                      <a:pt x="985" y="213"/>
                    </a:cubicBezTo>
                    <a:cubicBezTo>
                      <a:pt x="870" y="119"/>
                      <a:pt x="964" y="170"/>
                      <a:pt x="882" y="130"/>
                    </a:cubicBezTo>
                    <a:cubicBezTo>
                      <a:pt x="795" y="43"/>
                      <a:pt x="849" y="87"/>
                      <a:pt x="771" y="37"/>
                    </a:cubicBezTo>
                    <a:cubicBezTo>
                      <a:pt x="752" y="25"/>
                      <a:pt x="715" y="0"/>
                      <a:pt x="715" y="0"/>
                    </a:cubicBezTo>
                    <a:cubicBezTo>
                      <a:pt x="678" y="3"/>
                      <a:pt x="587" y="6"/>
                      <a:pt x="539" y="18"/>
                    </a:cubicBezTo>
                    <a:cubicBezTo>
                      <a:pt x="520" y="23"/>
                      <a:pt x="483" y="37"/>
                      <a:pt x="483" y="37"/>
                    </a:cubicBezTo>
                    <a:cubicBezTo>
                      <a:pt x="437" y="68"/>
                      <a:pt x="462" y="46"/>
                      <a:pt x="418" y="111"/>
                    </a:cubicBezTo>
                    <a:cubicBezTo>
                      <a:pt x="412" y="120"/>
                      <a:pt x="399" y="139"/>
                      <a:pt x="399" y="139"/>
                    </a:cubicBezTo>
                    <a:cubicBezTo>
                      <a:pt x="378" y="206"/>
                      <a:pt x="408" y="125"/>
                      <a:pt x="362" y="195"/>
                    </a:cubicBezTo>
                    <a:cubicBezTo>
                      <a:pt x="357" y="203"/>
                      <a:pt x="357" y="214"/>
                      <a:pt x="353" y="223"/>
                    </a:cubicBezTo>
                    <a:cubicBezTo>
                      <a:pt x="348" y="233"/>
                      <a:pt x="332" y="240"/>
                      <a:pt x="334" y="251"/>
                    </a:cubicBezTo>
                    <a:cubicBezTo>
                      <a:pt x="336" y="264"/>
                      <a:pt x="353" y="269"/>
                      <a:pt x="362" y="27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179" name="Group 35"/>
            <p:cNvGrpSpPr>
              <a:grpSpLocks/>
            </p:cNvGrpSpPr>
            <p:nvPr/>
          </p:nvGrpSpPr>
          <p:grpSpPr bwMode="auto">
            <a:xfrm>
              <a:off x="946294" y="2335493"/>
              <a:ext cx="669537" cy="321125"/>
              <a:chOff x="740" y="1609"/>
              <a:chExt cx="464" cy="213"/>
            </a:xfrm>
            <a:solidFill>
              <a:schemeClr val="bg1"/>
            </a:solidFill>
          </p:grpSpPr>
          <p:sp>
            <p:nvSpPr>
              <p:cNvPr id="6149" name="Oval 5"/>
              <p:cNvSpPr>
                <a:spLocks noChangeArrowheads="1"/>
              </p:cNvSpPr>
              <p:nvPr/>
            </p:nvSpPr>
            <p:spPr bwMode="auto">
              <a:xfrm>
                <a:off x="801" y="1611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151" name="Text Box 7"/>
              <p:cNvSpPr txBox="1">
                <a:spLocks noChangeArrowheads="1"/>
              </p:cNvSpPr>
              <p:nvPr/>
            </p:nvSpPr>
            <p:spPr bwMode="auto">
              <a:xfrm>
                <a:off x="740" y="1609"/>
                <a:ext cx="46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600" b="1" dirty="0">
                    <a:latin typeface="Comic Sans MS" pitchFamily="66" charset="0"/>
                  </a:rPr>
                  <a:t>+</a:t>
                </a:r>
                <a:r>
                  <a:rPr lang="en-US" altLang="el-GR" sz="1600" b="1" i="1" dirty="0">
                    <a:latin typeface="Comic Sans MS" pitchFamily="66" charset="0"/>
                  </a:rPr>
                  <a:t>Q</a:t>
                </a:r>
                <a:endParaRPr lang="el-GR" altLang="el-GR" sz="1600" b="1" i="1" dirty="0">
                  <a:latin typeface="Comic Sans MS" pitchFamily="66" charset="0"/>
                </a:endParaRPr>
              </a:p>
            </p:txBody>
          </p:sp>
        </p:grpSp>
      </p:grpSp>
      <p:grpSp>
        <p:nvGrpSpPr>
          <p:cNvPr id="12" name="Ομάδα 11"/>
          <p:cNvGrpSpPr/>
          <p:nvPr/>
        </p:nvGrpSpPr>
        <p:grpSpPr>
          <a:xfrm>
            <a:off x="1522647" y="3691216"/>
            <a:ext cx="910755" cy="989157"/>
            <a:chOff x="1487378" y="1113359"/>
            <a:chExt cx="910755" cy="989157"/>
          </a:xfrm>
        </p:grpSpPr>
        <p:grpSp>
          <p:nvGrpSpPr>
            <p:cNvPr id="8" name="Ομάδα 7"/>
            <p:cNvGrpSpPr/>
            <p:nvPr/>
          </p:nvGrpSpPr>
          <p:grpSpPr>
            <a:xfrm>
              <a:off x="1487378" y="1113359"/>
              <a:ext cx="910755" cy="741503"/>
              <a:chOff x="1487378" y="1113359"/>
              <a:chExt cx="910755" cy="741503"/>
            </a:xfrm>
          </p:grpSpPr>
          <p:grpSp>
            <p:nvGrpSpPr>
              <p:cNvPr id="6173" name="Group 29"/>
              <p:cNvGrpSpPr>
                <a:grpSpLocks/>
              </p:cNvGrpSpPr>
              <p:nvPr/>
            </p:nvGrpSpPr>
            <p:grpSpPr bwMode="auto">
              <a:xfrm>
                <a:off x="1487378" y="1496087"/>
                <a:ext cx="731838" cy="358775"/>
                <a:chOff x="1008" y="2222"/>
                <a:chExt cx="461" cy="226"/>
              </a:xfrm>
            </p:grpSpPr>
            <p:sp>
              <p:nvSpPr>
                <p:cNvPr id="6174" name="Oval 30"/>
                <p:cNvSpPr>
                  <a:spLocks noChangeArrowheads="1"/>
                </p:cNvSpPr>
                <p:nvPr/>
              </p:nvSpPr>
              <p:spPr bwMode="auto">
                <a:xfrm>
                  <a:off x="1202" y="2387"/>
                  <a:ext cx="55" cy="61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6175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248" y="2222"/>
                  <a:ext cx="221" cy="178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7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008" y="2222"/>
                  <a:ext cx="249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l-GR" sz="1600" dirty="0">
                      <a:latin typeface="Comic Sans MS" pitchFamily="66" charset="0"/>
                    </a:rPr>
                    <a:t>A</a:t>
                  </a:r>
                  <a:endParaRPr lang="el-GR" altLang="el-GR" sz="1600" dirty="0">
                    <a:latin typeface="Comic Sans MS" pitchFamily="66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2010463" y="1113359"/>
                    <a:ext cx="387670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10463" y="1113359"/>
                    <a:ext cx="387670" cy="402931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1563578" y="1764378"/>
              <a:ext cx="574675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l-GR" sz="1600" dirty="0">
                  <a:latin typeface="Comic Sans MS" pitchFamily="66" charset="0"/>
                </a:rPr>
                <a:t>+</a:t>
              </a:r>
              <a:r>
                <a:rPr lang="en-US" altLang="el-GR" sz="1600" i="1" dirty="0">
                  <a:latin typeface="Comic Sans MS" pitchFamily="66" charset="0"/>
                </a:rPr>
                <a:t>q</a:t>
              </a:r>
              <a:r>
                <a:rPr lang="en-US" altLang="el-GR" sz="1600" baseline="-25000" dirty="0">
                  <a:latin typeface="Comic Sans MS" pitchFamily="66" charset="0"/>
                </a:rPr>
                <a:t>0</a:t>
              </a:r>
              <a:endParaRPr lang="el-GR" altLang="el-GR" sz="1600" dirty="0">
                <a:latin typeface="Comic Sans MS" pitchFamily="66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04106" y="3572197"/>
                <a:ext cx="2880320" cy="1119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𝑭</m:t>
                              </m:r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𝐀</m:t>
                              </m:r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106" y="3572197"/>
                <a:ext cx="2880320" cy="1119474"/>
              </a:xfrm>
              <a:prstGeom prst="rect">
                <a:avLst/>
              </a:prstGeom>
              <a:blipFill>
                <a:blip r:embed="rId7"/>
                <a:stretch>
                  <a:fillRect b="-16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051676" y="5162542"/>
            <a:ext cx="18240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1600" dirty="0">
                <a:latin typeface="Comic Sans MS" panose="030F0702030302020204" pitchFamily="66" charset="0"/>
              </a:rPr>
              <a:t>Μονάδα μέτρησης του Δυναμικού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53200" y="5111131"/>
                <a:ext cx="1229916" cy="793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𝐉𝐨𝐮𝐥𝐞</m:t>
                          </m:r>
                        </m:num>
                        <m:den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𝐂</m:t>
                          </m:r>
                        </m:den>
                      </m:f>
                    </m:oMath>
                  </m:oMathPara>
                </a14:m>
                <a:endParaRPr lang="el-G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111131"/>
                <a:ext cx="1229916" cy="7938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4759192" y="5310234"/>
                <a:ext cx="19372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𝟏</m:t>
                      </m:r>
                      <m:r>
                        <a:rPr lang="en-US" sz="2400" b="1" i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𝐕𝐨𝐥𝐭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(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𝐕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l-G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192" y="5310234"/>
                <a:ext cx="1937261" cy="461665"/>
              </a:xfrm>
              <a:prstGeom prst="rect">
                <a:avLst/>
              </a:prstGeom>
              <a:blipFill>
                <a:blip r:embed="rId9"/>
                <a:stretch>
                  <a:fillRect b="-2368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Ελεύθερη σχεδίαση 3"/>
          <p:cNvSpPr/>
          <p:nvPr/>
        </p:nvSpPr>
        <p:spPr>
          <a:xfrm flipH="1">
            <a:off x="5364634" y="4412082"/>
            <a:ext cx="45719" cy="947833"/>
          </a:xfrm>
          <a:custGeom>
            <a:avLst/>
            <a:gdLst>
              <a:gd name="connsiteX0" fmla="*/ 229786 w 229786"/>
              <a:gd name="connsiteY0" fmla="*/ 0 h 838200"/>
              <a:gd name="connsiteX1" fmla="*/ 197128 w 229786"/>
              <a:gd name="connsiteY1" fmla="*/ 54429 h 838200"/>
              <a:gd name="connsiteX2" fmla="*/ 175357 w 229786"/>
              <a:gd name="connsiteY2" fmla="*/ 119743 h 838200"/>
              <a:gd name="connsiteX3" fmla="*/ 153586 w 229786"/>
              <a:gd name="connsiteY3" fmla="*/ 152400 h 838200"/>
              <a:gd name="connsiteX4" fmla="*/ 131814 w 229786"/>
              <a:gd name="connsiteY4" fmla="*/ 217715 h 838200"/>
              <a:gd name="connsiteX5" fmla="*/ 120928 w 229786"/>
              <a:gd name="connsiteY5" fmla="*/ 250372 h 838200"/>
              <a:gd name="connsiteX6" fmla="*/ 99157 w 229786"/>
              <a:gd name="connsiteY6" fmla="*/ 283029 h 838200"/>
              <a:gd name="connsiteX7" fmla="*/ 77386 w 229786"/>
              <a:gd name="connsiteY7" fmla="*/ 348343 h 838200"/>
              <a:gd name="connsiteX8" fmla="*/ 66500 w 229786"/>
              <a:gd name="connsiteY8" fmla="*/ 381000 h 838200"/>
              <a:gd name="connsiteX9" fmla="*/ 44728 w 229786"/>
              <a:gd name="connsiteY9" fmla="*/ 402772 h 838200"/>
              <a:gd name="connsiteX10" fmla="*/ 22957 w 229786"/>
              <a:gd name="connsiteY10" fmla="*/ 544286 h 838200"/>
              <a:gd name="connsiteX11" fmla="*/ 12071 w 229786"/>
              <a:gd name="connsiteY11" fmla="*/ 631372 h 838200"/>
              <a:gd name="connsiteX12" fmla="*/ 1186 w 229786"/>
              <a:gd name="connsiteY12" fmla="*/ 685800 h 838200"/>
              <a:gd name="connsiteX13" fmla="*/ 1186 w 229786"/>
              <a:gd name="connsiteY13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786" h="838200">
                <a:moveTo>
                  <a:pt x="229786" y="0"/>
                </a:moveTo>
                <a:cubicBezTo>
                  <a:pt x="218900" y="18143"/>
                  <a:pt x="205883" y="35167"/>
                  <a:pt x="197128" y="54429"/>
                </a:cubicBezTo>
                <a:cubicBezTo>
                  <a:pt x="187632" y="75321"/>
                  <a:pt x="188087" y="100648"/>
                  <a:pt x="175357" y="119743"/>
                </a:cubicBezTo>
                <a:cubicBezTo>
                  <a:pt x="168100" y="130629"/>
                  <a:pt x="158899" y="140445"/>
                  <a:pt x="153586" y="152400"/>
                </a:cubicBezTo>
                <a:cubicBezTo>
                  <a:pt x="144265" y="173371"/>
                  <a:pt x="139071" y="195943"/>
                  <a:pt x="131814" y="217715"/>
                </a:cubicBezTo>
                <a:cubicBezTo>
                  <a:pt x="128185" y="228601"/>
                  <a:pt x="127293" y="240825"/>
                  <a:pt x="120928" y="250372"/>
                </a:cubicBezTo>
                <a:cubicBezTo>
                  <a:pt x="113671" y="261258"/>
                  <a:pt x="104470" y="271074"/>
                  <a:pt x="99157" y="283029"/>
                </a:cubicBezTo>
                <a:cubicBezTo>
                  <a:pt x="89837" y="304000"/>
                  <a:pt x="84643" y="326572"/>
                  <a:pt x="77386" y="348343"/>
                </a:cubicBezTo>
                <a:cubicBezTo>
                  <a:pt x="73757" y="359229"/>
                  <a:pt x="74614" y="372886"/>
                  <a:pt x="66500" y="381000"/>
                </a:cubicBezTo>
                <a:lnTo>
                  <a:pt x="44728" y="402772"/>
                </a:lnTo>
                <a:cubicBezTo>
                  <a:pt x="25240" y="480730"/>
                  <a:pt x="36888" y="425873"/>
                  <a:pt x="22957" y="544286"/>
                </a:cubicBezTo>
                <a:cubicBezTo>
                  <a:pt x="19539" y="573340"/>
                  <a:pt x="16519" y="602458"/>
                  <a:pt x="12071" y="631372"/>
                </a:cubicBezTo>
                <a:cubicBezTo>
                  <a:pt x="9258" y="649659"/>
                  <a:pt x="2158" y="667324"/>
                  <a:pt x="1186" y="685800"/>
                </a:cubicBezTo>
                <a:cubicBezTo>
                  <a:pt x="-1484" y="736530"/>
                  <a:pt x="1186" y="787400"/>
                  <a:pt x="1186" y="83820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" name="Ομάδα 14"/>
          <p:cNvGrpSpPr/>
          <p:nvPr/>
        </p:nvGrpSpPr>
        <p:grpSpPr>
          <a:xfrm>
            <a:off x="6497017" y="4114435"/>
            <a:ext cx="1676579" cy="1649841"/>
            <a:chOff x="6553021" y="2035629"/>
            <a:chExt cx="1676579" cy="1649841"/>
          </a:xfrm>
        </p:grpSpPr>
        <p:sp>
          <p:nvSpPr>
            <p:cNvPr id="13" name="Ελεύθερη σχεδίαση 12"/>
            <p:cNvSpPr/>
            <p:nvPr/>
          </p:nvSpPr>
          <p:spPr>
            <a:xfrm>
              <a:off x="6553021" y="2411841"/>
              <a:ext cx="309721" cy="1273629"/>
            </a:xfrm>
            <a:custGeom>
              <a:avLst/>
              <a:gdLst>
                <a:gd name="connsiteX0" fmla="*/ 124664 w 309721"/>
                <a:gd name="connsiteY0" fmla="*/ 0 h 1273629"/>
                <a:gd name="connsiteX1" fmla="*/ 59349 w 309721"/>
                <a:gd name="connsiteY1" fmla="*/ 87086 h 1273629"/>
                <a:gd name="connsiteX2" fmla="*/ 37578 w 309721"/>
                <a:gd name="connsiteY2" fmla="*/ 119743 h 1273629"/>
                <a:gd name="connsiteX3" fmla="*/ 15806 w 309721"/>
                <a:gd name="connsiteY3" fmla="*/ 185057 h 1273629"/>
                <a:gd name="connsiteX4" fmla="*/ 15806 w 309721"/>
                <a:gd name="connsiteY4" fmla="*/ 478971 h 1273629"/>
                <a:gd name="connsiteX5" fmla="*/ 37578 w 309721"/>
                <a:gd name="connsiteY5" fmla="*/ 544286 h 1273629"/>
                <a:gd name="connsiteX6" fmla="*/ 48464 w 309721"/>
                <a:gd name="connsiteY6" fmla="*/ 631371 h 1273629"/>
                <a:gd name="connsiteX7" fmla="*/ 59349 w 309721"/>
                <a:gd name="connsiteY7" fmla="*/ 664029 h 1273629"/>
                <a:gd name="connsiteX8" fmla="*/ 70235 w 309721"/>
                <a:gd name="connsiteY8" fmla="*/ 762000 h 1273629"/>
                <a:gd name="connsiteX9" fmla="*/ 81121 w 309721"/>
                <a:gd name="connsiteY9" fmla="*/ 794657 h 1273629"/>
                <a:gd name="connsiteX10" fmla="*/ 102892 w 309721"/>
                <a:gd name="connsiteY10" fmla="*/ 914400 h 1273629"/>
                <a:gd name="connsiteX11" fmla="*/ 113778 w 309721"/>
                <a:gd name="connsiteY11" fmla="*/ 947057 h 1273629"/>
                <a:gd name="connsiteX12" fmla="*/ 135549 w 309721"/>
                <a:gd name="connsiteY12" fmla="*/ 1045029 h 1273629"/>
                <a:gd name="connsiteX13" fmla="*/ 157321 w 309721"/>
                <a:gd name="connsiteY13" fmla="*/ 1110343 h 1273629"/>
                <a:gd name="connsiteX14" fmla="*/ 179092 w 309721"/>
                <a:gd name="connsiteY14" fmla="*/ 1143000 h 1273629"/>
                <a:gd name="connsiteX15" fmla="*/ 200864 w 309721"/>
                <a:gd name="connsiteY15" fmla="*/ 1164771 h 1273629"/>
                <a:gd name="connsiteX16" fmla="*/ 266178 w 309721"/>
                <a:gd name="connsiteY16" fmla="*/ 1251857 h 1273629"/>
                <a:gd name="connsiteX17" fmla="*/ 309721 w 309721"/>
                <a:gd name="connsiteY17" fmla="*/ 1273629 h 1273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09721" h="1273629">
                  <a:moveTo>
                    <a:pt x="124664" y="0"/>
                  </a:moveTo>
                  <a:cubicBezTo>
                    <a:pt x="19639" y="105025"/>
                    <a:pt x="97347" y="11089"/>
                    <a:pt x="59349" y="87086"/>
                  </a:cubicBezTo>
                  <a:cubicBezTo>
                    <a:pt x="53498" y="98788"/>
                    <a:pt x="42891" y="107788"/>
                    <a:pt x="37578" y="119743"/>
                  </a:cubicBezTo>
                  <a:cubicBezTo>
                    <a:pt x="28257" y="140714"/>
                    <a:pt x="15806" y="185057"/>
                    <a:pt x="15806" y="185057"/>
                  </a:cubicBezTo>
                  <a:cubicBezTo>
                    <a:pt x="-4857" y="309043"/>
                    <a:pt x="-5677" y="285619"/>
                    <a:pt x="15806" y="478971"/>
                  </a:cubicBezTo>
                  <a:cubicBezTo>
                    <a:pt x="18340" y="501780"/>
                    <a:pt x="37578" y="544286"/>
                    <a:pt x="37578" y="544286"/>
                  </a:cubicBezTo>
                  <a:cubicBezTo>
                    <a:pt x="41207" y="573314"/>
                    <a:pt x="43231" y="602589"/>
                    <a:pt x="48464" y="631371"/>
                  </a:cubicBezTo>
                  <a:cubicBezTo>
                    <a:pt x="50517" y="642661"/>
                    <a:pt x="57463" y="652710"/>
                    <a:pt x="59349" y="664029"/>
                  </a:cubicBezTo>
                  <a:cubicBezTo>
                    <a:pt x="64751" y="696440"/>
                    <a:pt x="64833" y="729589"/>
                    <a:pt x="70235" y="762000"/>
                  </a:cubicBezTo>
                  <a:cubicBezTo>
                    <a:pt x="72121" y="773318"/>
                    <a:pt x="78338" y="783525"/>
                    <a:pt x="81121" y="794657"/>
                  </a:cubicBezTo>
                  <a:cubicBezTo>
                    <a:pt x="100927" y="873882"/>
                    <a:pt x="83486" y="827075"/>
                    <a:pt x="102892" y="914400"/>
                  </a:cubicBezTo>
                  <a:cubicBezTo>
                    <a:pt x="105381" y="925601"/>
                    <a:pt x="110995" y="935925"/>
                    <a:pt x="113778" y="947057"/>
                  </a:cubicBezTo>
                  <a:cubicBezTo>
                    <a:pt x="129310" y="1009184"/>
                    <a:pt x="118792" y="989174"/>
                    <a:pt x="135549" y="1045029"/>
                  </a:cubicBezTo>
                  <a:cubicBezTo>
                    <a:pt x="142143" y="1067010"/>
                    <a:pt x="144591" y="1091248"/>
                    <a:pt x="157321" y="1110343"/>
                  </a:cubicBezTo>
                  <a:cubicBezTo>
                    <a:pt x="164578" y="1121229"/>
                    <a:pt x="170919" y="1132784"/>
                    <a:pt x="179092" y="1143000"/>
                  </a:cubicBezTo>
                  <a:cubicBezTo>
                    <a:pt x="185503" y="1151014"/>
                    <a:pt x="194706" y="1156560"/>
                    <a:pt x="200864" y="1164771"/>
                  </a:cubicBezTo>
                  <a:cubicBezTo>
                    <a:pt x="205290" y="1170672"/>
                    <a:pt x="243479" y="1238238"/>
                    <a:pt x="266178" y="1251857"/>
                  </a:cubicBezTo>
                  <a:cubicBezTo>
                    <a:pt x="328718" y="1289381"/>
                    <a:pt x="279534" y="1243442"/>
                    <a:pt x="309721" y="127362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Ελεύθερη σχεδίαση 13"/>
            <p:cNvSpPr/>
            <p:nvPr/>
          </p:nvSpPr>
          <p:spPr>
            <a:xfrm>
              <a:off x="7609114" y="2035629"/>
              <a:ext cx="620486" cy="1088571"/>
            </a:xfrm>
            <a:custGeom>
              <a:avLst/>
              <a:gdLst>
                <a:gd name="connsiteX0" fmla="*/ 0 w 620486"/>
                <a:gd name="connsiteY0" fmla="*/ 0 h 1088571"/>
                <a:gd name="connsiteX1" fmla="*/ 87086 w 620486"/>
                <a:gd name="connsiteY1" fmla="*/ 21771 h 1088571"/>
                <a:gd name="connsiteX2" fmla="*/ 152400 w 620486"/>
                <a:gd name="connsiteY2" fmla="*/ 54428 h 1088571"/>
                <a:gd name="connsiteX3" fmla="*/ 217715 w 620486"/>
                <a:gd name="connsiteY3" fmla="*/ 76200 h 1088571"/>
                <a:gd name="connsiteX4" fmla="*/ 250372 w 620486"/>
                <a:gd name="connsiteY4" fmla="*/ 87085 h 1088571"/>
                <a:gd name="connsiteX5" fmla="*/ 272143 w 620486"/>
                <a:gd name="connsiteY5" fmla="*/ 108857 h 1088571"/>
                <a:gd name="connsiteX6" fmla="*/ 304800 w 620486"/>
                <a:gd name="connsiteY6" fmla="*/ 119742 h 1088571"/>
                <a:gd name="connsiteX7" fmla="*/ 381000 w 620486"/>
                <a:gd name="connsiteY7" fmla="*/ 185057 h 1088571"/>
                <a:gd name="connsiteX8" fmla="*/ 446315 w 620486"/>
                <a:gd name="connsiteY8" fmla="*/ 293914 h 1088571"/>
                <a:gd name="connsiteX9" fmla="*/ 478972 w 620486"/>
                <a:gd name="connsiteY9" fmla="*/ 326571 h 1088571"/>
                <a:gd name="connsiteX10" fmla="*/ 489857 w 620486"/>
                <a:gd name="connsiteY10" fmla="*/ 359228 h 1088571"/>
                <a:gd name="connsiteX11" fmla="*/ 533400 w 620486"/>
                <a:gd name="connsiteY11" fmla="*/ 424542 h 1088571"/>
                <a:gd name="connsiteX12" fmla="*/ 555172 w 620486"/>
                <a:gd name="connsiteY12" fmla="*/ 457200 h 1088571"/>
                <a:gd name="connsiteX13" fmla="*/ 576943 w 620486"/>
                <a:gd name="connsiteY13" fmla="*/ 489857 h 1088571"/>
                <a:gd name="connsiteX14" fmla="*/ 609600 w 620486"/>
                <a:gd name="connsiteY14" fmla="*/ 587828 h 1088571"/>
                <a:gd name="connsiteX15" fmla="*/ 620486 w 620486"/>
                <a:gd name="connsiteY15" fmla="*/ 620485 h 1088571"/>
                <a:gd name="connsiteX16" fmla="*/ 609600 w 620486"/>
                <a:gd name="connsiteY16" fmla="*/ 849085 h 1088571"/>
                <a:gd name="connsiteX17" fmla="*/ 566057 w 620486"/>
                <a:gd name="connsiteY17" fmla="*/ 903514 h 1088571"/>
                <a:gd name="connsiteX18" fmla="*/ 478972 w 620486"/>
                <a:gd name="connsiteY18" fmla="*/ 979714 h 1088571"/>
                <a:gd name="connsiteX19" fmla="*/ 478972 w 620486"/>
                <a:gd name="connsiteY19" fmla="*/ 979714 h 1088571"/>
                <a:gd name="connsiteX20" fmla="*/ 457200 w 620486"/>
                <a:gd name="connsiteY20" fmla="*/ 1001485 h 1088571"/>
                <a:gd name="connsiteX21" fmla="*/ 359229 w 620486"/>
                <a:gd name="connsiteY21" fmla="*/ 1034142 h 1088571"/>
                <a:gd name="connsiteX22" fmla="*/ 326572 w 620486"/>
                <a:gd name="connsiteY22" fmla="*/ 1045028 h 1088571"/>
                <a:gd name="connsiteX23" fmla="*/ 293915 w 620486"/>
                <a:gd name="connsiteY23" fmla="*/ 1055914 h 1088571"/>
                <a:gd name="connsiteX24" fmla="*/ 250372 w 620486"/>
                <a:gd name="connsiteY24" fmla="*/ 1066800 h 1088571"/>
                <a:gd name="connsiteX25" fmla="*/ 185057 w 620486"/>
                <a:gd name="connsiteY25" fmla="*/ 1088571 h 1088571"/>
                <a:gd name="connsiteX26" fmla="*/ 97972 w 620486"/>
                <a:gd name="connsiteY26" fmla="*/ 1088571 h 1088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20486" h="1088571">
                  <a:moveTo>
                    <a:pt x="0" y="0"/>
                  </a:moveTo>
                  <a:cubicBezTo>
                    <a:pt x="28885" y="5777"/>
                    <a:pt x="59696" y="9597"/>
                    <a:pt x="87086" y="21771"/>
                  </a:cubicBezTo>
                  <a:cubicBezTo>
                    <a:pt x="109329" y="31657"/>
                    <a:pt x="129931" y="45066"/>
                    <a:pt x="152400" y="54428"/>
                  </a:cubicBezTo>
                  <a:cubicBezTo>
                    <a:pt x="173584" y="63255"/>
                    <a:pt x="195943" y="68943"/>
                    <a:pt x="217715" y="76200"/>
                  </a:cubicBezTo>
                  <a:lnTo>
                    <a:pt x="250372" y="87085"/>
                  </a:lnTo>
                  <a:cubicBezTo>
                    <a:pt x="257629" y="94342"/>
                    <a:pt x="263342" y="103577"/>
                    <a:pt x="272143" y="108857"/>
                  </a:cubicBezTo>
                  <a:cubicBezTo>
                    <a:pt x="281982" y="114761"/>
                    <a:pt x="294537" y="114610"/>
                    <a:pt x="304800" y="119742"/>
                  </a:cubicBezTo>
                  <a:cubicBezTo>
                    <a:pt x="326576" y="130630"/>
                    <a:pt x="372073" y="167203"/>
                    <a:pt x="381000" y="185057"/>
                  </a:cubicBezTo>
                  <a:cubicBezTo>
                    <a:pt x="398180" y="219416"/>
                    <a:pt x="420043" y="267642"/>
                    <a:pt x="446315" y="293914"/>
                  </a:cubicBezTo>
                  <a:lnTo>
                    <a:pt x="478972" y="326571"/>
                  </a:lnTo>
                  <a:cubicBezTo>
                    <a:pt x="482600" y="337457"/>
                    <a:pt x="484285" y="349198"/>
                    <a:pt x="489857" y="359228"/>
                  </a:cubicBezTo>
                  <a:cubicBezTo>
                    <a:pt x="502564" y="382101"/>
                    <a:pt x="518886" y="402771"/>
                    <a:pt x="533400" y="424542"/>
                  </a:cubicBezTo>
                  <a:lnTo>
                    <a:pt x="555172" y="457200"/>
                  </a:lnTo>
                  <a:cubicBezTo>
                    <a:pt x="562429" y="468086"/>
                    <a:pt x="572806" y="477446"/>
                    <a:pt x="576943" y="489857"/>
                  </a:cubicBezTo>
                  <a:lnTo>
                    <a:pt x="609600" y="587828"/>
                  </a:lnTo>
                  <a:lnTo>
                    <a:pt x="620486" y="620485"/>
                  </a:lnTo>
                  <a:cubicBezTo>
                    <a:pt x="616857" y="696685"/>
                    <a:pt x="619062" y="773388"/>
                    <a:pt x="609600" y="849085"/>
                  </a:cubicBezTo>
                  <a:cubicBezTo>
                    <a:pt x="607118" y="868940"/>
                    <a:pt x="577482" y="889233"/>
                    <a:pt x="566057" y="903514"/>
                  </a:cubicBezTo>
                  <a:cubicBezTo>
                    <a:pt x="514220" y="968310"/>
                    <a:pt x="586275" y="908178"/>
                    <a:pt x="478972" y="979714"/>
                  </a:cubicBezTo>
                  <a:lnTo>
                    <a:pt x="478972" y="979714"/>
                  </a:lnTo>
                  <a:cubicBezTo>
                    <a:pt x="471715" y="986971"/>
                    <a:pt x="466380" y="996895"/>
                    <a:pt x="457200" y="1001485"/>
                  </a:cubicBezTo>
                  <a:cubicBezTo>
                    <a:pt x="457183" y="1001493"/>
                    <a:pt x="375567" y="1028696"/>
                    <a:pt x="359229" y="1034142"/>
                  </a:cubicBezTo>
                  <a:lnTo>
                    <a:pt x="326572" y="1045028"/>
                  </a:lnTo>
                  <a:cubicBezTo>
                    <a:pt x="315686" y="1048657"/>
                    <a:pt x="305047" y="1053131"/>
                    <a:pt x="293915" y="1055914"/>
                  </a:cubicBezTo>
                  <a:cubicBezTo>
                    <a:pt x="279401" y="1059543"/>
                    <a:pt x="264702" y="1062501"/>
                    <a:pt x="250372" y="1066800"/>
                  </a:cubicBezTo>
                  <a:cubicBezTo>
                    <a:pt x="228391" y="1073394"/>
                    <a:pt x="208006" y="1088571"/>
                    <a:pt x="185057" y="1088571"/>
                  </a:cubicBezTo>
                  <a:lnTo>
                    <a:pt x="97972" y="1088571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3534271" y="212685"/>
            <a:ext cx="1940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</a:t>
            </a:r>
          </a:p>
        </p:txBody>
      </p:sp>
    </p:spTree>
    <p:extLst>
      <p:ext uri="{BB962C8B-B14F-4D97-AF65-F5344CB8AC3E}">
        <p14:creationId xmlns:p14="http://schemas.microsoft.com/office/powerpoint/2010/main" val="393960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3" grpId="0"/>
      <p:bldP spid="5" grpId="0"/>
      <p:bldP spid="6" grpId="0"/>
      <p:bldP spid="11" grpId="0"/>
      <p:bldP spid="4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1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3009-F90F-4734-A171-BD3B9E202227}" type="slidenum">
              <a:rPr lang="el-GR" altLang="el-GR">
                <a:solidFill>
                  <a:schemeClr val="tx1"/>
                </a:solidFill>
              </a:rPr>
              <a:pPr/>
              <a:t>5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grpSp>
        <p:nvGrpSpPr>
          <p:cNvPr id="13" name="Ομάδα 12"/>
          <p:cNvGrpSpPr/>
          <p:nvPr/>
        </p:nvGrpSpPr>
        <p:grpSpPr>
          <a:xfrm>
            <a:off x="251771" y="946291"/>
            <a:ext cx="2461667" cy="2740958"/>
            <a:chOff x="238125" y="1120090"/>
            <a:chExt cx="2461667" cy="3028989"/>
          </a:xfrm>
        </p:grpSpPr>
        <p:sp>
          <p:nvSpPr>
            <p:cNvPr id="16399" name="Freeform 15"/>
            <p:cNvSpPr>
              <a:spLocks/>
            </p:cNvSpPr>
            <p:nvPr/>
          </p:nvSpPr>
          <p:spPr bwMode="auto">
            <a:xfrm>
              <a:off x="238125" y="1371599"/>
              <a:ext cx="2461667" cy="2777480"/>
            </a:xfrm>
            <a:custGeom>
              <a:avLst/>
              <a:gdLst>
                <a:gd name="T0" fmla="*/ 644 w 1787"/>
                <a:gd name="T1" fmla="*/ 2007 h 2043"/>
                <a:gd name="T2" fmla="*/ 478 w 1787"/>
                <a:gd name="T3" fmla="*/ 1964 h 2043"/>
                <a:gd name="T4" fmla="*/ 391 w 1787"/>
                <a:gd name="T5" fmla="*/ 1885 h 2043"/>
                <a:gd name="T6" fmla="*/ 278 w 1787"/>
                <a:gd name="T7" fmla="*/ 1754 h 2043"/>
                <a:gd name="T8" fmla="*/ 199 w 1787"/>
                <a:gd name="T9" fmla="*/ 1632 h 2043"/>
                <a:gd name="T10" fmla="*/ 155 w 1787"/>
                <a:gd name="T11" fmla="*/ 1519 h 2043"/>
                <a:gd name="T12" fmla="*/ 112 w 1787"/>
                <a:gd name="T13" fmla="*/ 1292 h 2043"/>
                <a:gd name="T14" fmla="*/ 77 w 1787"/>
                <a:gd name="T15" fmla="*/ 1178 h 2043"/>
                <a:gd name="T16" fmla="*/ 33 w 1787"/>
                <a:gd name="T17" fmla="*/ 1004 h 2043"/>
                <a:gd name="T18" fmla="*/ 103 w 1787"/>
                <a:gd name="T19" fmla="*/ 297 h 2043"/>
                <a:gd name="T20" fmla="*/ 164 w 1787"/>
                <a:gd name="T21" fmla="*/ 157 h 2043"/>
                <a:gd name="T22" fmla="*/ 251 w 1787"/>
                <a:gd name="T23" fmla="*/ 79 h 2043"/>
                <a:gd name="T24" fmla="*/ 330 w 1787"/>
                <a:gd name="T25" fmla="*/ 35 h 2043"/>
                <a:gd name="T26" fmla="*/ 461 w 1787"/>
                <a:gd name="T27" fmla="*/ 0 h 2043"/>
                <a:gd name="T28" fmla="*/ 1203 w 1787"/>
                <a:gd name="T29" fmla="*/ 9 h 2043"/>
                <a:gd name="T30" fmla="*/ 1386 w 1787"/>
                <a:gd name="T31" fmla="*/ 140 h 2043"/>
                <a:gd name="T32" fmla="*/ 1578 w 1787"/>
                <a:gd name="T33" fmla="*/ 236 h 2043"/>
                <a:gd name="T34" fmla="*/ 1735 w 1787"/>
                <a:gd name="T35" fmla="*/ 305 h 2043"/>
                <a:gd name="T36" fmla="*/ 1761 w 1787"/>
                <a:gd name="T37" fmla="*/ 471 h 2043"/>
                <a:gd name="T38" fmla="*/ 1657 w 1787"/>
                <a:gd name="T39" fmla="*/ 777 h 2043"/>
                <a:gd name="T40" fmla="*/ 1630 w 1787"/>
                <a:gd name="T41" fmla="*/ 829 h 2043"/>
                <a:gd name="T42" fmla="*/ 1613 w 1787"/>
                <a:gd name="T43" fmla="*/ 881 h 2043"/>
                <a:gd name="T44" fmla="*/ 1578 w 1787"/>
                <a:gd name="T45" fmla="*/ 934 h 2043"/>
                <a:gd name="T46" fmla="*/ 1552 w 1787"/>
                <a:gd name="T47" fmla="*/ 995 h 2043"/>
                <a:gd name="T48" fmla="*/ 1517 w 1787"/>
                <a:gd name="T49" fmla="*/ 1047 h 2043"/>
                <a:gd name="T50" fmla="*/ 1499 w 1787"/>
                <a:gd name="T51" fmla="*/ 1073 h 2043"/>
                <a:gd name="T52" fmla="*/ 1447 w 1787"/>
                <a:gd name="T53" fmla="*/ 1169 h 2043"/>
                <a:gd name="T54" fmla="*/ 1342 w 1787"/>
                <a:gd name="T55" fmla="*/ 1519 h 2043"/>
                <a:gd name="T56" fmla="*/ 1220 w 1787"/>
                <a:gd name="T57" fmla="*/ 1815 h 2043"/>
                <a:gd name="T58" fmla="*/ 1142 w 1787"/>
                <a:gd name="T59" fmla="*/ 1903 h 2043"/>
                <a:gd name="T60" fmla="*/ 697 w 1787"/>
                <a:gd name="T61" fmla="*/ 1972 h 2043"/>
                <a:gd name="T62" fmla="*/ 644 w 1787"/>
                <a:gd name="T63" fmla="*/ 2007 h 2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87" h="2043">
                  <a:moveTo>
                    <a:pt x="644" y="2007"/>
                  </a:moveTo>
                  <a:cubicBezTo>
                    <a:pt x="555" y="1999"/>
                    <a:pt x="552" y="1993"/>
                    <a:pt x="478" y="1964"/>
                  </a:cubicBezTo>
                  <a:cubicBezTo>
                    <a:pt x="451" y="1935"/>
                    <a:pt x="420" y="1914"/>
                    <a:pt x="391" y="1885"/>
                  </a:cubicBezTo>
                  <a:cubicBezTo>
                    <a:pt x="349" y="1843"/>
                    <a:pt x="327" y="1788"/>
                    <a:pt x="278" y="1754"/>
                  </a:cubicBezTo>
                  <a:cubicBezTo>
                    <a:pt x="248" y="1713"/>
                    <a:pt x="227" y="1673"/>
                    <a:pt x="199" y="1632"/>
                  </a:cubicBezTo>
                  <a:cubicBezTo>
                    <a:pt x="188" y="1591"/>
                    <a:pt x="162" y="1561"/>
                    <a:pt x="155" y="1519"/>
                  </a:cubicBezTo>
                  <a:cubicBezTo>
                    <a:pt x="141" y="1441"/>
                    <a:pt x="138" y="1366"/>
                    <a:pt x="112" y="1292"/>
                  </a:cubicBezTo>
                  <a:cubicBezTo>
                    <a:pt x="105" y="1242"/>
                    <a:pt x="103" y="1218"/>
                    <a:pt x="77" y="1178"/>
                  </a:cubicBezTo>
                  <a:cubicBezTo>
                    <a:pt x="62" y="1120"/>
                    <a:pt x="53" y="1061"/>
                    <a:pt x="33" y="1004"/>
                  </a:cubicBezTo>
                  <a:cubicBezTo>
                    <a:pt x="0" y="786"/>
                    <a:pt x="25" y="507"/>
                    <a:pt x="103" y="297"/>
                  </a:cubicBezTo>
                  <a:cubicBezTo>
                    <a:pt x="119" y="254"/>
                    <a:pt x="133" y="190"/>
                    <a:pt x="164" y="157"/>
                  </a:cubicBezTo>
                  <a:cubicBezTo>
                    <a:pt x="180" y="110"/>
                    <a:pt x="210" y="102"/>
                    <a:pt x="251" y="79"/>
                  </a:cubicBezTo>
                  <a:cubicBezTo>
                    <a:pt x="275" y="65"/>
                    <a:pt x="304" y="45"/>
                    <a:pt x="330" y="35"/>
                  </a:cubicBezTo>
                  <a:cubicBezTo>
                    <a:pt x="372" y="20"/>
                    <a:pt x="418" y="15"/>
                    <a:pt x="461" y="0"/>
                  </a:cubicBezTo>
                  <a:cubicBezTo>
                    <a:pt x="708" y="3"/>
                    <a:pt x="956" y="4"/>
                    <a:pt x="1203" y="9"/>
                  </a:cubicBezTo>
                  <a:cubicBezTo>
                    <a:pt x="1287" y="11"/>
                    <a:pt x="1328" y="95"/>
                    <a:pt x="1386" y="140"/>
                  </a:cubicBezTo>
                  <a:cubicBezTo>
                    <a:pt x="1468" y="203"/>
                    <a:pt x="1493" y="194"/>
                    <a:pt x="1578" y="236"/>
                  </a:cubicBezTo>
                  <a:cubicBezTo>
                    <a:pt x="1629" y="262"/>
                    <a:pt x="1680" y="288"/>
                    <a:pt x="1735" y="305"/>
                  </a:cubicBezTo>
                  <a:cubicBezTo>
                    <a:pt x="1787" y="357"/>
                    <a:pt x="1770" y="389"/>
                    <a:pt x="1761" y="471"/>
                  </a:cubicBezTo>
                  <a:cubicBezTo>
                    <a:pt x="1752" y="550"/>
                    <a:pt x="1713" y="717"/>
                    <a:pt x="1657" y="777"/>
                  </a:cubicBezTo>
                  <a:cubicBezTo>
                    <a:pt x="1632" y="849"/>
                    <a:pt x="1668" y="754"/>
                    <a:pt x="1630" y="829"/>
                  </a:cubicBezTo>
                  <a:cubicBezTo>
                    <a:pt x="1617" y="855"/>
                    <a:pt x="1627" y="856"/>
                    <a:pt x="1613" y="881"/>
                  </a:cubicBezTo>
                  <a:cubicBezTo>
                    <a:pt x="1603" y="899"/>
                    <a:pt x="1585" y="914"/>
                    <a:pt x="1578" y="934"/>
                  </a:cubicBezTo>
                  <a:cubicBezTo>
                    <a:pt x="1569" y="959"/>
                    <a:pt x="1566" y="971"/>
                    <a:pt x="1552" y="995"/>
                  </a:cubicBezTo>
                  <a:cubicBezTo>
                    <a:pt x="1541" y="1013"/>
                    <a:pt x="1529" y="1030"/>
                    <a:pt x="1517" y="1047"/>
                  </a:cubicBezTo>
                  <a:cubicBezTo>
                    <a:pt x="1511" y="1056"/>
                    <a:pt x="1499" y="1073"/>
                    <a:pt x="1499" y="1073"/>
                  </a:cubicBezTo>
                  <a:cubicBezTo>
                    <a:pt x="1487" y="1112"/>
                    <a:pt x="1477" y="1140"/>
                    <a:pt x="1447" y="1169"/>
                  </a:cubicBezTo>
                  <a:cubicBezTo>
                    <a:pt x="1410" y="1285"/>
                    <a:pt x="1372" y="1401"/>
                    <a:pt x="1342" y="1519"/>
                  </a:cubicBezTo>
                  <a:cubicBezTo>
                    <a:pt x="1327" y="1669"/>
                    <a:pt x="1310" y="1705"/>
                    <a:pt x="1220" y="1815"/>
                  </a:cubicBezTo>
                  <a:cubicBezTo>
                    <a:pt x="1194" y="1847"/>
                    <a:pt x="1176" y="1879"/>
                    <a:pt x="1142" y="1903"/>
                  </a:cubicBezTo>
                  <a:cubicBezTo>
                    <a:pt x="1045" y="2043"/>
                    <a:pt x="843" y="1969"/>
                    <a:pt x="697" y="1972"/>
                  </a:cubicBezTo>
                  <a:cubicBezTo>
                    <a:pt x="639" y="1992"/>
                    <a:pt x="644" y="1971"/>
                    <a:pt x="644" y="20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640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2969012"/>
                </p:ext>
              </p:extLst>
            </p:nvPr>
          </p:nvGraphicFramePr>
          <p:xfrm>
            <a:off x="1942144" y="1120090"/>
            <a:ext cx="304437" cy="251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Εξίσωση" r:id="rId3" imgW="152280" imgH="126720" progId="Equation.3">
                    <p:embed/>
                  </p:oleObj>
                </mc:Choice>
                <mc:Fallback>
                  <p:oleObj name="Εξίσωση" r:id="rId3" imgW="152280" imgH="126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42144" y="1120090"/>
                          <a:ext cx="304437" cy="2515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03" name="Group 19"/>
          <p:cNvGrpSpPr>
            <a:grpSpLocks/>
          </p:cNvGrpSpPr>
          <p:nvPr/>
        </p:nvGrpSpPr>
        <p:grpSpPr bwMode="auto">
          <a:xfrm>
            <a:off x="891080" y="3125790"/>
            <a:ext cx="393977" cy="322204"/>
            <a:chOff x="624" y="2256"/>
            <a:chExt cx="286" cy="237"/>
          </a:xfrm>
        </p:grpSpPr>
        <p:graphicFrame>
          <p:nvGraphicFramePr>
            <p:cNvPr id="16388" name="Object 4"/>
            <p:cNvGraphicFramePr>
              <a:graphicFrameLocks noChangeAspect="1"/>
            </p:cNvGraphicFramePr>
            <p:nvPr/>
          </p:nvGraphicFramePr>
          <p:xfrm>
            <a:off x="624" y="2352"/>
            <a:ext cx="112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Εξίσωση" r:id="rId5" imgW="177480" imgH="190440" progId="Equation.3">
                    <p:embed/>
                  </p:oleObj>
                </mc:Choice>
                <mc:Fallback>
                  <p:oleObj name="Εξίσωση" r:id="rId5" imgW="1774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352"/>
                          <a:ext cx="112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89" name="Oval 5"/>
            <p:cNvSpPr>
              <a:spLocks noChangeArrowheads="1"/>
            </p:cNvSpPr>
            <p:nvPr/>
          </p:nvSpPr>
          <p:spPr bwMode="auto">
            <a:xfrm>
              <a:off x="624" y="225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681" y="2280"/>
              <a:ext cx="22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l-GR" sz="1600" b="1" i="1" dirty="0">
                  <a:latin typeface="Comic Sans MS" pitchFamily="66" charset="0"/>
                </a:rPr>
                <a:t>Q</a:t>
              </a:r>
              <a:endParaRPr lang="el-GR" altLang="el-GR" sz="1600" b="1" i="1" dirty="0">
                <a:latin typeface="Comic Sans MS" pitchFamily="66" charset="0"/>
              </a:endParaRPr>
            </a:p>
          </p:txBody>
        </p:sp>
      </p:grp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955790" y="3638934"/>
            <a:ext cx="6359478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Το δυναμικό σ’ ένα σημείο ενός πεδίου </a:t>
            </a:r>
            <a:r>
              <a:rPr lang="en-US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Coulomb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εξαρτάται μόνο από</a:t>
            </a:r>
            <a:r>
              <a:rPr lang="el-GR" alt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το φορτίο-πηγή,</a:t>
            </a:r>
            <a:endParaRPr lang="el-GR" altLang="el-GR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την απόσταση του σημείου, από το φορτίο-πηγή</a:t>
            </a:r>
            <a:r>
              <a:rPr lang="el-GR" alt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alt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l-GR" b="1" dirty="0">
                <a:latin typeface="Comic Sans MS" pitchFamily="66" charset="0"/>
              </a:rPr>
              <a:t>(</a:t>
            </a:r>
            <a:r>
              <a:rPr lang="el-GR" altLang="el-GR" b="1" dirty="0">
                <a:latin typeface="Comic Sans MS" pitchFamily="66" charset="0"/>
              </a:rPr>
              <a:t>επιπλέον βέβαια και απ’ ό,τι εξαρτάται η σταθερή </a:t>
            </a:r>
            <a:r>
              <a:rPr lang="en-US" altLang="el-GR" b="1" i="1" dirty="0">
                <a:latin typeface="Comic Sans MS" pitchFamily="66" charset="0"/>
              </a:rPr>
              <a:t>k</a:t>
            </a:r>
            <a:r>
              <a:rPr lang="en-US" altLang="el-GR" b="1" dirty="0">
                <a:latin typeface="Comic Sans MS" pitchFamily="66" charset="0"/>
              </a:rPr>
              <a:t>)</a:t>
            </a:r>
            <a:r>
              <a:rPr lang="el-GR" altLang="el-GR" b="1" dirty="0">
                <a:latin typeface="Comic Sans MS" pitchFamily="66" charset="0"/>
              </a:rPr>
              <a:t>.</a:t>
            </a:r>
          </a:p>
        </p:txBody>
      </p:sp>
      <p:grpSp>
        <p:nvGrpSpPr>
          <p:cNvPr id="16402" name="Group 18"/>
          <p:cNvGrpSpPr>
            <a:grpSpLocks/>
          </p:cNvGrpSpPr>
          <p:nvPr/>
        </p:nvGrpSpPr>
        <p:grpSpPr bwMode="auto">
          <a:xfrm>
            <a:off x="1322388" y="1722306"/>
            <a:ext cx="873125" cy="508001"/>
            <a:chOff x="833" y="1172"/>
            <a:chExt cx="550" cy="320"/>
          </a:xfrm>
        </p:grpSpPr>
        <p:sp>
          <p:nvSpPr>
            <p:cNvPr id="16391" name="Oval 7"/>
            <p:cNvSpPr>
              <a:spLocks noChangeArrowheads="1"/>
            </p:cNvSpPr>
            <p:nvPr/>
          </p:nvSpPr>
          <p:spPr bwMode="auto">
            <a:xfrm>
              <a:off x="1020" y="1344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833" y="1172"/>
              <a:ext cx="27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1600" b="1" dirty="0">
                  <a:latin typeface="Comic Sans MS" pitchFamily="66" charset="0"/>
                </a:rPr>
                <a:t>A</a:t>
              </a:r>
              <a:endParaRPr lang="el-GR" altLang="el-GR" sz="1600" b="1" dirty="0">
                <a:latin typeface="Comic Sans MS" pitchFamily="66" charset="0"/>
              </a:endParaRPr>
            </a:p>
          </p:txBody>
        </p:sp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1156" y="1279"/>
              <a:ext cx="22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1600" b="1" i="1" dirty="0">
                  <a:latin typeface="Comic Sans MS" pitchFamily="66" charset="0"/>
                </a:rPr>
                <a:t>q</a:t>
              </a:r>
              <a:endParaRPr lang="el-GR" altLang="el-GR" sz="1600" b="1" i="1" dirty="0">
                <a:latin typeface="Comic Sans MS" pitchFamily="66" charset="0"/>
              </a:endParaRPr>
            </a:p>
          </p:txBody>
        </p:sp>
        <p:graphicFrame>
          <p:nvGraphicFramePr>
            <p:cNvPr id="16395" name="Object 11"/>
            <p:cNvGraphicFramePr>
              <a:graphicFrameLocks noChangeAspect="1"/>
            </p:cNvGraphicFramePr>
            <p:nvPr/>
          </p:nvGraphicFramePr>
          <p:xfrm>
            <a:off x="1111" y="1344"/>
            <a:ext cx="122" cy="1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Εξίσωση" r:id="rId7" imgW="177480" imgH="190440" progId="Equation.3">
                    <p:embed/>
                  </p:oleObj>
                </mc:Choice>
                <mc:Fallback>
                  <p:oleObj name="Εξίσωση" r:id="rId7" imgW="1774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1" y="1344"/>
                          <a:ext cx="122" cy="1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4616963" y="742481"/>
                <a:ext cx="2925032" cy="632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𝑭</m:t>
                          </m:r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(</m:t>
                          </m:r>
                          <m:r>
                            <a:rPr lang="en-US" sz="3200" b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𝐀</m:t>
                          </m:r>
                          <m:r>
                            <a:rPr lang="en-US" sz="3200" b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→∞</m:t>
                          </m:r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)</m:t>
                          </m:r>
                        </m:sub>
                      </m:sSub>
                      <m:r>
                        <a:rPr lang="el-GR" sz="3200" b="1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𝐀</m:t>
                          </m:r>
                        </m:sub>
                      </m:sSub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963" y="742481"/>
                <a:ext cx="2925032" cy="6321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176803" y="907319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Comic Sans MS" panose="030F0702030302020204" pitchFamily="66" charset="0"/>
              </a:rPr>
              <a:t>Ισχύει ότι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27967" y="1411181"/>
                <a:ext cx="1872208" cy="1097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l-GR" sz="3200" b="1" i="0" smtClean="0">
                              <a:latin typeface="Cambria Math"/>
                            </a:rPr>
                            <m:t>𝚨</m:t>
                          </m:r>
                        </m:sub>
                      </m:sSub>
                      <m:r>
                        <a:rPr lang="en-US" sz="3200" b="1" i="0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latin typeface="Cambria Math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3200" b="1" i="0" smtClean="0">
                                  <a:latin typeface="Cambria Math"/>
                                </a:rPr>
                                <m:t>𝐀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smtClean="0">
                              <a:latin typeface="Cambria Math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967" y="1411181"/>
                <a:ext cx="1872208" cy="109748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6030643" y="1497606"/>
                <a:ext cx="2473691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/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𝑨</m:t>
                        </m:r>
                      </m:sub>
                    </m:sSub>
                    <m:r>
                      <a:rPr lang="en-US" sz="36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𝐤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𝒓</m:t>
                        </m:r>
                      </m:den>
                    </m:f>
                    <m:r>
                      <a:rPr lang="en-US" sz="36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l-GR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643" y="1497606"/>
                <a:ext cx="2473691" cy="889924"/>
              </a:xfrm>
              <a:prstGeom prst="rect">
                <a:avLst/>
              </a:prstGeom>
              <a:blipFill>
                <a:blip r:embed="rId12"/>
                <a:stretch>
                  <a:fillRect l="-6158" b="-61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4892190" y="1345889"/>
                <a:ext cx="1138453" cy="1071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𝐤</m:t>
                        </m:r>
                        <m:f>
                          <m:f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𝑸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el-GR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190" y="1345889"/>
                <a:ext cx="1138453" cy="1071191"/>
              </a:xfrm>
              <a:prstGeom prst="rect">
                <a:avLst/>
              </a:prstGeom>
              <a:blipFill>
                <a:blip r:embed="rId13"/>
                <a:stretch>
                  <a:fillRect l="-13978" b="-11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Ομάδα 11"/>
          <p:cNvGrpSpPr/>
          <p:nvPr/>
        </p:nvGrpSpPr>
        <p:grpSpPr>
          <a:xfrm>
            <a:off x="5597015" y="1380157"/>
            <a:ext cx="327565" cy="1003783"/>
            <a:chOff x="5652120" y="1837168"/>
            <a:chExt cx="327565" cy="1003783"/>
          </a:xfrm>
        </p:grpSpPr>
        <p:cxnSp>
          <p:nvCxnSpPr>
            <p:cNvPr id="9" name="Ευθεία γραμμή σύνδεσης 8"/>
            <p:cNvCxnSpPr/>
            <p:nvPr/>
          </p:nvCxnSpPr>
          <p:spPr>
            <a:xfrm flipH="1">
              <a:off x="5868144" y="1837168"/>
              <a:ext cx="111541" cy="2964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 flipH="1">
              <a:off x="5652120" y="2544514"/>
              <a:ext cx="111541" cy="2964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2791958" y="2438605"/>
            <a:ext cx="5209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!!!</a:t>
            </a:r>
            <a:r>
              <a:rPr lang="el-GR" sz="1600" b="1" dirty="0">
                <a:latin typeface="Comic Sans MS" panose="030F0702030302020204" pitchFamily="66" charset="0"/>
              </a:rPr>
              <a:t> Στους υπολογισμούς, το φορτίο </a:t>
            </a:r>
            <a:r>
              <a:rPr lang="en-US" sz="1600" b="1" i="1" dirty="0">
                <a:latin typeface="Comic Sans MS" panose="030F0702030302020204" pitchFamily="66" charset="0"/>
              </a:rPr>
              <a:t>Q</a:t>
            </a:r>
            <a:r>
              <a:rPr lang="el-GR" sz="1600" b="1" i="1" dirty="0">
                <a:latin typeface="Comic Sans MS" panose="030F0702030302020204" pitchFamily="66" charset="0"/>
              </a:rPr>
              <a:t> </a:t>
            </a:r>
            <a:r>
              <a:rPr lang="el-GR" sz="1600" b="1" dirty="0">
                <a:latin typeface="Comic Sans MS" panose="030F0702030302020204" pitchFamily="66" charset="0"/>
              </a:rPr>
              <a:t>(που δημιουργεί το πεδίο),</a:t>
            </a:r>
            <a:r>
              <a:rPr lang="en-US" sz="1600" b="1" dirty="0">
                <a:latin typeface="Comic Sans MS" panose="030F0702030302020204" pitchFamily="66" charset="0"/>
              </a:rPr>
              <a:t> </a:t>
            </a:r>
            <a:r>
              <a:rPr lang="el-GR" sz="1600" b="1" dirty="0">
                <a:latin typeface="Comic Sans MS" panose="030F0702030302020204" pitchFamily="66" charset="0"/>
              </a:rPr>
              <a:t>εμφανίζεται με το πρόσημό του, δηλαδή το δυναμικό μπορεί να έχει θετική ή αρνητική τιμή.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127328" y="193922"/>
            <a:ext cx="70189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σ’ ένα σημείο πεδίου </a:t>
            </a:r>
            <a:r>
              <a:rPr lang="en-US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Coulomb</a:t>
            </a:r>
            <a:endParaRPr lang="el-GR" altLang="el-GR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5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  <p:graphicFrame>
        <p:nvGraphicFramePr>
          <p:cNvPr id="6" name="Γράφημα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702576"/>
              </p:ext>
            </p:extLst>
          </p:nvPr>
        </p:nvGraphicFramePr>
        <p:xfrm>
          <a:off x="1691680" y="1484784"/>
          <a:ext cx="59766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95023" y="234888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</a:t>
            </a:r>
            <a:r>
              <a:rPr 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&gt; 0</a:t>
            </a:r>
            <a:endParaRPr lang="el-GR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5956" y="41390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&lt; 0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835696" y="447909"/>
            <a:ext cx="3960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4"/>
              <p:cNvSpPr txBox="1">
                <a:spLocks noChangeArrowheads="1"/>
              </p:cNvSpPr>
              <p:nvPr/>
            </p:nvSpPr>
            <p:spPr bwMode="auto">
              <a:xfrm>
                <a:off x="2267744" y="178270"/>
                <a:ext cx="5220173" cy="801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l-GR" altLang="el-GR" sz="2800" b="1" dirty="0">
                    <a:solidFill>
                      <a:srgbClr val="80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Γραφική παράσταση </a:t>
                </a:r>
                <a14:m>
                  <m:oMath xmlns:m="http://schemas.openxmlformats.org/officeDocument/2006/math">
                    <m:r>
                      <a:rPr lang="el-GR" sz="3200" b="1" i="0" smtClean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𝑽</m:t>
                    </m:r>
                    <m:r>
                      <a:rPr lang="en-US" sz="3200" b="1" i="1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200" b="1" i="1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𝒌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8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8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8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𝒓</m:t>
                        </m:r>
                      </m:den>
                    </m:f>
                  </m:oMath>
                </a14:m>
                <a:endParaRPr lang="el-GR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7744" y="178270"/>
                <a:ext cx="5220173" cy="801310"/>
              </a:xfrm>
              <a:prstGeom prst="rect">
                <a:avLst/>
              </a:prstGeom>
              <a:blipFill>
                <a:blip r:embed="rId3"/>
                <a:stretch>
                  <a:fillRect l="-2570" b="-113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0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/>
      <p:bldP spid="7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78057" y="923908"/>
            <a:ext cx="7587886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δυναμικό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σε οποιοδήποτε σημείο του ηλεκτρικού πεδίου αποτελεί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χαρακτηριστικό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μέγεθος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του πεδίου στο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σημείο αυτό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n-US" altLang="el-GR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δυναμικό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σ’ ένα σημείο ενός πεδίου είναι 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ανεξάρτητο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από το πρόσημο 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του δοκιμαστικού φορτίου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altLang="el-GR" sz="20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0</a:t>
            </a:r>
            <a:r>
              <a:rPr lang="el-GR" alt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</a:t>
            </a:r>
            <a:r>
              <a:rPr lang="el-GR" altLang="el-GR" sz="2000" b="1" dirty="0">
                <a:latin typeface="Comic Sans MS" pitchFamily="66" charset="0"/>
              </a:rPr>
              <a:t>που πιθανόν υπάρχει σ’ αυτό το σημείο</a:t>
            </a:r>
            <a:r>
              <a:rPr lang="en-US" altLang="el-GR" sz="2000" b="1" dirty="0"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latin typeface="Comic Sans MS" pitchFamily="66" charset="0"/>
              </a:rPr>
              <a:t> </a:t>
            </a:r>
            <a:r>
              <a:rPr lang="en-US" altLang="el-GR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Η έννοια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</a:t>
            </a:r>
            <a:r>
              <a:rPr lang="el-GR" sz="2000" b="1" dirty="0">
                <a:latin typeface="Comic Sans MS" panose="030F0702030302020204" pitchFamily="66" charset="0"/>
              </a:rPr>
              <a:t>συνδέει την έννοια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πεδίο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με την έννοια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ενέργεια</a:t>
            </a:r>
            <a:r>
              <a:rPr lang="el-GR" sz="2000" b="1" dirty="0">
                <a:latin typeface="Comic Sans MS" panose="030F0702030302020204" pitchFamily="66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  Το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δυναμικό </a:t>
            </a:r>
            <a:r>
              <a:rPr lang="el-GR" sz="2000" b="1" dirty="0">
                <a:latin typeface="Comic Sans MS" panose="030F0702030302020204" pitchFamily="66" charset="0"/>
              </a:rPr>
              <a:t>της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γης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θεωρείται ίσο με το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μηδέν.</a:t>
            </a:r>
            <a:endParaRPr lang="el-GR" sz="2000" b="1" dirty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  Το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δυναμικό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και η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δυναμική ενέργεια </a:t>
            </a:r>
            <a:r>
              <a:rPr lang="el-GR" sz="2000" b="1" dirty="0">
                <a:latin typeface="Comic Sans MS" panose="030F0702030302020204" pitchFamily="66" charset="0"/>
              </a:rPr>
              <a:t>μπορούν να έχουν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θετική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ή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αρνητική τιμή.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29484" y="231227"/>
            <a:ext cx="6685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Παρατηρήσεις</a:t>
            </a:r>
            <a:r>
              <a:rPr lang="en-US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στην έννοια «Δυναμικό»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3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www.merkopanas.blogspot.gr</a:t>
            </a:r>
          </a:p>
        </p:txBody>
      </p:sp>
      <p:sp>
        <p:nvSpPr>
          <p:cNvPr id="20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6B3C-C9D1-4F26-9E23-EFC8CFC8BD7C}" type="slidenum">
              <a:rPr lang="el-GR" altLang="el-GR"/>
              <a:pPr/>
              <a:t>8</a:t>
            </a:fld>
            <a:endParaRPr lang="el-GR" altLang="el-GR"/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457200" y="1371600"/>
            <a:ext cx="2879725" cy="2865438"/>
            <a:chOff x="295" y="845"/>
            <a:chExt cx="1814" cy="1805"/>
          </a:xfrm>
        </p:grpSpPr>
        <p:pic>
          <p:nvPicPr>
            <p:cNvPr id="22531" name="Picture 3" descr="Εικόνα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845"/>
              <a:ext cx="1814" cy="1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1066" y="1661"/>
              <a:ext cx="227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1066" y="1584"/>
              <a:ext cx="22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2800" b="1" dirty="0"/>
                <a:t>+</a:t>
              </a:r>
              <a:endParaRPr lang="el-GR" altLang="el-GR" sz="2800" b="1" dirty="0"/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1979613" y="1989138"/>
            <a:ext cx="360362" cy="431799"/>
            <a:chOff x="1979613" y="1989138"/>
            <a:chExt cx="360362" cy="431799"/>
          </a:xfrm>
        </p:grpSpPr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>
              <a:off x="2124075" y="2349500"/>
              <a:ext cx="73025" cy="7143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1979613" y="1989138"/>
              <a:ext cx="3603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dirty="0">
                  <a:latin typeface="Comic Sans MS" pitchFamily="66" charset="0"/>
                </a:rPr>
                <a:t>Α</a:t>
              </a: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2916238" y="2781300"/>
            <a:ext cx="430212" cy="336550"/>
            <a:chOff x="2916238" y="2781300"/>
            <a:chExt cx="430212" cy="336550"/>
          </a:xfrm>
        </p:grpSpPr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2916238" y="2924175"/>
              <a:ext cx="71437" cy="730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2987675" y="2781300"/>
              <a:ext cx="3587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>
                  <a:latin typeface="Comic Sans MS" pitchFamily="66" charset="0"/>
                </a:rPr>
                <a:t>Β</a:t>
              </a:r>
            </a:p>
          </p:txBody>
        </p:sp>
      </p:grpSp>
      <p:cxnSp>
        <p:nvCxnSpPr>
          <p:cNvPr id="22540" name="AutoShape 12"/>
          <p:cNvCxnSpPr>
            <a:cxnSpLocks noChangeShapeType="1"/>
            <a:endCxn id="22538" idx="2"/>
          </p:cNvCxnSpPr>
          <p:nvPr/>
        </p:nvCxnSpPr>
        <p:spPr bwMode="auto">
          <a:xfrm>
            <a:off x="2197100" y="2384425"/>
            <a:ext cx="719137" cy="576262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647186" y="1843542"/>
            <a:ext cx="2949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sz="2800" b="1" i="1" dirty="0">
                <a:latin typeface="Comic Sans MS" pitchFamily="66" charset="0"/>
              </a:rPr>
              <a:t>V</a:t>
            </a:r>
            <a:r>
              <a:rPr lang="el-GR" altLang="el-GR" sz="2800" b="1" baseline="-25000" dirty="0">
                <a:latin typeface="Comic Sans MS" pitchFamily="66" charset="0"/>
              </a:rPr>
              <a:t>ΑΒ </a:t>
            </a:r>
            <a:r>
              <a:rPr lang="el-GR" altLang="el-GR" sz="2800" b="1" dirty="0">
                <a:latin typeface="Comic Sans MS" pitchFamily="66" charset="0"/>
              </a:rPr>
              <a:t>= </a:t>
            </a:r>
            <a:r>
              <a:rPr lang="en-US" altLang="el-GR" sz="2800" b="1" i="1" dirty="0">
                <a:latin typeface="Comic Sans MS" pitchFamily="66" charset="0"/>
              </a:rPr>
              <a:t>V</a:t>
            </a:r>
            <a:r>
              <a:rPr lang="en-US" altLang="el-GR" sz="2800" b="1" baseline="-25000" dirty="0">
                <a:latin typeface="Comic Sans MS" pitchFamily="66" charset="0"/>
              </a:rPr>
              <a:t>A</a:t>
            </a:r>
            <a:r>
              <a:rPr lang="el-GR" altLang="el-GR" sz="2800" b="1" baseline="-25000" dirty="0">
                <a:latin typeface="Comic Sans MS" pitchFamily="66" charset="0"/>
              </a:rPr>
              <a:t> </a:t>
            </a:r>
            <a:r>
              <a:rPr lang="en-US" altLang="el-GR" sz="2800" b="1" dirty="0">
                <a:latin typeface="Comic Sans MS" pitchFamily="66" charset="0"/>
              </a:rPr>
              <a:t>-</a:t>
            </a:r>
            <a:r>
              <a:rPr lang="el-GR" altLang="el-GR" sz="2800" b="1" dirty="0">
                <a:latin typeface="Comic Sans MS" pitchFamily="66" charset="0"/>
              </a:rPr>
              <a:t> </a:t>
            </a:r>
            <a:r>
              <a:rPr lang="en-US" altLang="el-GR" sz="2800" b="1" i="1" dirty="0">
                <a:latin typeface="Comic Sans MS" pitchFamily="66" charset="0"/>
              </a:rPr>
              <a:t>V</a:t>
            </a:r>
            <a:r>
              <a:rPr lang="en-US" altLang="el-GR" sz="2800" b="1" baseline="-25000" dirty="0">
                <a:latin typeface="Comic Sans MS" pitchFamily="66" charset="0"/>
              </a:rPr>
              <a:t>B</a:t>
            </a:r>
            <a:endParaRPr lang="el-GR" altLang="el-GR" sz="2800" b="1" dirty="0">
              <a:latin typeface="Comic Sans MS" pitchFamily="66" charset="0"/>
            </a:endParaRP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2771800" y="3931761"/>
            <a:ext cx="583245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Η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διαφορά δυναμικού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i="1" dirty="0">
                <a:latin typeface="Comic Sans MS" pitchFamily="66" charset="0"/>
              </a:rPr>
              <a:t>V</a:t>
            </a:r>
            <a:r>
              <a:rPr lang="en-US" altLang="el-GR" sz="2000" b="1" baseline="-25000" dirty="0">
                <a:latin typeface="Comic Sans MS" pitchFamily="66" charset="0"/>
              </a:rPr>
              <a:t>AB </a:t>
            </a:r>
            <a:r>
              <a:rPr lang="el-GR" altLang="el-GR" sz="2000" b="1" dirty="0">
                <a:latin typeface="Comic Sans MS" pitchFamily="66" charset="0"/>
              </a:rPr>
              <a:t>μας δίνει το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έργο της δύναμης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του πεδίου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ανά μονάδα φορτίου,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κατά τη μετακίνηση του φορτίου από το Α στο Β.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99328" y="2747960"/>
                <a:ext cx="3062256" cy="97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28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  <m:t>𝐀𝐁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  <m:t>𝐀</m:t>
                              </m:r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𝐁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328" y="2747960"/>
                <a:ext cx="3062256" cy="971741"/>
              </a:xfrm>
              <a:prstGeom prst="rect">
                <a:avLst/>
              </a:prstGeom>
              <a:blipFill>
                <a:blip r:embed="rId4"/>
                <a:stretch>
                  <a:fillRect b="-12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144276" y="1347424"/>
            <a:ext cx="5675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Comic Sans MS" panose="030F0702030302020204" pitchFamily="66" charset="0"/>
              </a:rPr>
              <a:t>Διαφορά δυναμικού ανάμεσα στα σημεία Α και Β.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863149" y="273082"/>
            <a:ext cx="34177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Διαφορά Δυναμικού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88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1" grpId="0"/>
      <p:bldP spid="22546" grpId="0"/>
      <p:bldP spid="6" grpId="0"/>
      <p:bldP spid="7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3590-8E97-4663-9CB6-CDD122BE42E5}" type="slidenum">
              <a:rPr lang="el-GR" altLang="el-GR">
                <a:solidFill>
                  <a:schemeClr val="tx1"/>
                </a:solidFill>
              </a:rPr>
              <a:pPr/>
              <a:t>9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057716" y="1196752"/>
            <a:ext cx="691276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l-G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400" b="1" dirty="0">
                <a:latin typeface="Comic Sans MS" pitchFamily="66" charset="0"/>
              </a:rPr>
              <a:t> </a:t>
            </a:r>
            <a:r>
              <a:rPr lang="en-US" altLang="el-GR" sz="24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 </a:t>
            </a:r>
            <a:r>
              <a:rPr lang="en-US" altLang="el-G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≠ </a:t>
            </a:r>
            <a:r>
              <a:rPr lang="en-US" altLang="el-GR" sz="24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</a:t>
            </a:r>
            <a:r>
              <a:rPr lang="el-GR" altLang="el-G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l-GR" altLang="el-GR" sz="24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              </a:t>
            </a:r>
            <a:r>
              <a:rPr lang="en-US" altLang="el-GR" sz="24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l-GR" altLang="el-GR" sz="24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-</a:t>
            </a:r>
            <a:r>
              <a:rPr lang="en-US" altLang="el-GR" sz="24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baseline="-25000" dirty="0">
                <a:latin typeface="Comic Sans MS" pitchFamily="66" charset="0"/>
              </a:rPr>
              <a:t>  </a:t>
            </a:r>
            <a:r>
              <a:rPr lang="en-US" alt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Η σχέση </a:t>
            </a:r>
            <a:r>
              <a:rPr lang="en-US" altLang="el-G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alt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l-GR" alt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altLang="el-GR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  <a:r>
              <a:rPr lang="en-US" altLang="el-GR" sz="20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000" b="1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n-US" altLang="el-GR" sz="2000" b="1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μας επιτρέπει να υπολογίσουμε το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έργο της δύναμης του πεδίου</a:t>
            </a:r>
            <a:r>
              <a:rPr lang="el-GR" altLang="el-GR" sz="2000" b="1" dirty="0">
                <a:latin typeface="Comic Sans MS" pitchFamily="66" charset="0"/>
              </a:rPr>
              <a:t> κατά τη μετακίνηση φορτίου </a:t>
            </a:r>
            <a:r>
              <a:rPr lang="en-US" altLang="el-GR" sz="2000" b="1" i="1" dirty="0">
                <a:latin typeface="Comic Sans MS" pitchFamily="66" charset="0"/>
              </a:rPr>
              <a:t>q</a:t>
            </a:r>
            <a:r>
              <a:rPr lang="el-GR" altLang="el-GR" sz="2000" b="1" i="1" dirty="0"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από</a:t>
            </a:r>
            <a:r>
              <a:rPr lang="el-GR" altLang="el-GR" sz="2000" b="1" i="1" dirty="0"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σημείο Α σε σημείο Β του πεδίου,</a:t>
            </a:r>
            <a:r>
              <a:rPr lang="en-US" altLang="el-GR" sz="2000" b="1" dirty="0"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ανεξάρτητα αν το πεδίο είναι ομογενές ή ανομοιογενές. </a:t>
            </a:r>
            <a:endParaRPr lang="en-US" altLang="el-GR" sz="2000" b="1" dirty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</a:t>
            </a:r>
            <a:r>
              <a:rPr lang="el-GR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Ειδικά για ανομοιογενές πεδίο,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αυτός</a:t>
            </a:r>
            <a:r>
              <a:rPr lang="el-GR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είναι ο τρόπος </a:t>
            </a:r>
            <a:r>
              <a:rPr lang="el-GR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για να υπολογίσουμε το έργο της δύναμης. </a:t>
            </a:r>
            <a:endParaRPr lang="en-US" altLang="el-GR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97170" y="332656"/>
            <a:ext cx="67496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Παρατηρήσεις</a:t>
            </a:r>
            <a:r>
              <a:rPr lang="en-US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στη Διαφορά δυναμικού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27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25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2309</Words>
  <Application>Microsoft Office PowerPoint</Application>
  <PresentationFormat>On-screen Show (4:3)</PresentationFormat>
  <Paragraphs>275</Paragraphs>
  <Slides>30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Cambria Math</vt:lpstr>
      <vt:lpstr>Comic Sans MS</vt:lpstr>
      <vt:lpstr>Times New Roman</vt:lpstr>
      <vt:lpstr>Trebuchet MS</vt:lpstr>
      <vt:lpstr>2_Θέμα του Office</vt:lpstr>
      <vt:lpstr>Εξίσωση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Merkouris</dc:creator>
  <cp:lastModifiedBy>KONSTANTINOS GEORGOPOULOS</cp:lastModifiedBy>
  <cp:revision>144</cp:revision>
  <dcterms:created xsi:type="dcterms:W3CDTF">2017-11-18T15:36:36Z</dcterms:created>
  <dcterms:modified xsi:type="dcterms:W3CDTF">2023-10-10T21:52:08Z</dcterms:modified>
</cp:coreProperties>
</file>