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64" r:id="rId2"/>
    <p:sldId id="295" r:id="rId3"/>
    <p:sldId id="263" r:id="rId4"/>
    <p:sldId id="265" r:id="rId5"/>
    <p:sldId id="266" r:id="rId6"/>
    <p:sldId id="268" r:id="rId7"/>
    <p:sldId id="271" r:id="rId8"/>
    <p:sldId id="267" r:id="rId9"/>
    <p:sldId id="269" r:id="rId10"/>
    <p:sldId id="273" r:id="rId11"/>
    <p:sldId id="270" r:id="rId12"/>
    <p:sldId id="274" r:id="rId13"/>
    <p:sldId id="272" r:id="rId14"/>
    <p:sldId id="297" r:id="rId15"/>
    <p:sldId id="294" r:id="rId16"/>
    <p:sldId id="284" r:id="rId17"/>
    <p:sldId id="291" r:id="rId18"/>
    <p:sldId id="275" r:id="rId19"/>
    <p:sldId id="276" r:id="rId20"/>
    <p:sldId id="277" r:id="rId21"/>
    <p:sldId id="278" r:id="rId22"/>
    <p:sldId id="298" r:id="rId23"/>
    <p:sldId id="299" r:id="rId24"/>
    <p:sldId id="292" r:id="rId25"/>
    <p:sldId id="300" r:id="rId26"/>
    <p:sldId id="301" r:id="rId27"/>
    <p:sldId id="279" r:id="rId28"/>
    <p:sldId id="293" r:id="rId29"/>
    <p:sldId id="280" r:id="rId30"/>
    <p:sldId id="281" r:id="rId31"/>
    <p:sldId id="282" r:id="rId32"/>
    <p:sldId id="283" r:id="rId33"/>
    <p:sldId id="302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2CB8A-8A6F-40F1-92A2-0E7122B77584}" type="datetimeFigureOut">
              <a:rPr lang="el-GR" smtClean="0"/>
              <a:t>11/10/2023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CD53A-E770-4B83-9C66-52515C76B30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FD597-FEB2-48ED-A7BF-7C6E9C2BF9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altLang="el-GR"/>
          </a:p>
        </p:txBody>
      </p:sp>
    </p:spTree>
    <p:extLst>
      <p:ext uri="{BB962C8B-B14F-4D97-AF65-F5344CB8AC3E}">
        <p14:creationId xmlns:p14="http://schemas.microsoft.com/office/powerpoint/2010/main" val="3082751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31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06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78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9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5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90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alt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15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7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47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60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31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40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7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82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>
                <a:solidFill>
                  <a:prstClr val="black">
                    <a:tint val="75000"/>
                  </a:prstClr>
                </a:solidFill>
              </a:rPr>
              <a:t>12/10/2017</a:t>
            </a: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717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slideplayer.gr/slide/3088342/" TargetMode="External"/><Relationship Id="rId3" Type="http://schemas.openxmlformats.org/officeDocument/2006/relationships/hyperlink" Target="https://www.seilias.gr/" TargetMode="External"/><Relationship Id="rId7" Type="http://schemas.openxmlformats.org/officeDocument/2006/relationships/hyperlink" Target="https://phet.colorado.edu/el/simulation/circuit-construction-kit-dc" TargetMode="External"/><Relationship Id="rId2" Type="http://schemas.openxmlformats.org/officeDocument/2006/relationships/hyperlink" Target="https://www.youtube.com/watch?v=IIgpMxIGDd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het.colorado.edu/el/simulation/circuit-construction-kit-dc-virtual-lab" TargetMode="External"/><Relationship Id="rId5" Type="http://schemas.openxmlformats.org/officeDocument/2006/relationships/hyperlink" Target="https://www.youtube.com/watch?v=JLMplfTFTB8&amp;t=1s" TargetMode="External"/><Relationship Id="rId4" Type="http://schemas.openxmlformats.org/officeDocument/2006/relationships/hyperlink" Target="https://www.seilias.gr/index.php?option=com_content&amp;task=view&amp;id=258&amp;Itemid=32&amp;catid=18" TargetMode="External"/><Relationship Id="rId9" Type="http://schemas.openxmlformats.org/officeDocument/2006/relationships/hyperlink" Target="http://ylikonet300.blogspot.gr/2014/08/blog-post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erkopanas.blogspot.gr/2009/08/blog-post_28.html" TargetMode="External"/><Relationship Id="rId2" Type="http://schemas.openxmlformats.org/officeDocument/2006/relationships/hyperlink" Target="http://merkopanas.blogspot.gr/2018/02/hot-potatoes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merkopanas.blogspot.gr/2018/02/blog-post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0.png"/><Relationship Id="rId4" Type="http://schemas.openxmlformats.org/officeDocument/2006/relationships/image" Target="../media/image1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altLang="el-GR" dirty="0"/>
          </a:p>
        </p:txBody>
      </p:sp>
      <p:sp>
        <p:nvSpPr>
          <p:cNvPr id="4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2389-3A59-40C6-B6B4-F6448FC7BE94}" type="slidenum">
              <a:rPr lang="el-GR" altLang="el-GR"/>
              <a:pPr/>
              <a:t>1</a:t>
            </a:fld>
            <a:endParaRPr lang="el-GR" altLang="el-GR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2560320" y="772795"/>
            <a:ext cx="6572250" cy="1143000"/>
          </a:xfrm>
        </p:spPr>
        <p:txBody>
          <a:bodyPr/>
          <a:lstStyle/>
          <a:p>
            <a:r>
              <a:rPr lang="el-GR" altLang="el-GR" sz="4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αντιστατών</a:t>
            </a:r>
          </a:p>
        </p:txBody>
      </p:sp>
      <p:sp useBgFill="1">
        <p:nvSpPr>
          <p:cNvPr id="2" name="TextBox 1"/>
          <p:cNvSpPr txBox="1"/>
          <p:nvPr/>
        </p:nvSpPr>
        <p:spPr>
          <a:xfrm>
            <a:off x="2045970" y="2054949"/>
            <a:ext cx="2411730" cy="255454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  <a:p>
            <a:endParaRPr 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171277" y="1774291"/>
            <a:ext cx="5988646" cy="3708632"/>
            <a:chOff x="1777967" y="1915795"/>
            <a:chExt cx="5988646" cy="3708632"/>
          </a:xfrm>
        </p:grpSpPr>
        <p:grpSp>
          <p:nvGrpSpPr>
            <p:cNvPr id="8" name="Ομάδα 7"/>
            <p:cNvGrpSpPr/>
            <p:nvPr/>
          </p:nvGrpSpPr>
          <p:grpSpPr>
            <a:xfrm>
              <a:off x="1777967" y="1915795"/>
              <a:ext cx="5988646" cy="3708632"/>
              <a:chOff x="1777967" y="1915795"/>
              <a:chExt cx="5988646" cy="3708632"/>
            </a:xfrm>
          </p:grpSpPr>
          <p:pic>
            <p:nvPicPr>
              <p:cNvPr id="5" name="Εικόνα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77967" y="1915795"/>
                <a:ext cx="5988646" cy="3708632"/>
              </a:xfrm>
              <a:prstGeom prst="rect">
                <a:avLst/>
              </a:prstGeom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5827997" y="4878107"/>
                <a:ext cx="1182403" cy="338554"/>
              </a:xfrm>
              <a:prstGeom prst="rect">
                <a:avLst/>
              </a:prstGeom>
              <a:solidFill>
                <a:srgbClr val="FFFFCC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p:grpSp>
        <p:sp useBgFill="1">
          <p:nvSpPr>
            <p:cNvPr id="9" name="TextBox 8"/>
            <p:cNvSpPr txBox="1"/>
            <p:nvPr/>
          </p:nvSpPr>
          <p:spPr>
            <a:xfrm>
              <a:off x="1898248" y="2054948"/>
              <a:ext cx="3091548" cy="3139321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  <a:p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11556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σειρά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ο καθένας, η ολική αντίσταση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>
                <a:latin typeface="Comic Sans MS" panose="030F0702030302020204" pitchFamily="66" charset="0"/>
              </a:rPr>
              <a:t>ολ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θα είναι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2786" y="2366075"/>
            <a:ext cx="2154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8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ν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</a:t>
            </a:r>
            <a:r>
              <a:rPr lang="en-U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endParaRPr lang="el-G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3688912" y="3386251"/>
            <a:ext cx="4805129" cy="1024349"/>
            <a:chOff x="1549490" y="4473728"/>
            <a:chExt cx="4805129" cy="1024349"/>
          </a:xfrm>
        </p:grpSpPr>
        <p:pic>
          <p:nvPicPr>
            <p:cNvPr id="9" name="Εικόνα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2Ω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dirty="0">
                  <a:latin typeface="Comic Sans MS" panose="030F0702030302020204" pitchFamily="66" charset="0"/>
                </a:rPr>
                <a:t> = 2</a:t>
              </a:r>
              <a:r>
                <a:rPr lang="el-GR" sz="1600" b="1" dirty="0"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dirty="0">
                  <a:latin typeface="Comic Sans MS" panose="030F0702030302020204" pitchFamily="66" charset="0"/>
                </a:rPr>
                <a:t> = 2</a:t>
              </a:r>
              <a:r>
                <a:rPr lang="el-GR" sz="1600" b="1" dirty="0"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dirty="0">
                  <a:latin typeface="Comic Sans MS" panose="030F0702030302020204" pitchFamily="66" charset="0"/>
                </a:rPr>
                <a:t> = 2</a:t>
              </a:r>
              <a:r>
                <a:rPr lang="el-GR" sz="1600" b="1" dirty="0">
                  <a:latin typeface="Comic Sans MS" panose="030F0702030302020204" pitchFamily="66" charset="0"/>
                </a:rPr>
                <a:t>Ω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573191" y="4513308"/>
            <a:ext cx="6732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= </a:t>
            </a:r>
            <a:r>
              <a:rPr lang="el-GR" sz="2400" b="1" dirty="0">
                <a:latin typeface="Comic Sans MS" panose="030F0702030302020204" pitchFamily="66" charset="0"/>
              </a:rPr>
              <a:t>2Ω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l-GR" sz="2400" b="1" dirty="0">
                <a:latin typeface="Comic Sans MS" panose="030F0702030302020204" pitchFamily="66" charset="0"/>
              </a:rPr>
              <a:t>2Ω</a:t>
            </a:r>
            <a:r>
              <a:rPr lang="en-US" sz="2400" b="1" dirty="0">
                <a:latin typeface="Comic Sans MS" panose="030F0702030302020204" pitchFamily="66" charset="0"/>
              </a:rPr>
              <a:t> + 2</a:t>
            </a:r>
            <a:r>
              <a:rPr lang="el-GR" sz="2400" b="1" dirty="0">
                <a:latin typeface="Comic Sans MS" panose="030F0702030302020204" pitchFamily="66" charset="0"/>
              </a:rPr>
              <a:t>Ω + 2Ω = </a:t>
            </a:r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x </a:t>
            </a:r>
            <a:r>
              <a:rPr lang="el-GR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2Ω</a:t>
            </a:r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>
                <a:latin typeface="Comic Sans MS" panose="030F0702030302020204" pitchFamily="66" charset="0"/>
              </a:rPr>
              <a:t>= 8</a:t>
            </a:r>
            <a:r>
              <a:rPr lang="el-GR" sz="2400" b="1" dirty="0">
                <a:latin typeface="Comic Sans MS" panose="030F0702030302020204" pitchFamily="66" charset="0"/>
              </a:rPr>
              <a:t>Ω</a:t>
            </a:r>
          </a:p>
        </p:txBody>
      </p:sp>
    </p:spTree>
    <p:extLst>
      <p:ext uri="{BB962C8B-B14F-4D97-AF65-F5344CB8AC3E}">
        <p14:creationId xmlns:p14="http://schemas.microsoft.com/office/powerpoint/2010/main" val="216142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συνδεσμολογία,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μικρότερη από την μικρότερη 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sp>
        <p:nvSpPr>
          <p:cNvPr id="6" name="Δεξί βέλος 5"/>
          <p:cNvSpPr/>
          <p:nvPr/>
        </p:nvSpPr>
        <p:spPr>
          <a:xfrm flipV="1">
            <a:off x="5336819" y="264317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" name="Ομάδα 6"/>
          <p:cNvGrpSpPr/>
          <p:nvPr/>
        </p:nvGrpSpPr>
        <p:grpSpPr>
          <a:xfrm>
            <a:off x="6243732" y="1986275"/>
            <a:ext cx="1822038" cy="1275426"/>
            <a:chOff x="7826581" y="3019854"/>
            <a:chExt cx="1822038" cy="1275426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>
                  <a:latin typeface="Comic Sans MS" panose="030F0702030302020204" pitchFamily="66" charset="0"/>
                </a:rPr>
                <a:t>ολ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2Ω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498731" y="241233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Ομάδα 12"/>
          <p:cNvGrpSpPr/>
          <p:nvPr/>
        </p:nvGrpSpPr>
        <p:grpSpPr>
          <a:xfrm>
            <a:off x="2288500" y="1991647"/>
            <a:ext cx="2474124" cy="1471298"/>
            <a:chOff x="2740620" y="2351383"/>
            <a:chExt cx="2474124" cy="1471298"/>
          </a:xfrm>
        </p:grpSpPr>
        <p:pic>
          <p:nvPicPr>
            <p:cNvPr id="2" name="Εικόνα 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6Ω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3Ω</a:t>
              </a:r>
            </a:p>
          </p:txBody>
        </p:sp>
      </p:grpSp>
      <p:grpSp>
        <p:nvGrpSpPr>
          <p:cNvPr id="32" name="Ομάδα 31"/>
          <p:cNvGrpSpPr/>
          <p:nvPr/>
        </p:nvGrpSpPr>
        <p:grpSpPr>
          <a:xfrm>
            <a:off x="2288500" y="3784751"/>
            <a:ext cx="2608546" cy="2289439"/>
            <a:chOff x="2288500" y="3784751"/>
            <a:chExt cx="2608546" cy="2289439"/>
          </a:xfrm>
        </p:grpSpPr>
        <p:grpSp>
          <p:nvGrpSpPr>
            <p:cNvPr id="27" name="Ομάδα 26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3" name="Ομάδα 22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2" name="Ομάδα 21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15" name="Εικόνα 14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16" name="Εικόνα 15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Ευθεία γραμμή σύνδεσης 20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Ευθεία γραμμή σύνδεσης 2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Ευθεία γραμμή σύνδεσης 2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8Ω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8Ω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3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4Ω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4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2Ω</a:t>
              </a:r>
            </a:p>
          </p:txBody>
        </p:sp>
      </p:grpSp>
      <p:sp>
        <p:nvSpPr>
          <p:cNvPr id="33" name="Δεξί βέλος 32"/>
          <p:cNvSpPr/>
          <p:nvPr/>
        </p:nvSpPr>
        <p:spPr>
          <a:xfrm flipV="1">
            <a:off x="5336819" y="475760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34" name="Ομάδα 33"/>
          <p:cNvGrpSpPr/>
          <p:nvPr/>
        </p:nvGrpSpPr>
        <p:grpSpPr>
          <a:xfrm>
            <a:off x="6243732" y="4100711"/>
            <a:ext cx="1822038" cy="1275426"/>
            <a:chOff x="7826581" y="3019854"/>
            <a:chExt cx="1822038" cy="1275426"/>
          </a:xfrm>
        </p:grpSpPr>
        <p:pic>
          <p:nvPicPr>
            <p:cNvPr id="35" name="Εικόνα 34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>
                  <a:latin typeface="Comic Sans MS" panose="030F0702030302020204" pitchFamily="66" charset="0"/>
                </a:rPr>
                <a:t>ολ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1Ω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8498731" y="452677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&lt;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61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/>
      <p:bldP spid="33" grpId="0" animBg="1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241721" y="54476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παράλληλη</a:t>
            </a:r>
            <a:r>
              <a:rPr lang="el-GR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ν όμοιων αντιστατών με αντίσταση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ο καθένας, η ολική αντίσταση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>
                <a:latin typeface="Comic Sans MS" panose="030F0702030302020204" pitchFamily="66" charset="0"/>
              </a:rPr>
              <a:t>ολ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θα είναι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𝝄𝝀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num>
                        <m:den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642" y="2183130"/>
                <a:ext cx="1482358" cy="805029"/>
              </a:xfrm>
              <a:prstGeom prst="rect">
                <a:avLst/>
              </a:prstGeom>
              <a:blipFill>
                <a:blip r:embed="rId2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Ομάδα 7"/>
          <p:cNvGrpSpPr/>
          <p:nvPr/>
        </p:nvGrpSpPr>
        <p:grpSpPr>
          <a:xfrm>
            <a:off x="1329556" y="2702409"/>
            <a:ext cx="2608546" cy="2289439"/>
            <a:chOff x="2288500" y="3784751"/>
            <a:chExt cx="2608546" cy="2289439"/>
          </a:xfrm>
        </p:grpSpPr>
        <p:grpSp>
          <p:nvGrpSpPr>
            <p:cNvPr id="9" name="Ομάδα 8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14" name="Ομάδα 13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17" name="Ομάδα 16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0" name="Εικόνα 19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1" name="Εικόνα 20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18" name="Ευθεία γραμμή σύνδεσης 17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Ευθεία γραμμή σύνδεσης 18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Ευθεία γραμμή σύνδεσης 14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Ευθεία γραμμή σύνδεσης 15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3064070" y="5735636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8Ω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79262" y="514442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8Ω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4070" y="46661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3</a:t>
              </a:r>
              <a:r>
                <a:rPr lang="en-US" sz="1600" b="1" dirty="0">
                  <a:latin typeface="Comic Sans MS" panose="030F0702030302020204" pitchFamily="66" charset="0"/>
                </a:rPr>
                <a:t> = 8</a:t>
              </a:r>
              <a:r>
                <a:rPr lang="el-GR" sz="1600" b="1" dirty="0"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79262" y="410071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4</a:t>
              </a:r>
              <a:r>
                <a:rPr lang="en-US" sz="1600" b="1" dirty="0">
                  <a:latin typeface="Comic Sans MS" panose="030F0702030302020204" pitchFamily="66" charset="0"/>
                </a:rPr>
                <a:t> = 8</a:t>
              </a:r>
              <a:r>
                <a:rPr lang="el-GR" sz="1600" b="1" dirty="0">
                  <a:latin typeface="Comic Sans MS" panose="030F0702030302020204" pitchFamily="66" charset="0"/>
                </a:rPr>
                <a:t>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789" y="3344847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Δεξί βέλος 22"/>
          <p:cNvSpPr/>
          <p:nvPr/>
        </p:nvSpPr>
        <p:spPr>
          <a:xfrm>
            <a:off x="5266640" y="4744284"/>
            <a:ext cx="514349" cy="12276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𝟖</m:t>
                          </m:r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8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8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6821" y="4308542"/>
                <a:ext cx="2619692" cy="806824"/>
              </a:xfrm>
              <a:prstGeom prst="rect">
                <a:avLst/>
              </a:prstGeom>
              <a:blipFill>
                <a:blip r:embed="rId5"/>
                <a:stretch>
                  <a:fillRect b="-6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7691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2073796" y="259727"/>
            <a:ext cx="78245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παράλληλη συνδεσμολογία </a:t>
            </a:r>
            <a:r>
              <a:rPr lang="el-GR" altLang="el-GR" sz="2400" b="1" dirty="0">
                <a:latin typeface="Comic Sans MS" panose="030F0702030302020204" pitchFamily="66" charset="0"/>
              </a:rPr>
              <a:t>δύο αντιστατών με αντιστάσεις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>
                <a:latin typeface="Comic Sans MS" panose="030F0702030302020204" pitchFamily="66" charset="0"/>
              </a:rPr>
              <a:t>1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και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n-US" altLang="el-GR" sz="2400" b="1" baseline="-25000" dirty="0">
                <a:latin typeface="Comic Sans MS" panose="030F0702030302020204" pitchFamily="66" charset="0"/>
              </a:rPr>
              <a:t>2</a:t>
            </a:r>
            <a:r>
              <a:rPr lang="el-GR" altLang="el-GR" sz="24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αντίστοιχα</a:t>
            </a:r>
            <a:r>
              <a:rPr lang="en-US" altLang="el-GR" sz="2400" b="1" dirty="0">
                <a:latin typeface="Comic Sans MS" panose="030F0702030302020204" pitchFamily="66" charset="0"/>
              </a:rPr>
              <a:t>,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</a:t>
            </a:r>
            <a:r>
              <a:rPr lang="en-US" altLang="el-GR" sz="2400" b="1" i="1" dirty="0">
                <a:latin typeface="Comic Sans MS" panose="030F0702030302020204" pitchFamily="66" charset="0"/>
              </a:rPr>
              <a:t>R</a:t>
            </a:r>
            <a:r>
              <a:rPr lang="el-GR" altLang="el-GR" sz="2400" b="1" baseline="-25000" dirty="0" err="1">
                <a:latin typeface="Comic Sans MS" panose="030F0702030302020204" pitchFamily="66" charset="0"/>
              </a:rPr>
              <a:t>ολ</a:t>
            </a:r>
            <a:r>
              <a:rPr lang="en-US" altLang="el-GR" sz="2400" b="1" baseline="-25000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μπορεί να υπολογιστεί από τη σχέση</a:t>
            </a:r>
            <a:r>
              <a:rPr lang="en-US" altLang="el-GR" sz="2400" b="1" dirty="0">
                <a:latin typeface="Comic Sans MS" panose="030F0702030302020204" pitchFamily="66" charset="0"/>
              </a:rPr>
              <a:t>.</a:t>
            </a:r>
            <a:endParaRPr lang="el-GR" altLang="el-GR" sz="24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7695" y="2115974"/>
                <a:ext cx="2543710" cy="877100"/>
              </a:xfrm>
              <a:prstGeom prst="rect">
                <a:avLst/>
              </a:prstGeom>
              <a:blipFill>
                <a:blip r:embed="rId2"/>
                <a:stretch>
                  <a:fillRect r="-480" b="-69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Ομάδα 8"/>
          <p:cNvGrpSpPr/>
          <p:nvPr/>
        </p:nvGrpSpPr>
        <p:grpSpPr>
          <a:xfrm>
            <a:off x="1395151" y="3751909"/>
            <a:ext cx="2474124" cy="1471298"/>
            <a:chOff x="2740620" y="2351383"/>
            <a:chExt cx="2474124" cy="1471298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620" y="2447884"/>
              <a:ext cx="2474124" cy="127829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447999" y="2351383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6Ω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447999" y="3484127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3Ω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275" y="3266815"/>
                <a:ext cx="5637970" cy="7561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414" y="4140572"/>
                <a:ext cx="2242986" cy="6939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num>
                        <m:den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𝛀</m:t>
                          </m:r>
                        </m:den>
                      </m:f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l-GR" sz="2400" b="1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𝛀</m:t>
                      </m:r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6984" y="5087979"/>
                <a:ext cx="3019416" cy="700192"/>
              </a:xfrm>
              <a:prstGeom prst="rect">
                <a:avLst/>
              </a:prstGeom>
              <a:blipFill>
                <a:blip r:embed="rId6"/>
                <a:stretch>
                  <a:fillRect b="-608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4165600" y="5268842"/>
            <a:ext cx="44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omic Sans MS" panose="030F0702030302020204" pitchFamily="66" charset="0"/>
              </a:rPr>
              <a:t>ή</a:t>
            </a:r>
          </a:p>
        </p:txBody>
      </p:sp>
    </p:spTree>
    <p:extLst>
      <p:ext uri="{BB962C8B-B14F-4D97-AF65-F5344CB8AC3E}">
        <p14:creationId xmlns:p14="http://schemas.microsoft.com/office/powerpoint/2010/main" val="94216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539542" y="358983"/>
            <a:ext cx="8792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Σε μια ηλεκτρική εγκατάσταση (π.χ. σπιτιού) οι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ηλεκτρικές συσκευές συνδέονται παράλληλα </a:t>
            </a:r>
            <a:r>
              <a:rPr lang="el-GR" altLang="el-GR" sz="2400" b="1" dirty="0">
                <a:latin typeface="Comic Sans MS" panose="030F0702030302020204" pitchFamily="66" charset="0"/>
              </a:rPr>
              <a:t>για να μπορούν να λειτουργούν με την ίδια τάση (220</a:t>
            </a:r>
            <a:r>
              <a:rPr lang="en-US" altLang="el-GR" sz="2400" b="1" dirty="0">
                <a:latin typeface="Comic Sans MS" panose="030F0702030302020204" pitchFamily="66" charset="0"/>
              </a:rPr>
              <a:t>V)</a:t>
            </a:r>
            <a:r>
              <a:rPr lang="el-GR" altLang="el-GR" sz="2400" b="1" dirty="0">
                <a:latin typeface="Comic Sans MS" panose="030F0702030302020204" pitchFamily="66" charset="0"/>
              </a:rPr>
              <a:t> και η καταστροφή μιας από αυτές (π.χ. κάψιμο) να μην επηρεάζει τη λειτουργία των υπολοίπων.</a:t>
            </a:r>
          </a:p>
        </p:txBody>
      </p:sp>
      <p:grpSp>
        <p:nvGrpSpPr>
          <p:cNvPr id="16" name="Ομάδα 15"/>
          <p:cNvGrpSpPr/>
          <p:nvPr/>
        </p:nvGrpSpPr>
        <p:grpSpPr>
          <a:xfrm>
            <a:off x="2253377" y="3221305"/>
            <a:ext cx="6799182" cy="2820041"/>
            <a:chOff x="2379107" y="2479441"/>
            <a:chExt cx="6799182" cy="2820041"/>
          </a:xfrm>
        </p:grpSpPr>
        <p:sp>
          <p:nvSpPr>
            <p:cNvPr id="10" name="TextBox 9"/>
            <p:cNvSpPr txBox="1"/>
            <p:nvPr/>
          </p:nvSpPr>
          <p:spPr>
            <a:xfrm>
              <a:off x="3413447" y="4360764"/>
              <a:ext cx="12001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1400" b="1" dirty="0">
                  <a:latin typeface="Comic Sans MS" panose="030F0702030302020204" pitchFamily="66" charset="0"/>
                </a:rPr>
                <a:t>ασφάλεια παροχής</a:t>
              </a:r>
            </a:p>
          </p:txBody>
        </p:sp>
        <p:grpSp>
          <p:nvGrpSpPr>
            <p:cNvPr id="15" name="Ομάδα 14"/>
            <p:cNvGrpSpPr/>
            <p:nvPr/>
          </p:nvGrpSpPr>
          <p:grpSpPr>
            <a:xfrm>
              <a:off x="2379107" y="2479441"/>
              <a:ext cx="6799182" cy="2820041"/>
              <a:chOff x="2287667" y="3329026"/>
              <a:chExt cx="6799182" cy="2820041"/>
            </a:xfrm>
          </p:grpSpPr>
          <p:pic>
            <p:nvPicPr>
              <p:cNvPr id="6" name="Εικόνα 5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6136" y="3428589"/>
                <a:ext cx="5730713" cy="2720478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5621417" y="3749040"/>
                <a:ext cx="120015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latin typeface="Comic Sans MS" panose="030F0702030302020204" pitchFamily="66" charset="0"/>
                  </a:rPr>
                  <a:t>ηλεκτρικός πίνακας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4434364" y="4010650"/>
                <a:ext cx="127849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latin typeface="Comic Sans MS" panose="030F0702030302020204" pitchFamily="66" charset="0"/>
                  </a:rPr>
                  <a:t>μετρητής κατανάλωσης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263747" y="3329026"/>
                <a:ext cx="80986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latin typeface="Comic Sans MS" panose="030F0702030302020204" pitchFamily="66" charset="0"/>
                  </a:rPr>
                  <a:t>γείωση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287667" y="4857197"/>
                <a:ext cx="120015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latin typeface="Comic Sans MS" panose="030F0702030302020204" pitchFamily="66" charset="0"/>
                  </a:rPr>
                  <a:t>ουδέτερος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5024" y="4550212"/>
                <a:ext cx="62698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b="1" dirty="0">
                    <a:latin typeface="Comic Sans MS" panose="030F0702030302020204" pitchFamily="66" charset="0"/>
                  </a:rPr>
                  <a:t>φάση</a:t>
                </a:r>
              </a:p>
            </p:txBody>
          </p:sp>
        </p:grpSp>
      </p:grpSp>
      <p:sp>
        <p:nvSpPr>
          <p:cNvPr id="2" name="Οβάλ 1"/>
          <p:cNvSpPr/>
          <p:nvPr/>
        </p:nvSpPr>
        <p:spPr>
          <a:xfrm>
            <a:off x="6789258" y="4390147"/>
            <a:ext cx="2297430" cy="797361"/>
          </a:xfrm>
          <a:prstGeom prst="ellipse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9010650" y="4512692"/>
            <a:ext cx="2571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400" b="1" dirty="0">
                <a:latin typeface="Comic Sans MS" panose="030F0702030302020204" pitchFamily="66" charset="0"/>
              </a:rPr>
              <a:t>Οι συσκευές συνδέονται παράλληλα σε τάση 220</a:t>
            </a:r>
            <a:r>
              <a:rPr lang="en-US" sz="1400" b="1" dirty="0">
                <a:latin typeface="Comic Sans MS" panose="030F0702030302020204" pitchFamily="66" charset="0"/>
              </a:rPr>
              <a:t>V.</a:t>
            </a:r>
            <a:r>
              <a:rPr lang="el-GR" sz="1400" b="1" dirty="0">
                <a:latin typeface="Comic Sans MS" panose="030F0702030302020204" pitchFamily="66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7223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repeatCount="2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75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>
                <a:solidFill>
                  <a:schemeClr val="bg1">
                    <a:lumMod val="65000"/>
                  </a:schemeClr>
                </a:solidFill>
              </a:rPr>
              <a:t>Μερκ. Παναγιωτόπουλος - Φυσικός       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65000"/>
                  </a:schemeClr>
                </a:solidFill>
              </a:rPr>
              <a:pPr/>
              <a:t>15</a:t>
            </a:fld>
            <a:endParaRPr lang="el-G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1544" y="260649"/>
            <a:ext cx="8028892" cy="96462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μερικές διευθύνσεις όπου μπορείτε να βρείτε αναρτήσεις με θέμα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Συνδεσμολογία αντιστατών ».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308204" y="1311049"/>
            <a:ext cx="93955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παραδείγματος από τον Σταύρο </a:t>
            </a:r>
            <a:r>
              <a:rPr lang="el-GR" altLang="el-GR" sz="2000" b="1" dirty="0" err="1">
                <a:latin typeface="Comic Sans MS" pitchFamily="66" charset="0"/>
              </a:rPr>
              <a:t>Λουβερδή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2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/>
            <a:endParaRPr lang="el-GR" altLang="el-GR" sz="12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του Ηλία </a:t>
            </a:r>
            <a:r>
              <a:rPr lang="el-GR" altLang="el-GR" sz="2000" b="1" dirty="0" err="1">
                <a:latin typeface="Comic Sans MS" pitchFamily="66" charset="0"/>
              </a:rPr>
              <a:t>Σιτσανλή</a:t>
            </a:r>
            <a:r>
              <a:rPr lang="el-GR" altLang="el-GR" sz="2000" b="1" dirty="0">
                <a:latin typeface="Comic Sans MS" pitchFamily="66" charset="0"/>
              </a:rPr>
              <a:t> από τον </a:t>
            </a:r>
            <a:r>
              <a:rPr lang="el-GR" altLang="el-GR" sz="2000" b="1" dirty="0">
                <a:latin typeface="Comic Sans MS" pitchFamily="66" charset="0"/>
                <a:hlinkClick r:id="rId3"/>
              </a:rPr>
              <a:t>ιστότοπο</a:t>
            </a:r>
            <a:r>
              <a:rPr lang="el-GR" altLang="el-GR" sz="2000" b="1" dirty="0">
                <a:latin typeface="Comic Sans MS" pitchFamily="66" charset="0"/>
              </a:rPr>
              <a:t> «</a:t>
            </a:r>
            <a:r>
              <a:rPr lang="en-US" altLang="el-GR" sz="2000" b="1" dirty="0" err="1">
                <a:latin typeface="Comic Sans MS" pitchFamily="66" charset="0"/>
              </a:rPr>
              <a:t>Seilias</a:t>
            </a:r>
            <a:r>
              <a:rPr lang="el-GR" altLang="el-GR" sz="2000" b="1" dirty="0">
                <a:latin typeface="Comic Sans MS" pitchFamily="66" charset="0"/>
              </a:rPr>
              <a:t>»  </a:t>
            </a:r>
            <a:r>
              <a:rPr lang="el-GR" altLang="el-GR" sz="2000" b="1" dirty="0">
                <a:latin typeface="Comic Sans MS" pitchFamily="66" charset="0"/>
                <a:hlinkClick r:id="rId4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12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Διαδικτυακή παρουσίαση από τον Σωκράτη </a:t>
            </a:r>
            <a:r>
              <a:rPr lang="el-GR" altLang="el-GR" sz="2000" b="1" dirty="0" err="1">
                <a:latin typeface="Comic Sans MS" pitchFamily="66" charset="0"/>
              </a:rPr>
              <a:t>Καλελή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5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12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Προσομοίωση από το </a:t>
            </a:r>
            <a:r>
              <a:rPr lang="en-US" altLang="el-GR" sz="2000" b="1" dirty="0" err="1">
                <a:latin typeface="Comic Sans MS" pitchFamily="66" charset="0"/>
              </a:rPr>
              <a:t>phet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n-US" altLang="el-GR" sz="2000" b="1" dirty="0" err="1">
                <a:latin typeface="Comic Sans MS" pitchFamily="66" charset="0"/>
              </a:rPr>
              <a:t>colorado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6"/>
              </a:rPr>
              <a:t>εδώ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 και</a:t>
            </a:r>
            <a:r>
              <a:rPr lang="en-US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7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  <a:endParaRPr lang="en-US" altLang="el-GR" sz="2000" b="1" dirty="0"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endParaRPr lang="en-US" altLang="el-GR" sz="12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Άλλη μία παρουσίαση </a:t>
            </a:r>
            <a:r>
              <a:rPr lang="en-US" altLang="el-GR" sz="2000" b="1" dirty="0" err="1">
                <a:latin typeface="Comic Sans MS" pitchFamily="66" charset="0"/>
              </a:rPr>
              <a:t>ppt</a:t>
            </a:r>
            <a:r>
              <a:rPr lang="en-US" altLang="el-GR" sz="2000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από τη Φωτεινή </a:t>
            </a:r>
            <a:r>
              <a:rPr lang="el-GR" altLang="el-GR" sz="2000" b="1" dirty="0" err="1">
                <a:latin typeface="Comic Sans MS" pitchFamily="66" charset="0"/>
              </a:rPr>
              <a:t>Φωτοπούλου</a:t>
            </a:r>
            <a:r>
              <a:rPr lang="el-GR" altLang="el-GR" sz="2000" b="1" dirty="0">
                <a:latin typeface="Comic Sans MS" pitchFamily="66" charset="0"/>
              </a:rPr>
              <a:t>  </a:t>
            </a:r>
            <a:r>
              <a:rPr lang="el-GR" altLang="el-GR" sz="2000" b="1" dirty="0">
                <a:latin typeface="Comic Sans MS" pitchFamily="66" charset="0"/>
                <a:hlinkClick r:id="rId8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l-GR" altLang="el-GR" sz="1200" b="1" dirty="0">
              <a:latin typeface="Comic Sans MS" pitchFamily="66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l-GR" sz="2000" b="1" dirty="0">
                <a:latin typeface="Comic Sans MS" pitchFamily="66" charset="0"/>
              </a:rPr>
              <a:t>Πολλές ερωτήσεις και ασκήσεις από τον ιστότοπο «Υλικό Φυσικής – Χημείας»  </a:t>
            </a:r>
            <a:r>
              <a:rPr lang="el-GR" altLang="el-GR" sz="2000" b="1" dirty="0">
                <a:latin typeface="Comic Sans MS" pitchFamily="66" charset="0"/>
                <a:hlinkClick r:id="rId9"/>
              </a:rPr>
              <a:t>εδώ</a:t>
            </a:r>
            <a:r>
              <a:rPr lang="el-GR" altLang="el-GR" sz="2000" b="1" dirty="0">
                <a:latin typeface="Comic Sans MS" pitchFamily="66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42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577340" y="378103"/>
            <a:ext cx="883539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Ερωτήσεις Πολλαπλής Επιλογής στο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Δυναμικό Ηλεκτρισμό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με το πρόγραμμα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Hot Potatoes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 </a:t>
            </a:r>
            <a:r>
              <a:rPr lang="el-GR" altLang="el-GR" sz="2400" b="1" dirty="0">
                <a:latin typeface="Comic Sans MS" pitchFamily="66" charset="0"/>
                <a:hlinkClick r:id="rId2"/>
              </a:rPr>
              <a:t>εδώ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(Οι ερωτήσεις είναι για το σύνολο του κεφαλαίου «Συνεχές Ηλεκτρικό Ρεύμα»)</a:t>
            </a:r>
          </a:p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b="1" dirty="0">
                <a:latin typeface="Comic Sans MS" pitchFamily="66" charset="0"/>
              </a:rPr>
              <a:t>Θα βρείτε 3 αναρτήσεις με 100 ερωτήσεις συνολικά (30 + 35 + 35)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b="1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55445" y="2994660"/>
            <a:ext cx="888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Θέματα (παλαιών) πανελλαδικών εξετάσεων της Β’ Λυκείου στο Δυναμικό Ηλεκτρισμό  </a:t>
            </a:r>
            <a:r>
              <a:rPr lang="el-GR" sz="2400" b="1" dirty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5445" y="4240530"/>
            <a:ext cx="8881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latin typeface="Comic Sans MS" panose="030F0702030302020204" pitchFamily="66" charset="0"/>
              </a:rPr>
              <a:t>Ερωτήσεις Β’ θέματος σε </a:t>
            </a:r>
            <a:r>
              <a:rPr lang="en-US" sz="2400" b="1" dirty="0">
                <a:latin typeface="Comic Sans MS" panose="030F0702030302020204" pitchFamily="66" charset="0"/>
              </a:rPr>
              <a:t>word </a:t>
            </a:r>
            <a:r>
              <a:rPr lang="el-GR" sz="2400" b="1" dirty="0">
                <a:latin typeface="Comic Sans MS" panose="030F0702030302020204" pitchFamily="66" charset="0"/>
              </a:rPr>
              <a:t>στο Δυναμικό Ηλεκτρισμό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latin typeface="Comic Sans MS" panose="030F0702030302020204" pitchFamily="66" charset="0"/>
              </a:rPr>
              <a:t>από την ΤΡΑΠΕΖΑ ΘΕΜΑΤΩΝ  </a:t>
            </a:r>
            <a:r>
              <a:rPr lang="el-GR" sz="2400" b="1" dirty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400" b="1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76641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2" y="2060848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120)</a:t>
            </a:r>
          </a:p>
        </p:txBody>
      </p:sp>
    </p:spTree>
    <p:extLst>
      <p:ext uri="{BB962C8B-B14F-4D97-AF65-F5344CB8AC3E}">
        <p14:creationId xmlns:p14="http://schemas.microsoft.com/office/powerpoint/2010/main" val="2909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Ορθογώνιο 1"/>
              <p:cNvSpPr/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16. </a:t>
                </a:r>
                <a:r>
                  <a:rPr lang="el-GR" sz="2400" dirty="0"/>
                  <a:t>Οι λάμπες του σπιτιού μας συνδέονται σε σειρά ή παράλληλα; Να δικαιολογήσετε την απάντησή σας.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17.  </a:t>
                </a:r>
                <a:r>
                  <a:rPr lang="el-GR" sz="2400" dirty="0"/>
                  <a:t>Δύο αντιστάσεις συνδέονται σε σειρά. 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=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R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</a:t>
                </a:r>
                <a:r>
                  <a:rPr lang="el-GR" sz="2400" b="1" dirty="0"/>
                  <a:t>β)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γ)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δ)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</a:t>
                </a:r>
              </a:p>
              <a:p>
                <a:pPr algn="just">
                  <a:lnSpc>
                    <a:spcPct val="150000"/>
                  </a:lnSpc>
                </a:pPr>
                <a:endParaRPr lang="el-GR" sz="1400" dirty="0"/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18.  </a:t>
                </a:r>
                <a:r>
                  <a:rPr lang="el-GR" sz="2400" dirty="0"/>
                  <a:t>Δύο αντιστάσεις συνδέονται παράλληλα. Να σημειώσετε (Σ) στις σωστές και (Λ) στις λανθασμένες προτάσεις.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sz="2400" b="1" dirty="0"/>
                  <a:t>α)  </a:t>
                </a:r>
                <a:r>
                  <a:rPr lang="el-GR" sz="2400" i="1" dirty="0" err="1"/>
                  <a:t>R</a:t>
                </a:r>
                <a:r>
                  <a:rPr lang="el-GR" sz="2400" baseline="-25000" dirty="0" err="1"/>
                  <a:t>ολ</a:t>
                </a:r>
                <a:r>
                  <a:rPr lang="el-GR" sz="24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400" dirty="0"/>
                  <a:t>.            </a:t>
                </a:r>
                <a:r>
                  <a:rPr lang="el-GR" sz="2400" b="1" dirty="0"/>
                  <a:t>β)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·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γ)  </a:t>
                </a:r>
                <a:r>
                  <a:rPr lang="el-GR" sz="2400" i="1" dirty="0"/>
                  <a:t>I</a:t>
                </a:r>
                <a:r>
                  <a:rPr lang="el-GR" sz="2400" dirty="0"/>
                  <a:t> = </a:t>
                </a:r>
                <a:r>
                  <a:rPr lang="el-GR" sz="2400" i="1" dirty="0"/>
                  <a:t>I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Ι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.              </a:t>
                </a:r>
                <a:r>
                  <a:rPr lang="el-GR" sz="2400" b="1" dirty="0"/>
                  <a:t>δ)  </a:t>
                </a:r>
                <a:r>
                  <a:rPr lang="el-GR" sz="2400" i="1" dirty="0"/>
                  <a:t>V</a:t>
                </a:r>
                <a:r>
                  <a:rPr lang="el-GR" sz="2400" dirty="0"/>
                  <a:t> =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1</a:t>
                </a:r>
                <a:r>
                  <a:rPr lang="el-GR" sz="2400" dirty="0"/>
                  <a:t> + </a:t>
                </a:r>
                <a:r>
                  <a:rPr lang="el-GR" sz="2400" i="1" dirty="0"/>
                  <a:t>V</a:t>
                </a:r>
                <a:r>
                  <a:rPr lang="el-GR" sz="2400" baseline="-25000" dirty="0"/>
                  <a:t>2</a:t>
                </a:r>
                <a:r>
                  <a:rPr lang="en-US" sz="2400" dirty="0"/>
                  <a:t>.</a:t>
                </a:r>
                <a:endParaRPr lang="el-GR" sz="2400" dirty="0"/>
              </a:p>
            </p:txBody>
          </p:sp>
        </mc:Choice>
        <mc:Fallback xmlns="">
          <p:sp>
            <p:nvSpPr>
              <p:cNvPr id="2" name="Ορθογώνιο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690" y="384155"/>
                <a:ext cx="10633710" cy="5611088"/>
              </a:xfrm>
              <a:prstGeom prst="rect">
                <a:avLst/>
              </a:prstGeom>
              <a:blipFill>
                <a:blip r:embed="rId2"/>
                <a:stretch>
                  <a:fillRect l="-917" r="-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3143250" y="301040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30240" y="3015913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6577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92790" y="3032850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43250" y="5208776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3024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4865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965180" y="5208775"/>
            <a:ext cx="502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81700" y="1007537"/>
            <a:ext cx="1744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Παράλληλα</a:t>
            </a:r>
          </a:p>
        </p:txBody>
      </p:sp>
    </p:spTree>
    <p:extLst>
      <p:ext uri="{BB962C8B-B14F-4D97-AF65-F5344CB8AC3E}">
        <p14:creationId xmlns:p14="http://schemas.microsoft.com/office/powerpoint/2010/main" val="145128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75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5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5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015365" y="36602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19.  </a:t>
            </a:r>
            <a:r>
              <a:rPr lang="el-GR" sz="2400" dirty="0"/>
              <a:t>Έχουμε τέσσερις ίδιους αντιστάτες με αντιστάσεις 10Ω. Πώς πρέπει να τους συνδέσουμε, ώστε η ολική αντίσταση της συνδεσμολογίας να είναι: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α)  </a:t>
            </a:r>
            <a:r>
              <a:rPr lang="el-GR" sz="2400" dirty="0"/>
              <a:t>40Ω.                           </a:t>
            </a:r>
            <a:r>
              <a:rPr lang="el-GR" sz="2400" b="1" dirty="0"/>
              <a:t>β)  </a:t>
            </a:r>
            <a:r>
              <a:rPr lang="el-GR" sz="2400" dirty="0"/>
              <a:t>2,5Ω.                         </a:t>
            </a:r>
            <a:r>
              <a:rPr lang="el-GR" sz="2400" b="1" dirty="0"/>
              <a:t>γ)  </a:t>
            </a:r>
            <a:r>
              <a:rPr lang="el-GR" sz="2400" dirty="0"/>
              <a:t>10Ω.                        </a:t>
            </a:r>
            <a:r>
              <a:rPr lang="el-GR" sz="2400" b="1" dirty="0"/>
              <a:t>δ)  </a:t>
            </a:r>
            <a:r>
              <a:rPr lang="el-GR" sz="2400" dirty="0"/>
              <a:t>25Ω.</a:t>
            </a:r>
          </a:p>
        </p:txBody>
      </p:sp>
      <p:grpSp>
        <p:nvGrpSpPr>
          <p:cNvPr id="5" name="Ομάδα 4"/>
          <p:cNvGrpSpPr/>
          <p:nvPr/>
        </p:nvGrpSpPr>
        <p:grpSpPr>
          <a:xfrm>
            <a:off x="2523052" y="2492298"/>
            <a:ext cx="4805129" cy="1024349"/>
            <a:chOff x="1549490" y="4473728"/>
            <a:chExt cx="4805129" cy="1024349"/>
          </a:xfrm>
        </p:grpSpPr>
        <p:pic>
          <p:nvPicPr>
            <p:cNvPr id="6" name="Εικόνα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859564" y="4492678"/>
              <a:ext cx="69507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37732" y="4492678"/>
              <a:ext cx="7275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215734" y="4492678"/>
              <a:ext cx="7557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048365" y="4492678"/>
              <a:ext cx="702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</p:grpSp>
      <p:sp>
        <p:nvSpPr>
          <p:cNvPr id="11" name="Ορθογώνιο 10"/>
          <p:cNvSpPr/>
          <p:nvPr/>
        </p:nvSpPr>
        <p:spPr>
          <a:xfrm>
            <a:off x="1232693" y="2610291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α)</a:t>
            </a:r>
            <a:endParaRPr lang="el-GR" sz="2400" dirty="0"/>
          </a:p>
        </p:txBody>
      </p:sp>
      <p:grpSp>
        <p:nvGrpSpPr>
          <p:cNvPr id="12" name="Ομάδα 11"/>
          <p:cNvGrpSpPr/>
          <p:nvPr/>
        </p:nvGrpSpPr>
        <p:grpSpPr>
          <a:xfrm>
            <a:off x="8337962" y="2203410"/>
            <a:ext cx="1822038" cy="1275426"/>
            <a:chOff x="7826581" y="3019854"/>
            <a:chExt cx="1822038" cy="1275426"/>
          </a:xfrm>
        </p:grpSpPr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226219" y="3308742"/>
              <a:ext cx="67479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40Ω</a:t>
              </a:r>
            </a:p>
          </p:txBody>
        </p:sp>
      </p:grpSp>
      <p:grpSp>
        <p:nvGrpSpPr>
          <p:cNvPr id="15" name="Ομάδα 14"/>
          <p:cNvGrpSpPr/>
          <p:nvPr/>
        </p:nvGrpSpPr>
        <p:grpSpPr>
          <a:xfrm>
            <a:off x="3222573" y="3636832"/>
            <a:ext cx="2608546" cy="2299695"/>
            <a:chOff x="2288500" y="3784751"/>
            <a:chExt cx="2608546" cy="2299695"/>
          </a:xfrm>
        </p:grpSpPr>
        <p:grpSp>
          <p:nvGrpSpPr>
            <p:cNvPr id="16" name="Ομάδα 15"/>
            <p:cNvGrpSpPr/>
            <p:nvPr/>
          </p:nvGrpSpPr>
          <p:grpSpPr>
            <a:xfrm>
              <a:off x="2288500" y="3784751"/>
              <a:ext cx="2608546" cy="2160264"/>
              <a:chOff x="4297680" y="3371886"/>
              <a:chExt cx="2608546" cy="2160264"/>
            </a:xfrm>
          </p:grpSpPr>
          <p:grpSp>
            <p:nvGrpSpPr>
              <p:cNvPr id="21" name="Ομάδα 20"/>
              <p:cNvGrpSpPr/>
              <p:nvPr/>
            </p:nvGrpSpPr>
            <p:grpSpPr>
              <a:xfrm>
                <a:off x="4601824" y="3371886"/>
                <a:ext cx="1961495" cy="2160264"/>
                <a:chOff x="4601824" y="3371886"/>
                <a:chExt cx="1961495" cy="2160264"/>
              </a:xfrm>
            </p:grpSpPr>
            <p:grpSp>
              <p:nvGrpSpPr>
                <p:cNvPr id="24" name="Ομάδα 23"/>
                <p:cNvGrpSpPr/>
                <p:nvPr/>
              </p:nvGrpSpPr>
              <p:grpSpPr>
                <a:xfrm>
                  <a:off x="4601824" y="3371886"/>
                  <a:ext cx="1961495" cy="2160264"/>
                  <a:chOff x="4603248" y="3371886"/>
                  <a:chExt cx="1824477" cy="2160264"/>
                </a:xfrm>
              </p:grpSpPr>
              <p:pic>
                <p:nvPicPr>
                  <p:cNvPr id="27" name="Εικόνα 26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8" y="3371886"/>
                    <a:ext cx="1824476" cy="1079792"/>
                  </a:xfrm>
                  <a:prstGeom prst="rect">
                    <a:avLst/>
                  </a:prstGeom>
                </p:spPr>
              </p:pic>
              <p:pic>
                <p:nvPicPr>
                  <p:cNvPr id="28" name="Εικόνα 27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</a:blip>
                  <a:stretch>
                    <a:fillRect/>
                  </a:stretch>
                </p:blipFill>
                <p:spPr>
                  <a:xfrm>
                    <a:off x="4603249" y="4452358"/>
                    <a:ext cx="1824476" cy="1079792"/>
                  </a:xfrm>
                  <a:prstGeom prst="rect">
                    <a:avLst/>
                  </a:prstGeom>
                </p:spPr>
              </p:pic>
            </p:grpSp>
            <p:cxnSp>
              <p:nvCxnSpPr>
                <p:cNvPr id="25" name="Ευθεία γραμμή σύνδεσης 24"/>
                <p:cNvCxnSpPr/>
                <p:nvPr/>
              </p:nvCxnSpPr>
              <p:spPr>
                <a:xfrm flipV="1">
                  <a:off x="4825960" y="4124886"/>
                  <a:ext cx="0" cy="65426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Ευθεία γραμμή σύνδεσης 25"/>
                <p:cNvCxnSpPr/>
                <p:nvPr/>
              </p:nvCxnSpPr>
              <p:spPr>
                <a:xfrm flipV="1">
                  <a:off x="6351162" y="4110255"/>
                  <a:ext cx="0" cy="574254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2" name="Ευθεία γραμμή σύνδεσης 21"/>
              <p:cNvCxnSpPr/>
              <p:nvPr/>
            </p:nvCxnSpPr>
            <p:spPr>
              <a:xfrm>
                <a:off x="4297680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Ευθεία γραμμή σύνδεσης 22"/>
              <p:cNvCxnSpPr/>
              <p:nvPr/>
            </p:nvCxnSpPr>
            <p:spPr>
              <a:xfrm>
                <a:off x="6380446" y="4452018"/>
                <a:ext cx="525780" cy="0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7" name="TextBox 16"/>
            <p:cNvSpPr txBox="1"/>
            <p:nvPr/>
          </p:nvSpPr>
          <p:spPr>
            <a:xfrm>
              <a:off x="3232089" y="5745892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39686" y="5180503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08150" y="4666100"/>
              <a:ext cx="6826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203493" y="4086335"/>
              <a:ext cx="6674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</p:grpSp>
      <p:sp>
        <p:nvSpPr>
          <p:cNvPr id="29" name="Ορθογώνιο 28"/>
          <p:cNvSpPr/>
          <p:nvPr/>
        </p:nvSpPr>
        <p:spPr>
          <a:xfrm>
            <a:off x="1254222" y="4338633"/>
            <a:ext cx="461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β)</a:t>
            </a:r>
            <a:endParaRPr lang="el-GR" sz="2400" dirty="0"/>
          </a:p>
        </p:txBody>
      </p:sp>
      <p:grpSp>
        <p:nvGrpSpPr>
          <p:cNvPr id="30" name="Ομάδα 29"/>
          <p:cNvGrpSpPr/>
          <p:nvPr/>
        </p:nvGrpSpPr>
        <p:grpSpPr>
          <a:xfrm>
            <a:off x="7590361" y="3938416"/>
            <a:ext cx="1822038" cy="1275426"/>
            <a:chOff x="7826581" y="3019854"/>
            <a:chExt cx="1822038" cy="1275426"/>
          </a:xfrm>
        </p:grpSpPr>
        <p:pic>
          <p:nvPicPr>
            <p:cNvPr id="31" name="Εικόνα 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8226219" y="3308742"/>
              <a:ext cx="8773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2,5Ω</a:t>
              </a:r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9248981" y="5371259"/>
            <a:ext cx="1678099" cy="538609"/>
            <a:chOff x="9248980" y="5161153"/>
            <a:chExt cx="1678099" cy="538609"/>
          </a:xfrm>
        </p:grpSpPr>
        <p:sp>
          <p:nvSpPr>
            <p:cNvPr id="33" name="Δεξί βέλος 32"/>
            <p:cNvSpPr/>
            <p:nvPr/>
          </p:nvSpPr>
          <p:spPr>
            <a:xfrm>
              <a:off x="9248980" y="5474970"/>
              <a:ext cx="1678099" cy="224792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9445419" y="5161153"/>
              <a:ext cx="106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/>
                <a:t>συνέχεια</a:t>
              </a:r>
            </a:p>
          </p:txBody>
        </p:sp>
      </p:grpSp>
      <p:sp>
        <p:nvSpPr>
          <p:cNvPr id="36" name="Δεξί βέλος 35"/>
          <p:cNvSpPr/>
          <p:nvPr/>
        </p:nvSpPr>
        <p:spPr>
          <a:xfrm flipV="1">
            <a:off x="7623227" y="2930379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Δεξί βέλος 36"/>
          <p:cNvSpPr/>
          <p:nvPr/>
        </p:nvSpPr>
        <p:spPr>
          <a:xfrm flipV="1">
            <a:off x="6528433" y="463104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52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2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29" grpId="0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1" y="835984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039539" y="347643"/>
            <a:ext cx="2400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Ας θυμηθούμε…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51391" y="919169"/>
            <a:ext cx="10058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1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>
                <a:latin typeface="Comic Sans MS" panose="030F0702030302020204" pitchFamily="66" charset="0"/>
              </a:rPr>
              <a:t>Κίρχοφ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l-GR" altLang="el-GR" sz="2000" b="1" dirty="0">
                <a:latin typeface="Comic Sans MS" panose="030F0702030302020204" pitchFamily="66" charset="0"/>
              </a:rPr>
              <a:t>Το άθροισμα των …………………… των ρευμάτων που «εισέρχονται» σε ένα κόμβο, ισούται με το άθροισμα των εντάσεων των ρευμάτων που ……………………… από αυτόν.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43586" y="1230696"/>
            <a:ext cx="13939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εντάσεων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15586" y="1720016"/>
            <a:ext cx="188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«εξέρχονται»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51391" y="2375459"/>
            <a:ext cx="10058400" cy="14773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2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κανόνας </a:t>
            </a:r>
            <a:r>
              <a:rPr lang="el-GR" sz="2000" b="1" dirty="0" err="1">
                <a:latin typeface="Comic Sans MS" panose="030F0702030302020204" pitchFamily="66" charset="0"/>
              </a:rPr>
              <a:t>Κίρχοφ</a:t>
            </a:r>
            <a:r>
              <a:rPr lang="en-US" sz="2000" b="1" dirty="0">
                <a:latin typeface="Comic Sans MS" panose="030F0702030302020204" pitchFamily="66" charset="0"/>
              </a:rPr>
              <a:t>: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1400" b="1" dirty="0">
                <a:latin typeface="Comic Sans MS" panose="030F0702030302020204" pitchFamily="66" charset="0"/>
              </a:rPr>
              <a:t>(εκτός διδακτέας ύλης)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Κατά μήκος μιας κλειστής διαδρομής σ’ ένα κύκλωμα</a:t>
            </a:r>
            <a:r>
              <a:rPr lang="en-US" altLang="el-GR" sz="2000" b="1" dirty="0"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latin typeface="Comic Sans MS" panose="030F0702030302020204" pitchFamily="66" charset="0"/>
              </a:rPr>
              <a:t> το αλγεβρικό άθροισμα των διαφορών δυναμικού ισούται με …………….</a:t>
            </a:r>
          </a:p>
        </p:txBody>
      </p:sp>
      <p:sp>
        <p:nvSpPr>
          <p:cNvPr id="10" name="Ορθογώνιο 9"/>
          <p:cNvSpPr/>
          <p:nvPr/>
        </p:nvSpPr>
        <p:spPr>
          <a:xfrm>
            <a:off x="5498921" y="3294335"/>
            <a:ext cx="8386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μηδέν</a:t>
            </a:r>
            <a:endParaRPr 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1651391" y="3803186"/>
            <a:ext cx="97340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Υπολογισμός αντίστασης </a:t>
            </a:r>
            <a:r>
              <a:rPr lang="en-US" sz="2000" b="1" i="1" dirty="0">
                <a:latin typeface="Comic Sans MS" panose="030F0702030302020204" pitchFamily="66" charset="0"/>
              </a:rPr>
              <a:t>R,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αγωγού που στα άκρα του υπάρχει διαφορά δυναμικού </a:t>
            </a:r>
            <a:r>
              <a:rPr lang="en-US" sz="2000" b="1" i="1" dirty="0">
                <a:latin typeface="Comic Sans MS" panose="030F0702030302020204" pitchFamily="66" charset="0"/>
              </a:rPr>
              <a:t>V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και διαρρέεται από ρεύμα έντασης </a:t>
            </a:r>
            <a:r>
              <a:rPr lang="el-GR" sz="2000" b="1" i="1" dirty="0">
                <a:latin typeface="Comic Sans MS" panose="030F0702030302020204" pitchFamily="66" charset="0"/>
              </a:rPr>
              <a:t>Ι</a:t>
            </a:r>
            <a:r>
              <a:rPr lang="en-US" sz="2000" b="1" i="1" dirty="0">
                <a:latin typeface="Comic Sans MS" panose="030F0702030302020204" pitchFamily="66" charset="0"/>
              </a:rPr>
              <a:t>:       R = …… .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8362" y="4273600"/>
                <a:ext cx="26930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𝑰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62" y="4273600"/>
                <a:ext cx="269304" cy="689035"/>
              </a:xfrm>
              <a:prstGeom prst="rect">
                <a:avLst/>
              </a:prstGeom>
              <a:blipFill>
                <a:blip r:embed="rId4"/>
                <a:stretch>
                  <a:fillRect r="-9091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Ορθογώνιο 12"/>
          <p:cNvSpPr/>
          <p:nvPr/>
        </p:nvSpPr>
        <p:spPr>
          <a:xfrm>
            <a:off x="1651391" y="5145449"/>
            <a:ext cx="8622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latin typeface="Comic Sans MS" panose="030F0702030302020204" pitchFamily="66" charset="0"/>
              </a:rPr>
              <a:t>Μονάδα μέτρησης της αντίστασης αγωγού στο</a:t>
            </a:r>
            <a:r>
              <a:rPr lang="en-US" b="1" dirty="0">
                <a:latin typeface="Comic Sans MS" panose="030F0702030302020204" pitchFamily="66" charset="0"/>
              </a:rPr>
              <a:t> S.I. </a:t>
            </a:r>
            <a:r>
              <a:rPr lang="el-GR" b="1" dirty="0">
                <a:latin typeface="Comic Sans MS" panose="030F0702030302020204" pitchFamily="66" charset="0"/>
              </a:rPr>
              <a:t>είναι το</a:t>
            </a:r>
            <a:r>
              <a:rPr lang="en-US" b="1" dirty="0">
                <a:latin typeface="Comic Sans MS" panose="030F0702030302020204" pitchFamily="66" charset="0"/>
              </a:rPr>
              <a:t> ……………………… .</a:t>
            </a:r>
            <a:endParaRPr lang="el-GR" dirty="0"/>
          </a:p>
        </p:txBody>
      </p:sp>
      <p:sp>
        <p:nvSpPr>
          <p:cNvPr id="14" name="Ορθογώνιο 13"/>
          <p:cNvSpPr/>
          <p:nvPr/>
        </p:nvSpPr>
        <p:spPr>
          <a:xfrm>
            <a:off x="8210363" y="5039579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1Ωμ (1Ω) </a:t>
            </a:r>
            <a:endParaRPr 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51391" y="5735511"/>
            <a:ext cx="6864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Μαθηματική σχέση του νόμου του </a:t>
            </a:r>
            <a:r>
              <a:rPr lang="el-GR" sz="2000" b="1" dirty="0" err="1">
                <a:latin typeface="Comic Sans MS" panose="030F0702030302020204" pitchFamily="66" charset="0"/>
              </a:rPr>
              <a:t>Ωμ</a:t>
            </a:r>
            <a:r>
              <a:rPr lang="en-US" sz="2000" b="1" dirty="0">
                <a:latin typeface="Comic Sans MS" panose="030F0702030302020204" pitchFamily="66" charset="0"/>
              </a:rPr>
              <a:t>:   ………………</a:t>
            </a:r>
            <a:r>
              <a:rPr lang="el-GR" sz="2000" b="1" dirty="0">
                <a:latin typeface="Comic Sans MS" panose="030F0702030302020204" pitchFamily="66" charset="0"/>
              </a:rPr>
              <a:t> 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el-GR" sz="2400" b="1" i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591" y="5514781"/>
                <a:ext cx="885884" cy="689035"/>
              </a:xfrm>
              <a:prstGeom prst="rect">
                <a:avLst/>
              </a:prstGeom>
              <a:blipFill>
                <a:blip r:embed="rId5"/>
                <a:stretch>
                  <a:fillRect r="-2069" b="-61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647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9143" y="1438820"/>
            <a:ext cx="425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γ)</a:t>
            </a:r>
            <a:endParaRPr lang="el-GR" sz="2400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2081936" y="934003"/>
            <a:ext cx="4737264" cy="1477195"/>
            <a:chOff x="2025610" y="357157"/>
            <a:chExt cx="4737264" cy="1477195"/>
          </a:xfrm>
        </p:grpSpPr>
        <p:grpSp>
          <p:nvGrpSpPr>
            <p:cNvPr id="6" name="Ομάδα 5"/>
            <p:cNvGrpSpPr/>
            <p:nvPr/>
          </p:nvGrpSpPr>
          <p:grpSpPr>
            <a:xfrm>
              <a:off x="2025610" y="357157"/>
              <a:ext cx="2474124" cy="1477195"/>
              <a:chOff x="2740620" y="2351383"/>
              <a:chExt cx="2474124" cy="1477195"/>
            </a:xfrm>
          </p:grpSpPr>
          <p:pic>
            <p:nvPicPr>
              <p:cNvPr id="7" name="Εικόνα 6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663966" y="2351383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641106" y="3490024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</p:grpSp>
        <p:grpSp>
          <p:nvGrpSpPr>
            <p:cNvPr id="10" name="Ομάδα 9"/>
            <p:cNvGrpSpPr/>
            <p:nvPr/>
          </p:nvGrpSpPr>
          <p:grpSpPr>
            <a:xfrm>
              <a:off x="4288750" y="357157"/>
              <a:ext cx="2474124" cy="1471298"/>
              <a:chOff x="2740620" y="2351383"/>
              <a:chExt cx="2474124" cy="1471298"/>
            </a:xfrm>
          </p:grpSpPr>
          <p:pic>
            <p:nvPicPr>
              <p:cNvPr id="11" name="Εικόνα 10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40620" y="2447884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3600647" y="2351383"/>
                <a:ext cx="6617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641106" y="3484127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</p:grpSp>
      </p:grpSp>
      <p:grpSp>
        <p:nvGrpSpPr>
          <p:cNvPr id="14" name="Ομάδα 13"/>
          <p:cNvGrpSpPr/>
          <p:nvPr/>
        </p:nvGrpSpPr>
        <p:grpSpPr>
          <a:xfrm>
            <a:off x="8391590" y="917291"/>
            <a:ext cx="1822038" cy="1275426"/>
            <a:chOff x="7826581" y="3019854"/>
            <a:chExt cx="1822038" cy="1275426"/>
          </a:xfrm>
        </p:grpSpPr>
        <p:pic>
          <p:nvPicPr>
            <p:cNvPr id="15" name="Εικόνα 1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</p:grpSp>
      <p:sp>
        <p:nvSpPr>
          <p:cNvPr id="17" name="Ορθογώνιο 16"/>
          <p:cNvSpPr/>
          <p:nvPr/>
        </p:nvSpPr>
        <p:spPr>
          <a:xfrm>
            <a:off x="1079143" y="3991586"/>
            <a:ext cx="4443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/>
              <a:t>δ)</a:t>
            </a:r>
            <a:endParaRPr lang="el-GR" sz="2400" dirty="0"/>
          </a:p>
        </p:txBody>
      </p:sp>
      <p:grpSp>
        <p:nvGrpSpPr>
          <p:cNvPr id="26" name="Ομάδα 25"/>
          <p:cNvGrpSpPr/>
          <p:nvPr/>
        </p:nvGrpSpPr>
        <p:grpSpPr>
          <a:xfrm>
            <a:off x="2087609" y="3481957"/>
            <a:ext cx="4936902" cy="1480919"/>
            <a:chOff x="2313431" y="3103736"/>
            <a:chExt cx="4936902" cy="1480919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4776209" y="3107460"/>
              <a:ext cx="2474124" cy="1477195"/>
              <a:chOff x="3778210" y="2830395"/>
              <a:chExt cx="2474124" cy="1477195"/>
            </a:xfrm>
          </p:grpSpPr>
          <p:pic>
            <p:nvPicPr>
              <p:cNvPr id="18" name="Εικόνα 17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78210" y="2934459"/>
                <a:ext cx="2474124" cy="1278296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724416" y="2830395"/>
                <a:ext cx="62743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701556" y="3969036"/>
                <a:ext cx="65029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</p:grpSp>
        <p:grpSp>
          <p:nvGrpSpPr>
            <p:cNvPr id="22" name="Ομάδα 21"/>
            <p:cNvGrpSpPr/>
            <p:nvPr/>
          </p:nvGrpSpPr>
          <p:grpSpPr>
            <a:xfrm>
              <a:off x="2313431" y="3103736"/>
              <a:ext cx="3107937" cy="1170798"/>
              <a:chOff x="2813494" y="3348375"/>
              <a:chExt cx="3107937" cy="1170798"/>
            </a:xfrm>
          </p:grpSpPr>
          <p:pic>
            <p:nvPicPr>
              <p:cNvPr id="23" name="Εικόνα 2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3494" y="3348375"/>
                <a:ext cx="3107937" cy="1170798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3164289" y="3595220"/>
                <a:ext cx="70360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55283" y="3595220"/>
                <a:ext cx="68991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10Ω</a:t>
                </a:r>
              </a:p>
            </p:txBody>
          </p:sp>
        </p:grpSp>
      </p:grpSp>
      <p:grpSp>
        <p:nvGrpSpPr>
          <p:cNvPr id="27" name="Ομάδα 26"/>
          <p:cNvGrpSpPr/>
          <p:nvPr/>
        </p:nvGrpSpPr>
        <p:grpSpPr>
          <a:xfrm>
            <a:off x="8576270" y="3429643"/>
            <a:ext cx="1822038" cy="1275426"/>
            <a:chOff x="7826581" y="3019854"/>
            <a:chExt cx="1822038" cy="1275426"/>
          </a:xfrm>
        </p:grpSpPr>
        <p:pic>
          <p:nvPicPr>
            <p:cNvPr id="28" name="Εικόνα 2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8281117" y="3319013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25Ω</a:t>
              </a:r>
            </a:p>
          </p:txBody>
        </p:sp>
      </p:grpSp>
      <p:sp>
        <p:nvSpPr>
          <p:cNvPr id="30" name="Δεξί βέλος 29"/>
          <p:cNvSpPr/>
          <p:nvPr/>
        </p:nvSpPr>
        <p:spPr>
          <a:xfrm flipV="1">
            <a:off x="7552448" y="1598311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Δεξί βέλος 30"/>
          <p:cNvSpPr/>
          <p:nvPr/>
        </p:nvSpPr>
        <p:spPr>
          <a:xfrm flipV="1">
            <a:off x="7658324" y="413829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290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914400" y="254678"/>
            <a:ext cx="101612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</a:rPr>
              <a:t>28.  </a:t>
            </a:r>
            <a:r>
              <a:rPr lang="el-GR" sz="2400" dirty="0">
                <a:solidFill>
                  <a:srgbClr val="242021"/>
                </a:solidFill>
              </a:rPr>
              <a:t>Διαθέτουμε τέσσερις αντιστάσεις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60Ω,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2</a:t>
            </a:r>
            <a:r>
              <a:rPr lang="el-GR" sz="2400" dirty="0">
                <a:solidFill>
                  <a:srgbClr val="242021"/>
                </a:solidFill>
              </a:rPr>
              <a:t> = 20Ω,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3</a:t>
            </a:r>
            <a:r>
              <a:rPr lang="el-GR" sz="2400" dirty="0">
                <a:solidFill>
                  <a:srgbClr val="242021"/>
                </a:solidFill>
              </a:rPr>
              <a:t> = 20Ω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4</a:t>
            </a:r>
            <a:r>
              <a:rPr lang="el-GR" sz="2400" dirty="0">
                <a:solidFill>
                  <a:srgbClr val="242021"/>
                </a:solidFill>
              </a:rPr>
              <a:t> = 35Ω. Να βρείτε πώς πρέπει να τις συνδέσουμε για να πετύχουμε ολική αντίσταση  </a:t>
            </a:r>
            <a:r>
              <a:rPr lang="el-GR" sz="2400" i="1" dirty="0" err="1">
                <a:solidFill>
                  <a:srgbClr val="242021"/>
                </a:solidFill>
              </a:rPr>
              <a:t>R</a:t>
            </a:r>
            <a:r>
              <a:rPr lang="el-GR" sz="2400" baseline="-25000" dirty="0" err="1">
                <a:solidFill>
                  <a:srgbClr val="242021"/>
                </a:solidFill>
              </a:rPr>
              <a:t>ολ</a:t>
            </a:r>
            <a:r>
              <a:rPr lang="el-GR" sz="2400" dirty="0">
                <a:solidFill>
                  <a:srgbClr val="242021"/>
                </a:solidFill>
              </a:rPr>
              <a:t> = 59Ω.</a:t>
            </a:r>
            <a:endParaRPr lang="el-GR" sz="2400" dirty="0"/>
          </a:p>
        </p:txBody>
      </p:sp>
      <p:grpSp>
        <p:nvGrpSpPr>
          <p:cNvPr id="31" name="Ομάδα 30"/>
          <p:cNvGrpSpPr/>
          <p:nvPr/>
        </p:nvGrpSpPr>
        <p:grpSpPr>
          <a:xfrm>
            <a:off x="1060758" y="2037971"/>
            <a:ext cx="5522638" cy="1722018"/>
            <a:chOff x="3334681" y="3013846"/>
            <a:chExt cx="5522638" cy="1722018"/>
          </a:xfrm>
        </p:grpSpPr>
        <p:sp>
          <p:nvSpPr>
            <p:cNvPr id="7" name="TextBox 6"/>
            <p:cNvSpPr txBox="1"/>
            <p:nvPr/>
          </p:nvSpPr>
          <p:spPr>
            <a:xfrm>
              <a:off x="7555892" y="3344891"/>
              <a:ext cx="7011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35Ω</a:t>
              </a:r>
            </a:p>
          </p:txBody>
        </p:sp>
        <p:grpSp>
          <p:nvGrpSpPr>
            <p:cNvPr id="30" name="Ομάδα 29"/>
            <p:cNvGrpSpPr/>
            <p:nvPr/>
          </p:nvGrpSpPr>
          <p:grpSpPr>
            <a:xfrm>
              <a:off x="3334681" y="3013846"/>
              <a:ext cx="5522638" cy="1722018"/>
              <a:chOff x="3381259" y="2427068"/>
              <a:chExt cx="5522638" cy="1722018"/>
            </a:xfrm>
          </p:grpSpPr>
          <p:grpSp>
            <p:nvGrpSpPr>
              <p:cNvPr id="26" name="Ομάδα 25"/>
              <p:cNvGrpSpPr/>
              <p:nvPr/>
            </p:nvGrpSpPr>
            <p:grpSpPr>
              <a:xfrm>
                <a:off x="3381259" y="2473149"/>
                <a:ext cx="5522638" cy="1675937"/>
                <a:chOff x="3137968" y="3144195"/>
                <a:chExt cx="4828386" cy="1428989"/>
              </a:xfrm>
            </p:grpSpPr>
            <p:pic>
              <p:nvPicPr>
                <p:cNvPr id="10" name="Εικόνα 9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83616" y="3438724"/>
                  <a:ext cx="379436" cy="71249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3137968" y="3144195"/>
                  <a:ext cx="4828386" cy="1428989"/>
                  <a:chOff x="3167971" y="2557384"/>
                  <a:chExt cx="4828386" cy="1428989"/>
                </a:xfrm>
              </p:grpSpPr>
              <p:pic>
                <p:nvPicPr>
                  <p:cNvPr id="6" name="Εικόνα 5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461983" y="2557384"/>
                    <a:ext cx="1534374" cy="1074063"/>
                  </a:xfrm>
                  <a:prstGeom prst="rect">
                    <a:avLst/>
                  </a:prstGeom>
                </p:spPr>
              </p:pic>
              <p:pic>
                <p:nvPicPr>
                  <p:cNvPr id="8" name="Εικόνα 7"/>
                  <p:cNvPicPr>
                    <a:picLocks noChangeAspect="1"/>
                  </p:cNvPicPr>
                  <p:nvPr/>
                </p:nvPicPr>
                <p:blipFill>
                  <a:blip r:embed="rId3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27651" y="2808467"/>
                    <a:ext cx="1682723" cy="1177906"/>
                  </a:xfrm>
                  <a:prstGeom prst="rect">
                    <a:avLst/>
                  </a:prstGeom>
                </p:spPr>
              </p:pic>
              <p:pic>
                <p:nvPicPr>
                  <p:cNvPr id="11" name="Εικόνα 10"/>
                  <p:cNvPicPr>
                    <a:picLocks noChangeAspect="1"/>
                  </p:cNvPicPr>
                  <p:nvPr/>
                </p:nvPicPr>
                <p:blipFill>
                  <a:blip r:embed="rId4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167971" y="2811661"/>
                    <a:ext cx="1924319" cy="895475"/>
                  </a:xfrm>
                  <a:prstGeom prst="rect">
                    <a:avLst/>
                  </a:prstGeom>
                </p:spPr>
              </p:pic>
              <p:grpSp>
                <p:nvGrpSpPr>
                  <p:cNvPr id="24" name="Ομάδα 23"/>
                  <p:cNvGrpSpPr/>
                  <p:nvPr/>
                </p:nvGrpSpPr>
                <p:grpSpPr>
                  <a:xfrm>
                    <a:off x="5084578" y="2758140"/>
                    <a:ext cx="1343369" cy="236524"/>
                    <a:chOff x="7619652" y="3937414"/>
                    <a:chExt cx="1447940" cy="238162"/>
                  </a:xfrm>
                </p:grpSpPr>
                <p:grpSp>
                  <p:nvGrpSpPr>
                    <p:cNvPr id="20" name="Ομάδα 19"/>
                    <p:cNvGrpSpPr/>
                    <p:nvPr/>
                  </p:nvGrpSpPr>
                  <p:grpSpPr>
                    <a:xfrm>
                      <a:off x="7619652" y="3937414"/>
                      <a:ext cx="787606" cy="238158"/>
                      <a:chOff x="8178626" y="3781705"/>
                      <a:chExt cx="787606" cy="238158"/>
                    </a:xfrm>
                  </p:grpSpPr>
                  <p:pic>
                    <p:nvPicPr>
                      <p:cNvPr id="18" name="Εικόνα 17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6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19" name="Εικόνα 18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  <p:grpSp>
                  <p:nvGrpSpPr>
                    <p:cNvPr id="21" name="Ομάδα 20"/>
                    <p:cNvGrpSpPr/>
                    <p:nvPr/>
                  </p:nvGrpSpPr>
                  <p:grpSpPr>
                    <a:xfrm>
                      <a:off x="8279983" y="3937414"/>
                      <a:ext cx="787609" cy="238162"/>
                      <a:chOff x="8178623" y="3781705"/>
                      <a:chExt cx="787609" cy="238162"/>
                    </a:xfrm>
                  </p:grpSpPr>
                  <p:pic>
                    <p:nvPicPr>
                      <p:cNvPr id="22" name="Εικόνα 21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178623" y="3781708"/>
                        <a:ext cx="457264" cy="238159"/>
                      </a:xfrm>
                      <a:prstGeom prst="rect">
                        <a:avLst/>
                      </a:prstGeom>
                    </p:spPr>
                  </p:pic>
                  <p:pic>
                    <p:nvPicPr>
                      <p:cNvPr id="23" name="Εικόνα 22"/>
                      <p:cNvPicPr>
                        <a:picLocks noChangeAspect="1"/>
                      </p:cNvPicPr>
                      <p:nvPr/>
                    </p:nvPicPr>
                    <p:blipFill>
                      <a:blip r:embed="rId5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8508968" y="3781705"/>
                        <a:ext cx="457264" cy="238158"/>
                      </a:xfrm>
                      <a:prstGeom prst="rect">
                        <a:avLst/>
                      </a:prstGeom>
                    </p:spPr>
                  </p:pic>
                </p:grpSp>
              </p:grpSp>
            </p:grpSp>
          </p:grpSp>
          <p:sp>
            <p:nvSpPr>
              <p:cNvPr id="27" name="TextBox 26"/>
              <p:cNvSpPr txBox="1"/>
              <p:nvPr/>
            </p:nvSpPr>
            <p:spPr>
              <a:xfrm>
                <a:off x="6005694" y="3785220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20Ω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351491" y="3742167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20Ω</a:t>
                </a: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260040" y="2427068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60Ω</a:t>
                </a:r>
              </a:p>
            </p:txBody>
          </p:sp>
        </p:grpSp>
      </p:grpSp>
      <p:sp>
        <p:nvSpPr>
          <p:cNvPr id="35" name="Δεξί βέλος 34"/>
          <p:cNvSpPr/>
          <p:nvPr/>
        </p:nvSpPr>
        <p:spPr>
          <a:xfrm rot="5400000" flipV="1">
            <a:off x="8929552" y="4212802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Δεξί βέλος 43"/>
          <p:cNvSpPr/>
          <p:nvPr/>
        </p:nvSpPr>
        <p:spPr>
          <a:xfrm flipV="1">
            <a:off x="6753092" y="2763165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48" name="Ομάδα 47"/>
          <p:cNvGrpSpPr/>
          <p:nvPr/>
        </p:nvGrpSpPr>
        <p:grpSpPr>
          <a:xfrm>
            <a:off x="7478238" y="2098650"/>
            <a:ext cx="3954817" cy="1581041"/>
            <a:chOff x="7535652" y="1739011"/>
            <a:chExt cx="3954817" cy="1581041"/>
          </a:xfrm>
        </p:grpSpPr>
        <p:sp>
          <p:nvSpPr>
            <p:cNvPr id="37" name="TextBox 36"/>
            <p:cNvSpPr txBox="1"/>
            <p:nvPr/>
          </p:nvSpPr>
          <p:spPr>
            <a:xfrm>
              <a:off x="8443952" y="2981498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40Ω</a:t>
              </a:r>
            </a:p>
          </p:txBody>
        </p:sp>
        <p:grpSp>
          <p:nvGrpSpPr>
            <p:cNvPr id="47" name="Ομάδα 46"/>
            <p:cNvGrpSpPr/>
            <p:nvPr/>
          </p:nvGrpSpPr>
          <p:grpSpPr>
            <a:xfrm>
              <a:off x="7535652" y="1739011"/>
              <a:ext cx="3954817" cy="1438372"/>
              <a:chOff x="7553571" y="2010679"/>
              <a:chExt cx="3954817" cy="1438372"/>
            </a:xfrm>
          </p:grpSpPr>
          <p:grpSp>
            <p:nvGrpSpPr>
              <p:cNvPr id="43" name="Ομάδα 42"/>
              <p:cNvGrpSpPr/>
              <p:nvPr/>
            </p:nvGrpSpPr>
            <p:grpSpPr>
              <a:xfrm>
                <a:off x="7553571" y="2010679"/>
                <a:ext cx="3954817" cy="1438372"/>
                <a:chOff x="1632275" y="3705710"/>
                <a:chExt cx="3954817" cy="1438372"/>
              </a:xfrm>
            </p:grpSpPr>
            <p:pic>
              <p:nvPicPr>
                <p:cNvPr id="41" name="Εικόνα 40"/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32275" y="3865786"/>
                  <a:ext cx="2474124" cy="1278296"/>
                </a:xfrm>
                <a:prstGeom prst="rect">
                  <a:avLst/>
                </a:prstGeom>
              </p:spPr>
            </p:pic>
            <p:pic>
              <p:nvPicPr>
                <p:cNvPr id="42" name="Εικόνα 4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32097" y="3705710"/>
                  <a:ext cx="1754995" cy="1289200"/>
                </a:xfrm>
                <a:prstGeom prst="rect">
                  <a:avLst/>
                </a:prstGeom>
              </p:spPr>
            </p:pic>
          </p:grpSp>
          <p:sp>
            <p:nvSpPr>
              <p:cNvPr id="45" name="TextBox 44"/>
              <p:cNvSpPr txBox="1"/>
              <p:nvPr/>
            </p:nvSpPr>
            <p:spPr>
              <a:xfrm>
                <a:off x="8387001" y="2084052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60Ω</a:t>
                </a: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0160000" y="2332003"/>
                <a:ext cx="701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35Ω</a:t>
                </a:r>
              </a:p>
            </p:txBody>
          </p:sp>
        </p:grpSp>
      </p:grpSp>
      <p:grpSp>
        <p:nvGrpSpPr>
          <p:cNvPr id="56" name="Ομάδα 55"/>
          <p:cNvGrpSpPr/>
          <p:nvPr/>
        </p:nvGrpSpPr>
        <p:grpSpPr>
          <a:xfrm>
            <a:off x="7727269" y="4481128"/>
            <a:ext cx="3158837" cy="1275426"/>
            <a:chOff x="2616877" y="4024277"/>
            <a:chExt cx="3158837" cy="1275426"/>
          </a:xfrm>
        </p:grpSpPr>
        <p:grpSp>
          <p:nvGrpSpPr>
            <p:cNvPr id="32" name="Ομάδα 31"/>
            <p:cNvGrpSpPr/>
            <p:nvPr/>
          </p:nvGrpSpPr>
          <p:grpSpPr>
            <a:xfrm>
              <a:off x="2616877" y="4024277"/>
              <a:ext cx="1822038" cy="1275426"/>
              <a:chOff x="7826581" y="3019854"/>
              <a:chExt cx="1822038" cy="1275426"/>
            </a:xfrm>
          </p:grpSpPr>
          <p:pic>
            <p:nvPicPr>
              <p:cNvPr id="33" name="Εικόνα 3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24Ω</a:t>
                </a:r>
              </a:p>
            </p:txBody>
          </p:sp>
        </p:grpSp>
        <p:grpSp>
          <p:nvGrpSpPr>
            <p:cNvPr id="49" name="Ομάδα 48"/>
            <p:cNvGrpSpPr/>
            <p:nvPr/>
          </p:nvGrpSpPr>
          <p:grpSpPr>
            <a:xfrm>
              <a:off x="3953676" y="4024277"/>
              <a:ext cx="1822038" cy="1275426"/>
              <a:chOff x="7826581" y="3019854"/>
              <a:chExt cx="1822038" cy="1275426"/>
            </a:xfrm>
          </p:grpSpPr>
          <p:pic>
            <p:nvPicPr>
              <p:cNvPr id="50" name="Εικόνα 4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26581" y="3019854"/>
                <a:ext cx="1822038" cy="1275426"/>
              </a:xfrm>
              <a:prstGeom prst="rect">
                <a:avLst/>
              </a:prstGeom>
            </p:spPr>
          </p:pic>
          <p:sp>
            <p:nvSpPr>
              <p:cNvPr id="51" name="TextBox 50"/>
              <p:cNvSpPr txBox="1"/>
              <p:nvPr/>
            </p:nvSpPr>
            <p:spPr>
              <a:xfrm>
                <a:off x="8389561" y="3308836"/>
                <a:ext cx="69607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>
                    <a:latin typeface="Comic Sans MS" panose="030F0702030302020204" pitchFamily="66" charset="0"/>
                  </a:rPr>
                  <a:t>35Ω</a:t>
                </a:r>
              </a:p>
            </p:txBody>
          </p:sp>
        </p:grpSp>
      </p:grpSp>
      <p:grpSp>
        <p:nvGrpSpPr>
          <p:cNvPr id="52" name="Ομάδα 51"/>
          <p:cNvGrpSpPr/>
          <p:nvPr/>
        </p:nvGrpSpPr>
        <p:grpSpPr>
          <a:xfrm>
            <a:off x="3953676" y="4533901"/>
            <a:ext cx="1822038" cy="1275426"/>
            <a:chOff x="7826581" y="3019854"/>
            <a:chExt cx="1822038" cy="1275426"/>
          </a:xfrm>
        </p:grpSpPr>
        <p:pic>
          <p:nvPicPr>
            <p:cNvPr id="53" name="Εικόνα 5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8389561" y="3308836"/>
              <a:ext cx="6960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59Ω</a:t>
              </a:r>
            </a:p>
          </p:txBody>
        </p:sp>
      </p:grpSp>
      <p:sp>
        <p:nvSpPr>
          <p:cNvPr id="55" name="Δεξί βέλος 54"/>
          <p:cNvSpPr/>
          <p:nvPr/>
        </p:nvSpPr>
        <p:spPr>
          <a:xfrm rot="10800000" flipV="1">
            <a:off x="6584918" y="517694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Οβάλ 56"/>
          <p:cNvSpPr/>
          <p:nvPr/>
        </p:nvSpPr>
        <p:spPr>
          <a:xfrm>
            <a:off x="1733948" y="3317933"/>
            <a:ext cx="2999884" cy="469135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Οβάλ 57"/>
          <p:cNvSpPr/>
          <p:nvPr/>
        </p:nvSpPr>
        <p:spPr>
          <a:xfrm rot="16200000">
            <a:off x="7861826" y="2388485"/>
            <a:ext cx="1638517" cy="108585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7273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44" grpId="0" animBg="1"/>
      <p:bldP spid="55" grpId="0" animBg="1"/>
      <p:bldP spid="57" grpId="0" animBg="1"/>
      <p:bldP spid="5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880110" y="227301"/>
            <a:ext cx="10206990" cy="6129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dirty="0"/>
              <a:t>35.  </a:t>
            </a:r>
            <a:r>
              <a:rPr lang="el-GR" sz="2400" dirty="0"/>
              <a:t>Συμπληρώστε τα κενά στις παρακάτω προτάσεις.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σε σειρά ισχύουν: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 </a:t>
            </a:r>
            <a:r>
              <a:rPr lang="el-GR" sz="2400" i="1" dirty="0" err="1"/>
              <a:t>Ι</a:t>
            </a:r>
            <a:r>
              <a:rPr lang="el-GR" sz="2400" baseline="-25000" dirty="0" err="1"/>
              <a:t>ολ</a:t>
            </a:r>
            <a:r>
              <a:rPr lang="el-GR" sz="2400" dirty="0"/>
              <a:t> = ...……………</a:t>
            </a:r>
            <a:r>
              <a:rPr lang="en-US" sz="2400" dirty="0"/>
              <a:t>……..</a:t>
            </a:r>
            <a:r>
              <a:rPr lang="el-GR" sz="2400" dirty="0"/>
              <a:t>                                                    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β)  </a:t>
            </a:r>
            <a:r>
              <a:rPr lang="el-GR" sz="2400" i="1" dirty="0" err="1"/>
              <a:t>V</a:t>
            </a:r>
            <a:r>
              <a:rPr lang="el-GR" sz="2400" baseline="-25000" dirty="0" err="1"/>
              <a:t>ολ</a:t>
            </a:r>
            <a:r>
              <a:rPr lang="el-GR" sz="2400" dirty="0"/>
              <a:t> = ...……………</a:t>
            </a:r>
            <a:r>
              <a:rPr lang="en-US" sz="2400" dirty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 </a:t>
            </a:r>
            <a:r>
              <a:rPr lang="el-GR" sz="2400" i="1" dirty="0" err="1"/>
              <a:t>R</a:t>
            </a:r>
            <a:r>
              <a:rPr lang="el-GR" sz="2400" baseline="-25000" dirty="0" err="1"/>
              <a:t>ολ</a:t>
            </a:r>
            <a:r>
              <a:rPr lang="el-GR" sz="2400" dirty="0"/>
              <a:t> = ...……………</a:t>
            </a:r>
            <a:r>
              <a:rPr lang="en-US" sz="2400" dirty="0"/>
              <a:t>……...</a:t>
            </a:r>
            <a:r>
              <a:rPr lang="el-GR" sz="2400" dirty="0"/>
              <a:t>          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δ)  </a:t>
            </a:r>
            <a:r>
              <a:rPr lang="el-GR" sz="2400" dirty="0"/>
              <a:t>Η ολική αντίσταση είναι ...…………………. και από τη ...…………………….. .</a:t>
            </a:r>
          </a:p>
          <a:p>
            <a:pPr>
              <a:lnSpc>
                <a:spcPct val="150000"/>
              </a:lnSpc>
            </a:pPr>
            <a:r>
              <a:rPr lang="el-GR" sz="2400" dirty="0"/>
              <a:t>Όταν τρεις αντιστάσεις συνδέονται παράλληλα ισχύουν:</a:t>
            </a:r>
          </a:p>
          <a:p>
            <a:pPr>
              <a:lnSpc>
                <a:spcPct val="150000"/>
              </a:lnSpc>
            </a:pPr>
            <a:r>
              <a:rPr lang="el-GR" sz="2400" b="1" dirty="0"/>
              <a:t>α)  </a:t>
            </a:r>
            <a:r>
              <a:rPr lang="el-GR" sz="2400" i="1" dirty="0" err="1"/>
              <a:t>Ι</a:t>
            </a:r>
            <a:r>
              <a:rPr lang="el-GR" sz="2400" baseline="-25000" dirty="0" err="1"/>
              <a:t>ολ</a:t>
            </a:r>
            <a:r>
              <a:rPr lang="el-GR" sz="2400" dirty="0"/>
              <a:t> = ...……………</a:t>
            </a:r>
            <a:r>
              <a:rPr lang="en-US" sz="2400" dirty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β)  </a:t>
            </a:r>
            <a:r>
              <a:rPr lang="el-GR" sz="2400" i="1" dirty="0" err="1"/>
              <a:t>V</a:t>
            </a:r>
            <a:r>
              <a:rPr lang="el-GR" sz="2400" baseline="-25000" dirty="0" err="1"/>
              <a:t>ολ</a:t>
            </a:r>
            <a:r>
              <a:rPr lang="el-GR" sz="2400" dirty="0"/>
              <a:t> = ...……………</a:t>
            </a:r>
            <a:r>
              <a:rPr lang="en-US" sz="2400" dirty="0"/>
              <a:t>……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γ)  </a:t>
            </a:r>
            <a:r>
              <a:rPr lang="el-GR" sz="2400" i="1" dirty="0" err="1"/>
              <a:t>R</a:t>
            </a:r>
            <a:r>
              <a:rPr lang="el-GR" sz="2400" baseline="-25000" dirty="0" err="1"/>
              <a:t>ολ</a:t>
            </a:r>
            <a:r>
              <a:rPr lang="el-GR" sz="2400" baseline="-25000" dirty="0"/>
              <a:t> </a:t>
            </a:r>
            <a:r>
              <a:rPr lang="el-GR" sz="2400" dirty="0"/>
              <a:t>= ...……………</a:t>
            </a:r>
            <a:r>
              <a:rPr lang="en-US" sz="2400" dirty="0"/>
              <a:t>…….</a:t>
            </a:r>
            <a:endParaRPr lang="el-GR" sz="2400" dirty="0"/>
          </a:p>
          <a:p>
            <a:pPr>
              <a:lnSpc>
                <a:spcPct val="150000"/>
              </a:lnSpc>
            </a:pPr>
            <a:r>
              <a:rPr lang="el-GR" sz="2400" b="1" dirty="0"/>
              <a:t>δ)  </a:t>
            </a:r>
            <a:r>
              <a:rPr lang="el-GR" sz="2400" dirty="0"/>
              <a:t>Η ολική αντίσταση είναι ...…………………. και από τη ...………………… .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4434840" y="2968194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7760970" y="296819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μεγαλύτερη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662" y="130976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l-GR" sz="2800" b="1" i="1" dirty="0">
                <a:solidFill>
                  <a:srgbClr val="FF0000"/>
                </a:solidFill>
              </a:rPr>
              <a:t>Ι</a:t>
            </a:r>
            <a:r>
              <a:rPr lang="el-GR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 = </a:t>
            </a:r>
            <a:r>
              <a:rPr lang="el-GR" sz="2800" b="1" i="1" dirty="0">
                <a:solidFill>
                  <a:srgbClr val="FF0000"/>
                </a:solidFill>
              </a:rPr>
              <a:t>Ι</a:t>
            </a:r>
            <a:r>
              <a:rPr lang="el-GR" sz="2800" b="1" baseline="-25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</a:rPr>
              <a:t> = </a:t>
            </a:r>
            <a:r>
              <a:rPr lang="el-GR" sz="2800" b="1" i="1" dirty="0">
                <a:solidFill>
                  <a:srgbClr val="FF0000"/>
                </a:solidFill>
              </a:rPr>
              <a:t>Ι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9460" y="1918007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9460" y="244497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l-GR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l-GR" sz="2800" b="1" baseline="-25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i="1" dirty="0">
                <a:solidFill>
                  <a:srgbClr val="FF0000"/>
                </a:solidFill>
              </a:rPr>
              <a:t>R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11141" y="4131933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l-GR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l-GR" sz="2800" b="1" baseline="-25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+ </a:t>
            </a:r>
            <a:r>
              <a:rPr lang="en-US" sz="2800" b="1" i="1" dirty="0">
                <a:solidFill>
                  <a:srgbClr val="FF0000"/>
                </a:solidFill>
              </a:rPr>
              <a:t>I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84542" y="4655153"/>
            <a:ext cx="1995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</a:rPr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1</a:t>
            </a:r>
            <a:r>
              <a:rPr lang="el-GR" sz="2800" b="1" dirty="0">
                <a:solidFill>
                  <a:srgbClr val="FF0000"/>
                </a:solidFill>
              </a:rPr>
              <a:t> = </a:t>
            </a:r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2</a:t>
            </a:r>
            <a:r>
              <a:rPr lang="el-GR" sz="2800" b="1" dirty="0">
                <a:solidFill>
                  <a:srgbClr val="FF0000"/>
                </a:solidFill>
              </a:rPr>
              <a:t> = </a:t>
            </a:r>
            <a:r>
              <a:rPr lang="en-US" sz="2800" b="1" i="1" dirty="0">
                <a:solidFill>
                  <a:srgbClr val="FF0000"/>
                </a:solidFill>
              </a:rPr>
              <a:t>V</a:t>
            </a:r>
            <a:r>
              <a:rPr lang="el-GR" sz="2800" b="1" baseline="-250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Ορθογώνιο 12"/>
          <p:cNvSpPr/>
          <p:nvPr/>
        </p:nvSpPr>
        <p:spPr>
          <a:xfrm>
            <a:off x="4555194" y="5760393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p:sp>
        <p:nvSpPr>
          <p:cNvPr id="14" name="Ορθογώνιο 13"/>
          <p:cNvSpPr/>
          <p:nvPr/>
        </p:nvSpPr>
        <p:spPr>
          <a:xfrm>
            <a:off x="7649746" y="5760392"/>
            <a:ext cx="15408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μικρότερη</a:t>
            </a:r>
            <a:endParaRPr lang="el-GR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. </m:t>
                          </m:r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7710" y="5116819"/>
                <a:ext cx="3517758" cy="753604"/>
              </a:xfrm>
              <a:prstGeom prst="rect">
                <a:avLst/>
              </a:prstGeom>
              <a:blipFill>
                <a:blip r:embed="rId2"/>
                <a:stretch>
                  <a:fillRect r="-173" b="-64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22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Ομάδα 15"/>
          <p:cNvGrpSpPr/>
          <p:nvPr/>
        </p:nvGrpSpPr>
        <p:grpSpPr>
          <a:xfrm>
            <a:off x="1074420" y="436874"/>
            <a:ext cx="9140313" cy="5434530"/>
            <a:chOff x="1074420" y="436874"/>
            <a:chExt cx="9140313" cy="5434530"/>
          </a:xfrm>
        </p:grpSpPr>
        <p:sp>
          <p:nvSpPr>
            <p:cNvPr id="12" name="Ορθογώνιο 11"/>
            <p:cNvSpPr/>
            <p:nvPr/>
          </p:nvSpPr>
          <p:spPr>
            <a:xfrm>
              <a:off x="1074420" y="436874"/>
              <a:ext cx="9140313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/>
                <a:t>44.  </a:t>
              </a:r>
              <a:r>
                <a:rPr lang="el-GR" sz="2400" dirty="0"/>
                <a:t>Στη διπλανή εικόνα φαίνεται η καλωδίωση ενός διαδρόμου.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α)  </a:t>
              </a:r>
              <a:r>
                <a:rPr lang="el-GR" sz="2400" dirty="0"/>
                <a:t>Να εξετάσετε αν η λάμπα ανάβει.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β)  </a:t>
              </a:r>
              <a:r>
                <a:rPr lang="el-GR" sz="2400" dirty="0"/>
                <a:t>Σε ποιους συνδυασμούς θέσεων των διακοπτών ανάβει η λάμπα;</a:t>
              </a:r>
            </a:p>
          </p:txBody>
        </p:sp>
        <p:pic>
          <p:nvPicPr>
            <p:cNvPr id="13" name="Εικόνα 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537196" y="2676147"/>
              <a:ext cx="5117608" cy="31952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TextBox 13"/>
          <p:cNvSpPr txBox="1"/>
          <p:nvPr/>
        </p:nvSpPr>
        <p:spPr>
          <a:xfrm>
            <a:off x="6610554" y="1083204"/>
            <a:ext cx="1840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Δεν ανάβει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30689" y="2052700"/>
            <a:ext cx="3569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 – A'C'    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 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CB – B'C'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36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3632" y="2060848"/>
            <a:ext cx="64807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Ασκήσεις από το σχολικό βιβλίο</a:t>
            </a:r>
          </a:p>
          <a:p>
            <a:pPr algn="ctr"/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από σελ. 12</a:t>
            </a:r>
            <a:r>
              <a:rPr lang="en-US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9</a:t>
            </a: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8135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115120" y="334525"/>
            <a:ext cx="96792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242021"/>
                </a:solidFill>
              </a:rPr>
              <a:t>10.  </a:t>
            </a:r>
            <a:r>
              <a:rPr lang="el-GR" sz="2400" dirty="0">
                <a:solidFill>
                  <a:srgbClr val="242021"/>
                </a:solidFill>
              </a:rPr>
              <a:t>Δύο αντιστάσεις συνδέονται σε σειρά και στις άκρες του συστήματος συνδέεται πηγή τάσης </a:t>
            </a:r>
            <a:r>
              <a:rPr lang="el-GR" sz="2400" i="1" dirty="0">
                <a:solidFill>
                  <a:srgbClr val="242021"/>
                </a:solidFill>
              </a:rPr>
              <a:t>V</a:t>
            </a:r>
            <a:r>
              <a:rPr lang="el-GR" sz="2400" dirty="0">
                <a:solidFill>
                  <a:srgbClr val="242021"/>
                </a:solidFill>
              </a:rPr>
              <a:t> = 100V. Αν είναι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1</a:t>
            </a:r>
            <a:r>
              <a:rPr lang="el-GR" sz="2400" dirty="0">
                <a:solidFill>
                  <a:srgbClr val="242021"/>
                </a:solidFill>
              </a:rPr>
              <a:t> = 5Ω και </a:t>
            </a:r>
            <a:r>
              <a:rPr lang="el-GR" sz="2400" i="1" dirty="0">
                <a:solidFill>
                  <a:srgbClr val="242021"/>
                </a:solidFill>
              </a:rPr>
              <a:t>R</a:t>
            </a:r>
            <a:r>
              <a:rPr lang="el-GR" sz="2400" baseline="-25000" dirty="0">
                <a:solidFill>
                  <a:srgbClr val="242021"/>
                </a:solidFill>
              </a:rPr>
              <a:t>2</a:t>
            </a:r>
            <a:r>
              <a:rPr lang="el-GR" sz="2400" dirty="0">
                <a:solidFill>
                  <a:srgbClr val="242021"/>
                </a:solidFill>
              </a:rPr>
              <a:t> = 15Ω, να βρείτε την ολική αντίσταση του συστήματος, την ένταση του ρεύματος, που διαρρέει το κύκλωμα και την τάση στα άκρα κάθε αντίστασης.</a:t>
            </a:r>
            <a:r>
              <a:rPr lang="el-GR" sz="2400" dirty="0"/>
              <a:t> </a:t>
            </a:r>
          </a:p>
          <a:p>
            <a:pPr algn="just">
              <a:lnSpc>
                <a:spcPct val="150000"/>
              </a:lnSpc>
            </a:pPr>
            <a:endParaRPr lang="el-GR" sz="2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11.  </a:t>
            </a:r>
            <a:r>
              <a:rPr lang="el-GR" sz="2400" dirty="0"/>
              <a:t>Δύο αντιστάσεις συνδέονται παράλληλα και στις άκρες του συστήματος εφαρμόζεται τάση </a:t>
            </a:r>
            <a:r>
              <a:rPr lang="el-GR" sz="2400" i="1" dirty="0"/>
              <a:t>V</a:t>
            </a:r>
            <a:r>
              <a:rPr lang="el-GR" sz="2400" dirty="0"/>
              <a:t> = 120V. Αν είναι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= 30Ω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 = 60Ω, να βρείτε την ολική αντίσταση του συστήματος και την ένταση του ρεύματος, που διαρρέει το κύκλωμα και κάθε αντίσταση.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64820" y="2509025"/>
            <a:ext cx="5408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5Α,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25V,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75V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5145190"/>
            <a:ext cx="4868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20Ω, 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4A, 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975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48690" y="255746"/>
            <a:ext cx="10081260" cy="5199890"/>
            <a:chOff x="880110" y="255746"/>
            <a:chExt cx="10081260" cy="5199890"/>
          </a:xfrm>
        </p:grpSpPr>
        <p:sp>
          <p:nvSpPr>
            <p:cNvPr id="2" name="Ορθογώνιο 1"/>
            <p:cNvSpPr/>
            <p:nvPr/>
          </p:nvSpPr>
          <p:spPr>
            <a:xfrm>
              <a:off x="880110" y="255746"/>
              <a:ext cx="1008126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12.  </a:t>
              </a:r>
              <a:r>
                <a:rPr lang="el-GR" sz="2400" dirty="0"/>
                <a:t>Στα παρακάτω κυκλώματα να βρείτε: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α)  </a:t>
              </a:r>
              <a:r>
                <a:rPr lang="el-GR" sz="2400" dirty="0"/>
                <a:t>την ολική αντίσταση του συστήματος,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β)  </a:t>
              </a:r>
              <a:r>
                <a:rPr lang="el-GR" sz="2400" dirty="0"/>
                <a:t>την τάση στα άκρα κάθε αντίστασης,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γ)  </a:t>
              </a:r>
              <a:r>
                <a:rPr lang="el-GR" sz="2400" dirty="0"/>
                <a:t>την ένταση του ρεύματος, που διαρρέει κάθε αντίσταση.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7815" y="2630883"/>
              <a:ext cx="3509010" cy="28247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330950" y="2630883"/>
            <a:ext cx="3390900" cy="2878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733734" y="5525354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Ω,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20A/3,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10A/3,   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9480" y="5576429"/>
            <a:ext cx="47298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β)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ολ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9Ω,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90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40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50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V,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  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1A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546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1192530" y="413156"/>
            <a:ext cx="9806940" cy="4547464"/>
            <a:chOff x="1192530" y="413156"/>
            <a:chExt cx="9806940" cy="4547464"/>
          </a:xfrm>
        </p:grpSpPr>
        <p:sp>
          <p:nvSpPr>
            <p:cNvPr id="2" name="Ορθογώνιο 1"/>
            <p:cNvSpPr/>
            <p:nvPr/>
          </p:nvSpPr>
          <p:spPr>
            <a:xfrm>
              <a:off x="1192530" y="413156"/>
              <a:ext cx="9806940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15.  </a:t>
              </a:r>
              <a:r>
                <a:rPr lang="el-GR" sz="2400" dirty="0"/>
                <a:t>Στο παρακάτω κύκλωμα η αντίσταση ανά μονάδα μήκους του σύρματος του τριγώνου είναι </a:t>
              </a:r>
              <a:r>
                <a:rPr lang="el-GR" sz="2400" i="1" dirty="0"/>
                <a:t>R</a:t>
              </a:r>
              <a:r>
                <a:rPr lang="el-GR" sz="2400" dirty="0"/>
                <a:t>* = 5Ω/</a:t>
              </a:r>
              <a:r>
                <a:rPr lang="el-GR" sz="2400" dirty="0" err="1"/>
                <a:t>cm</a:t>
              </a:r>
              <a:r>
                <a:rPr lang="el-GR" sz="2400" dirty="0"/>
                <a:t>. Να βρείτε την ένταση του ρεύματος, που διαρρέει κάθε πλευρά του τριγώνου.</a:t>
              </a:r>
            </a:p>
          </p:txBody>
        </p:sp>
        <p:pic>
          <p:nvPicPr>
            <p:cNvPr id="5" name="Εικόνα 4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33694" y="2434590"/>
              <a:ext cx="4724611" cy="252603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8338494" y="5315340"/>
            <a:ext cx="3243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ΒΓ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0,28Α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 </a:t>
            </a:r>
            <a:r>
              <a:rPr lang="el-G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Ι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ΒΑΓ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0,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l-G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853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79576" y="2060848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εκτός </a:t>
            </a:r>
            <a:r>
              <a:rPr lang="el-G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του </a:t>
            </a:r>
          </a:p>
          <a:p>
            <a:pPr algn="ctr"/>
            <a:r>
              <a:rPr lang="el-GR" sz="32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val="395608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699135" y="332453"/>
            <a:ext cx="10883265" cy="5632311"/>
            <a:chOff x="699135" y="332453"/>
            <a:chExt cx="10883265" cy="5632311"/>
          </a:xfrm>
        </p:grpSpPr>
        <p:sp>
          <p:nvSpPr>
            <p:cNvPr id="2" name="Ορθογώνιο 1"/>
            <p:cNvSpPr/>
            <p:nvPr/>
          </p:nvSpPr>
          <p:spPr>
            <a:xfrm>
              <a:off x="699135" y="332453"/>
              <a:ext cx="10883265" cy="56323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l-GR" sz="2400" b="1" dirty="0"/>
                <a:t>1.  </a:t>
              </a:r>
              <a:r>
                <a:rPr lang="el-GR" sz="2400" dirty="0"/>
                <a:t>Τρεις αντιστάτες που έχουν ίδια αντίσταση 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με τρεις διαφορετικούς τρόπους (α), (β) και (γ), όπως φαίνεται στο παρακάτω σχήμα.</a:t>
              </a:r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endParaRPr lang="el-GR" sz="2400" dirty="0"/>
            </a:p>
            <a:p>
              <a:pPr>
                <a:lnSpc>
                  <a:spcPct val="150000"/>
                </a:lnSpc>
              </a:pPr>
              <a:r>
                <a:rPr lang="el-GR" sz="2400" dirty="0"/>
                <a:t>Η ισοδύναμη αντίσταση στο κύκλωμα (α)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, στο κύκλωμα (β)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και στο κύκλωμα (γ) είναι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 Για τις ισοδύναμες αντιστάσεις ισχύει:</a:t>
              </a:r>
            </a:p>
            <a:p>
              <a:pPr>
                <a:lnSpc>
                  <a:spcPct val="150000"/>
                </a:lnSpc>
              </a:pPr>
              <a:r>
                <a:rPr lang="el-GR" sz="2400" b="1" dirty="0"/>
                <a:t>α.  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                   	    </a:t>
              </a:r>
              <a:r>
                <a:rPr lang="el-GR" sz="2400" b="1" dirty="0"/>
                <a:t>β.  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&lt;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 		        </a:t>
              </a:r>
              <a:r>
                <a:rPr lang="el-GR" sz="2400" b="1" dirty="0"/>
                <a:t>γ.  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&gt;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</a:t>
              </a:r>
              <a:r>
                <a:rPr lang="el-GR" sz="2400" dirty="0"/>
                <a:t>.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263140" y="1593850"/>
              <a:ext cx="8023860" cy="25666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4596765" y="542191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613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589270" y="401538"/>
            <a:ext cx="4283829" cy="1507057"/>
          </a:xfrm>
          <a:prstGeom prst="cloudCallout">
            <a:avLst>
              <a:gd name="adj1" fmla="val 68987"/>
              <a:gd name="adj2" fmla="val 3664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Γιατί χρειάζεται να ξέρουμε τρόπους σύνδεσης αντιστατών</a:t>
            </a:r>
            <a:r>
              <a:rPr lang="en-US" altLang="el-GR" sz="2000" b="1" dirty="0">
                <a:latin typeface="Comic Sans MS" pitchFamily="66" charset="0"/>
              </a:rPr>
              <a:t>;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" y="320259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70" y="155565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641549" y="2359874"/>
            <a:ext cx="608513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 γνώση τρόπων σύνδεσης αντιστατών μάς βοηθά στην επιλογή των κατάλληλων αντιστατών σ’ ένα ηλεκτρικό κύκλωμα. Έτσι, μπορώ ν’ αντικαθιστώ πολλούς αντιστάτες με έναν ή αντίστροφα. </a:t>
            </a:r>
          </a:p>
        </p:txBody>
      </p:sp>
    </p:spTree>
    <p:extLst>
      <p:ext uri="{BB962C8B-B14F-4D97-AF65-F5344CB8AC3E}">
        <p14:creationId xmlns:p14="http://schemas.microsoft.com/office/powerpoint/2010/main" val="3301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06755" y="427196"/>
            <a:ext cx="10778490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/>
              <a:t>2.  </a:t>
            </a:r>
            <a:r>
              <a:rPr lang="el-GR" sz="2400" dirty="0"/>
              <a:t>Δύο αντιστάτες μπορούν να συνδεθούν μεταξύ τους είτε σε σειρά, είτε παράλληλα.  Μεγαλύτερη ισοδύναμη αντίσταση έχουμε όταν οι αντιστάτες είναι συνδεδεμένοι: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</a:t>
            </a:r>
            <a:r>
              <a:rPr lang="el-GR" sz="2400" dirty="0"/>
              <a:t>Σε σειρά.              </a:t>
            </a:r>
            <a:r>
              <a:rPr lang="el-GR" sz="2400" b="1" dirty="0"/>
              <a:t>β.  </a:t>
            </a:r>
            <a:r>
              <a:rPr lang="el-GR" sz="2400" dirty="0"/>
              <a:t>Παράλληλα. 	          </a:t>
            </a:r>
            <a:r>
              <a:rPr lang="el-GR" sz="2400" b="1" dirty="0"/>
              <a:t>γ.  </a:t>
            </a:r>
            <a:r>
              <a:rPr lang="el-GR" sz="2400" dirty="0"/>
              <a:t>Είναι ίδια και στις δύο περιπτώσεις.</a:t>
            </a:r>
          </a:p>
          <a:p>
            <a:pPr algn="just">
              <a:lnSpc>
                <a:spcPct val="150000"/>
              </a:lnSpc>
            </a:pPr>
            <a:endParaRPr lang="el-GR" sz="1400" dirty="0"/>
          </a:p>
          <a:p>
            <a:pPr algn="just">
              <a:lnSpc>
                <a:spcPct val="150000"/>
              </a:lnSpc>
            </a:pPr>
            <a:r>
              <a:rPr lang="el-GR" sz="2400" b="1" dirty="0"/>
              <a:t>3.  </a:t>
            </a:r>
            <a:r>
              <a:rPr lang="el-GR" sz="2400" dirty="0"/>
              <a:t>Δύο αντιστάτες, που έχουν αντίστοιχα αντιστάσεις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, είναι συνδεδεμένοι σε σειρά και ισχύει ότι </a:t>
            </a:r>
            <a:r>
              <a:rPr lang="el-GR" sz="2400" i="1" dirty="0"/>
              <a:t>R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R</a:t>
            </a:r>
            <a:r>
              <a:rPr lang="el-GR" sz="2400" baseline="-25000" dirty="0"/>
              <a:t>2</a:t>
            </a:r>
            <a:r>
              <a:rPr lang="el-GR" sz="2400" dirty="0"/>
              <a:t>. Στα άκρα του συστήματός τους εφαρμόζεται ηλεκτρική τάση </a:t>
            </a:r>
            <a:r>
              <a:rPr lang="el-GR" sz="2400" i="1" dirty="0"/>
              <a:t>V</a:t>
            </a:r>
            <a:r>
              <a:rPr lang="el-GR" sz="2400" dirty="0"/>
              <a:t>, ενώ οι ηλεκτρικές τάσεις στα άκρα της κάθε αντίστασης είναι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, αντίστοιχα. Για τις ηλεκτρικές τάσεις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και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 ισχύει ότι: </a:t>
            </a:r>
          </a:p>
          <a:p>
            <a:pPr algn="just">
              <a:lnSpc>
                <a:spcPct val="150000"/>
              </a:lnSpc>
            </a:pPr>
            <a:r>
              <a:rPr lang="el-GR" sz="2400" b="1" dirty="0"/>
              <a:t>α.  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&lt;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           </a:t>
            </a:r>
            <a:r>
              <a:rPr lang="el-GR" sz="2400" b="1" dirty="0"/>
              <a:t>β.  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=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 		                 </a:t>
            </a:r>
            <a:r>
              <a:rPr lang="el-GR" sz="2400" b="1" dirty="0"/>
              <a:t>γ.   </a:t>
            </a:r>
            <a:r>
              <a:rPr lang="el-GR" sz="2400" i="1" dirty="0"/>
              <a:t>V</a:t>
            </a:r>
            <a:r>
              <a:rPr lang="el-GR" sz="2400" baseline="-25000" dirty="0"/>
              <a:t>1</a:t>
            </a:r>
            <a:r>
              <a:rPr lang="el-GR" sz="2400" dirty="0"/>
              <a:t> &gt; </a:t>
            </a:r>
            <a:r>
              <a:rPr lang="el-GR" sz="2400" i="1" dirty="0"/>
              <a:t>V</a:t>
            </a:r>
            <a:r>
              <a:rPr lang="el-GR" sz="2400" baseline="-25000" dirty="0"/>
              <a:t>2</a:t>
            </a:r>
            <a:r>
              <a:rPr lang="el-GR" sz="2400" dirty="0"/>
              <a:t>.</a:t>
            </a:r>
          </a:p>
        </p:txBody>
      </p:sp>
      <p:sp>
        <p:nvSpPr>
          <p:cNvPr id="5" name="Οβάλ 4"/>
          <p:cNvSpPr/>
          <p:nvPr/>
        </p:nvSpPr>
        <p:spPr>
          <a:xfrm>
            <a:off x="704850" y="2251710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βάλ 5"/>
          <p:cNvSpPr/>
          <p:nvPr/>
        </p:nvSpPr>
        <p:spPr>
          <a:xfrm>
            <a:off x="8208645" y="5314648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25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929640" y="288697"/>
            <a:ext cx="10332720" cy="5414873"/>
            <a:chOff x="929640" y="288697"/>
            <a:chExt cx="10332720" cy="5414873"/>
          </a:xfrm>
        </p:grpSpPr>
        <p:sp>
          <p:nvSpPr>
            <p:cNvPr id="2" name="Ορθογώνιο 1"/>
            <p:cNvSpPr/>
            <p:nvPr/>
          </p:nvSpPr>
          <p:spPr>
            <a:xfrm>
              <a:off x="929640" y="288697"/>
              <a:ext cx="1033272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4.</a:t>
              </a:r>
              <a:r>
                <a:rPr lang="el-GR" sz="2400" dirty="0"/>
                <a:t>  Δύο αντιστάτες, με ίσες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</a:t>
              </a:r>
              <a:r>
                <a:rPr lang="el-GR" sz="2400" dirty="0"/>
                <a:t> = </a:t>
              </a:r>
              <a:r>
                <a:rPr lang="el-GR" sz="2400" i="1" dirty="0"/>
                <a:t>R</a:t>
              </a:r>
              <a:r>
                <a:rPr lang="el-GR" sz="2400" dirty="0"/>
                <a:t>, συνδέονται στους πόλους ηλεκτρικής πηγής, αρχικά όπως στο σχήμα (Α) και κατόπιν όπως στο σχήμα (Β). Ονομάζουμε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την ολική αντίσταση του συστήματος των δύο αντιστατών στην πρώτη περίπτωση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στην δεύτερη. Για τις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A</a:t>
              </a:r>
              <a:r>
                <a:rPr lang="el-GR" sz="2400" dirty="0"/>
                <a:t>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Β</a:t>
              </a:r>
              <a:r>
                <a:rPr lang="el-GR" sz="2400" dirty="0"/>
                <a:t> ισχύει: </a:t>
              </a:r>
            </a:p>
          </p:txBody>
        </p:sp>
        <p:pic>
          <p:nvPicPr>
            <p:cNvPr id="5" name="Εικόνα 4"/>
            <p:cNvPicPr/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08930" y="2689224"/>
              <a:ext cx="5234940" cy="30143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Ορθογώνιο 5"/>
            <p:cNvSpPr/>
            <p:nvPr/>
          </p:nvSpPr>
          <p:spPr>
            <a:xfrm>
              <a:off x="929640" y="2689224"/>
              <a:ext cx="4076700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2400" b="1" dirty="0"/>
                <a:t>α.  </a:t>
              </a:r>
              <a:r>
                <a:rPr lang="el-GR" sz="2400" b="1" dirty="0"/>
                <a:t>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Α</a:t>
              </a:r>
              <a:r>
                <a:rPr lang="pt-BR" sz="2400" dirty="0"/>
                <a:t> 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β.  </a:t>
              </a:r>
              <a:r>
                <a:rPr lang="el-GR" sz="2400" b="1" dirty="0"/>
                <a:t>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Α</a:t>
              </a:r>
              <a:r>
                <a:rPr lang="pt-BR" sz="2400" dirty="0"/>
                <a:t> =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</a:t>
              </a:r>
              <a:r>
                <a:rPr lang="pt-BR" sz="2400" i="1" dirty="0"/>
                <a:t>R</a:t>
              </a:r>
              <a:r>
                <a:rPr lang="pt-BR" sz="2400" dirty="0"/>
                <a:t>/2. 	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γ.  </a:t>
              </a:r>
              <a:r>
                <a:rPr lang="el-GR" sz="2400" b="1" dirty="0"/>
                <a:t>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Α</a:t>
              </a:r>
              <a:r>
                <a:rPr lang="pt-BR" sz="2400" dirty="0"/>
                <a:t> =  </a:t>
              </a:r>
              <a:r>
                <a:rPr lang="pt-BR" sz="2400" i="1" dirty="0"/>
                <a:t>R</a:t>
              </a:r>
              <a:r>
                <a:rPr lang="pt-BR" sz="2400" dirty="0"/>
                <a:t>/2 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. 	   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2400" b="1" dirty="0"/>
                <a:t>δ.  </a:t>
              </a:r>
              <a:r>
                <a:rPr lang="el-GR" sz="2400" b="1" dirty="0"/>
                <a:t>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Α</a:t>
              </a:r>
              <a:r>
                <a:rPr lang="pt-BR" sz="2400" dirty="0"/>
                <a:t> = 2</a:t>
              </a:r>
              <a:r>
                <a:rPr lang="pt-BR" sz="2400" i="1" dirty="0"/>
                <a:t>R</a:t>
              </a:r>
              <a:r>
                <a:rPr lang="pt-BR" sz="2400" dirty="0"/>
                <a:t>  και  </a:t>
              </a:r>
              <a:r>
                <a:rPr lang="pt-BR" sz="2400" i="1" dirty="0"/>
                <a:t>R</a:t>
              </a:r>
              <a:r>
                <a:rPr lang="pt-BR" sz="2400" baseline="-25000" dirty="0"/>
                <a:t>Β</a:t>
              </a:r>
              <a:r>
                <a:rPr lang="pt-BR" sz="2400" dirty="0"/>
                <a:t> =  </a:t>
              </a:r>
              <a:r>
                <a:rPr lang="pt-BR" sz="2400" i="1" dirty="0"/>
                <a:t>R</a:t>
              </a:r>
              <a:r>
                <a:rPr lang="pt-BR" sz="2400" dirty="0"/>
                <a:t>/2.</a:t>
              </a:r>
            </a:p>
          </p:txBody>
        </p:sp>
      </p:grpSp>
      <p:sp>
        <p:nvSpPr>
          <p:cNvPr id="8" name="Οβάλ 7"/>
          <p:cNvSpPr/>
          <p:nvPr/>
        </p:nvSpPr>
        <p:spPr>
          <a:xfrm>
            <a:off x="929640" y="3979227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968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775335" y="373440"/>
            <a:ext cx="10618470" cy="5021055"/>
            <a:chOff x="775335" y="373440"/>
            <a:chExt cx="10618470" cy="5021055"/>
          </a:xfrm>
        </p:grpSpPr>
        <p:sp>
          <p:nvSpPr>
            <p:cNvPr id="2" name="Ορθογώνιο 1"/>
            <p:cNvSpPr/>
            <p:nvPr/>
          </p:nvSpPr>
          <p:spPr>
            <a:xfrm>
              <a:off x="775335" y="373440"/>
              <a:ext cx="10618470" cy="5021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5.  </a:t>
              </a:r>
              <a:r>
                <a:rPr lang="el-GR" sz="2400" dirty="0"/>
                <a:t>Τρεις όμοιοι αντιστάτες έχουν αντίσταση </a:t>
              </a:r>
              <a:r>
                <a:rPr lang="el-GR" sz="2400" i="1" dirty="0"/>
                <a:t>R</a:t>
              </a:r>
              <a:r>
                <a:rPr lang="el-GR" sz="2400" dirty="0"/>
                <a:t> ο καθένας και είναι συνδεδεμένοι όπως φαίνεται στο παρακάτω σχήμα.</a:t>
              </a:r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Αν η συνολική αντίσταση της συνδεσμολογίας είναι </a:t>
              </a:r>
              <a:r>
                <a:rPr lang="el-GR" sz="2400" i="1" dirty="0" err="1"/>
                <a:t>R</a:t>
              </a:r>
              <a:r>
                <a:rPr lang="el-GR" sz="2400" baseline="-25000" dirty="0" err="1"/>
                <a:t>ολ</a:t>
              </a:r>
              <a:r>
                <a:rPr lang="el-GR" sz="2400" dirty="0"/>
                <a:t> = 30Ω, τότε η τιμή της αντίστασης </a:t>
              </a:r>
              <a:r>
                <a:rPr lang="el-GR" sz="2400" i="1" dirty="0"/>
                <a:t>R</a:t>
              </a:r>
              <a:r>
                <a:rPr lang="el-GR" sz="2400" dirty="0"/>
                <a:t> είναι: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 </a:t>
              </a:r>
              <a:r>
                <a:rPr lang="el-GR" sz="2400" dirty="0"/>
                <a:t>20Ω.		                       </a:t>
              </a:r>
              <a:r>
                <a:rPr lang="el-GR" sz="2400" b="1" dirty="0"/>
                <a:t>β.   </a:t>
              </a:r>
              <a:r>
                <a:rPr lang="el-GR" sz="2400" dirty="0"/>
                <a:t>40Ω.		                        </a:t>
              </a:r>
              <a:r>
                <a:rPr lang="el-GR" sz="2400" b="1" dirty="0"/>
                <a:t>γ.   </a:t>
              </a:r>
              <a:r>
                <a:rPr lang="el-GR" sz="2400" dirty="0"/>
                <a:t>15Ω.</a:t>
              </a:r>
            </a:p>
          </p:txBody>
        </p:sp>
        <p:pic>
          <p:nvPicPr>
            <p:cNvPr id="5" name="Εικόνα 4" descr="C:\Users\Merkouris\Desktop\Χωρίς τίτλο.png"/>
            <p:cNvPicPr/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757" y="1690166"/>
              <a:ext cx="5868353" cy="19445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Οβάλ 6"/>
          <p:cNvSpPr/>
          <p:nvPr/>
        </p:nvSpPr>
        <p:spPr>
          <a:xfrm>
            <a:off x="752475" y="496015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057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Ομάδα 5"/>
          <p:cNvGrpSpPr/>
          <p:nvPr/>
        </p:nvGrpSpPr>
        <p:grpSpPr>
          <a:xfrm>
            <a:off x="937260" y="206008"/>
            <a:ext cx="9292590" cy="6186309"/>
            <a:chOff x="937260" y="206008"/>
            <a:chExt cx="9292590" cy="6186309"/>
          </a:xfrm>
        </p:grpSpPr>
        <p:sp>
          <p:nvSpPr>
            <p:cNvPr id="5" name="Ορθογώνιο 4"/>
            <p:cNvSpPr/>
            <p:nvPr/>
          </p:nvSpPr>
          <p:spPr>
            <a:xfrm>
              <a:off x="937260" y="206008"/>
              <a:ext cx="9292590" cy="618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400" b="1" dirty="0"/>
                <a:t>6.  </a:t>
              </a:r>
              <a:r>
                <a:rPr lang="el-GR" sz="2400" dirty="0"/>
                <a:t>Τρεις αντιστάτες, με αντιστάσεις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1 </a:t>
              </a:r>
              <a:r>
                <a:rPr lang="el-GR" sz="2400" dirty="0"/>
                <a:t>= 40Ω,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2 </a:t>
              </a:r>
              <a:r>
                <a:rPr lang="el-GR" sz="2400" dirty="0"/>
                <a:t>= 40Ω, και </a:t>
              </a:r>
              <a:r>
                <a:rPr lang="el-GR" sz="2400" i="1" dirty="0"/>
                <a:t>R</a:t>
              </a:r>
              <a:r>
                <a:rPr lang="el-GR" sz="2400" baseline="-25000" dirty="0"/>
                <a:t>3 </a:t>
              </a:r>
              <a:r>
                <a:rPr lang="el-GR" sz="2400" dirty="0"/>
                <a:t>= 10Ω, συνδέονται έτσι ώστε η ολική αντίσταση να είναι </a:t>
              </a:r>
              <a:r>
                <a:rPr lang="el-GR" sz="2400" i="1" dirty="0" err="1"/>
                <a:t>R</a:t>
              </a:r>
              <a:r>
                <a:rPr lang="el-GR" sz="2400" baseline="-25000" dirty="0" err="1"/>
                <a:t>ολ</a:t>
              </a:r>
              <a:r>
                <a:rPr lang="el-GR" sz="2400" baseline="-25000" dirty="0"/>
                <a:t> </a:t>
              </a:r>
              <a:r>
                <a:rPr lang="el-GR" sz="2400" dirty="0"/>
                <a:t>= 30Ω.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Πώς επιτυγχάνεται το αποτέλεσμα αυτό;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dirty="0"/>
                <a:t> </a:t>
              </a:r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endParaRPr lang="el-GR" sz="2400" dirty="0"/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α.  </a:t>
              </a:r>
              <a:r>
                <a:rPr lang="el-GR" sz="2400" dirty="0"/>
                <a:t>Με τη συνδεσμολογία Ι.       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β.  </a:t>
              </a:r>
              <a:r>
                <a:rPr lang="el-GR" sz="2400" dirty="0"/>
                <a:t>Με τη συνδεσμολογία ΙΙ.         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400" b="1" dirty="0"/>
                <a:t>γ.  </a:t>
              </a:r>
              <a:r>
                <a:rPr lang="el-GR" sz="2400" dirty="0"/>
                <a:t>Με τη συνδεσμολογία ΙΙΙ.</a:t>
              </a:r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5680" y="2027873"/>
              <a:ext cx="4373880" cy="23184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Οβάλ 7"/>
          <p:cNvSpPr/>
          <p:nvPr/>
        </p:nvSpPr>
        <p:spPr>
          <a:xfrm>
            <a:off x="937260" y="5291625"/>
            <a:ext cx="432435" cy="4343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72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783580" y="401538"/>
            <a:ext cx="4171950" cy="1507057"/>
          </a:xfrm>
          <a:prstGeom prst="cloudCallout">
            <a:avLst>
              <a:gd name="adj1" fmla="val 68987"/>
              <a:gd name="adj2" fmla="val 36642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altLang="el-GR" b="1" dirty="0">
                <a:latin typeface="Comic Sans MS" pitchFamily="66" charset="0"/>
              </a:rPr>
              <a:t>Ποιους </a:t>
            </a:r>
            <a:r>
              <a:rPr lang="el-GR" altLang="el-GR" sz="2000" b="1" dirty="0">
                <a:latin typeface="Comic Sans MS" pitchFamily="66" charset="0"/>
              </a:rPr>
              <a:t>τρόπους σύνδεσης αντιστατών χρησιμοποιούμε</a:t>
            </a:r>
            <a:r>
              <a:rPr lang="en-US" altLang="el-GR" sz="2000" b="1" dirty="0">
                <a:latin typeface="Comic Sans MS" pitchFamily="66" charset="0"/>
              </a:rPr>
              <a:t>;</a:t>
            </a:r>
            <a:r>
              <a:rPr lang="el-GR" altLang="el-GR" sz="2000" b="1" dirty="0">
                <a:latin typeface="Comic Sans MS" pitchFamily="66" charset="0"/>
              </a:rPr>
              <a:t> </a:t>
            </a:r>
            <a:endParaRPr lang="el-GR" altLang="el-GR" sz="2000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99" y="3202594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2"/>
              </a:clrFrom>
              <a:clrTo>
                <a:srgbClr val="FEFE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770" y="1555657"/>
            <a:ext cx="691289" cy="103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000959" y="2291294"/>
            <a:ext cx="6085131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Δύο ή περισσότεροι αντιστάτες μπορούν να συνδεθούν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σε σειρά,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παράλληλα ή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  <a:defRPr/>
            </a:pPr>
            <a:r>
              <a:rPr lang="el-GR" altLang="el-GR" sz="2400" b="1" dirty="0">
                <a:latin typeface="Comic Sans MS" pitchFamily="66" charset="0"/>
              </a:rPr>
              <a:t> με συνδυασμό των παραπάνω τρόπων.</a:t>
            </a:r>
          </a:p>
        </p:txBody>
      </p:sp>
    </p:spTree>
    <p:extLst>
      <p:ext uri="{BB962C8B-B14F-4D97-AF65-F5344CB8AC3E}">
        <p14:creationId xmlns:p14="http://schemas.microsoft.com/office/powerpoint/2010/main" val="401204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86990" y="338455"/>
            <a:ext cx="7018020" cy="804763"/>
          </a:xfrm>
        </p:spPr>
        <p:txBody>
          <a:bodyPr>
            <a:normAutofit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αντιστατών σε σειρά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44" y="2320099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11704" y="1209290"/>
            <a:ext cx="838672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Το βασικό χαρακτηριστικό της συνδεσμολογίας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σε σειρά </a:t>
            </a:r>
            <a:r>
              <a:rPr lang="el-GR" altLang="el-GR" sz="2400" b="1" dirty="0">
                <a:latin typeface="Comic Sans MS" pitchFamily="66" charset="0"/>
              </a:rPr>
              <a:t>2 ή περισσοτέρων αντιστατών είναι ότι όλοι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οι αντιστάτες διαρρέονται από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ηλεκτρικό ρεύμα ίδιας έντασης</a:t>
            </a:r>
            <a:r>
              <a:rPr lang="el-GR" altLang="el-GR" sz="2400" b="1" dirty="0">
                <a:latin typeface="Comic Sans MS" pitchFamily="66" charset="0"/>
              </a:rPr>
              <a:t>.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071" y="3069138"/>
            <a:ext cx="3157855" cy="293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89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3" name="Δεξί βέλος 52"/>
          <p:cNvSpPr/>
          <p:nvPr/>
        </p:nvSpPr>
        <p:spPr>
          <a:xfrm>
            <a:off x="5904735" y="1464969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74" name="Ομάδα 73"/>
          <p:cNvGrpSpPr/>
          <p:nvPr/>
        </p:nvGrpSpPr>
        <p:grpSpPr>
          <a:xfrm>
            <a:off x="1544751" y="984462"/>
            <a:ext cx="3910097" cy="634048"/>
            <a:chOff x="1523542" y="522120"/>
            <a:chExt cx="3910097" cy="634048"/>
          </a:xfrm>
        </p:grpSpPr>
        <p:grpSp>
          <p:nvGrpSpPr>
            <p:cNvPr id="66" name="Ομάδα 65"/>
            <p:cNvGrpSpPr/>
            <p:nvPr/>
          </p:nvGrpSpPr>
          <p:grpSpPr>
            <a:xfrm>
              <a:off x="1523542" y="522120"/>
              <a:ext cx="1100856" cy="619379"/>
              <a:chOff x="1523542" y="522120"/>
              <a:chExt cx="1100856" cy="619379"/>
            </a:xfrm>
          </p:grpSpPr>
          <p:sp>
            <p:nvSpPr>
              <p:cNvPr id="54" name="Line 11"/>
              <p:cNvSpPr>
                <a:spLocks noChangeShapeType="1"/>
              </p:cNvSpPr>
              <p:nvPr/>
            </p:nvSpPr>
            <p:spPr bwMode="auto">
              <a:xfrm>
                <a:off x="1523542" y="522120"/>
                <a:ext cx="5832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56" name="Text Box 16"/>
              <p:cNvSpPr txBox="1">
                <a:spLocks noChangeArrowheads="1"/>
              </p:cNvSpPr>
              <p:nvPr/>
            </p:nvSpPr>
            <p:spPr bwMode="auto">
              <a:xfrm>
                <a:off x="1827750" y="802945"/>
                <a:ext cx="524549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59" name="Line 20"/>
              <p:cNvSpPr>
                <a:spLocks noChangeShapeType="1"/>
              </p:cNvSpPr>
              <p:nvPr/>
            </p:nvSpPr>
            <p:spPr bwMode="auto">
              <a:xfrm flipH="1">
                <a:off x="1529374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/>
            </p:nvSpPr>
            <p:spPr bwMode="auto">
              <a:xfrm flipH="1">
                <a:off x="2248511" y="972222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5" name="Line 11"/>
              <p:cNvSpPr>
                <a:spLocks noChangeShapeType="1"/>
              </p:cNvSpPr>
              <p:nvPr/>
            </p:nvSpPr>
            <p:spPr bwMode="auto">
              <a:xfrm flipH="1">
                <a:off x="2607285" y="522120"/>
                <a:ext cx="17113" cy="5639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8" name="Ομάδα 67"/>
            <p:cNvGrpSpPr/>
            <p:nvPr/>
          </p:nvGrpSpPr>
          <p:grpSpPr>
            <a:xfrm>
              <a:off x="2609553" y="522120"/>
              <a:ext cx="1449338" cy="623172"/>
              <a:chOff x="2622470" y="506045"/>
              <a:chExt cx="1449338" cy="623172"/>
            </a:xfrm>
          </p:grpSpPr>
          <p:sp>
            <p:nvSpPr>
              <p:cNvPr id="57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2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60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1"/>
                <a:ext cx="571022" cy="29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/>
            </p:nvSpPr>
            <p:spPr bwMode="auto">
              <a:xfrm flipH="1">
                <a:off x="3610666" y="972222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7" name="Line 11"/>
              <p:cNvSpPr>
                <a:spLocks noChangeShapeType="1"/>
              </p:cNvSpPr>
              <p:nvPr/>
            </p:nvSpPr>
            <p:spPr bwMode="auto">
              <a:xfrm>
                <a:off x="4070379" y="506045"/>
                <a:ext cx="1429" cy="5666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69" name="Ομάδα 68"/>
            <p:cNvGrpSpPr/>
            <p:nvPr/>
          </p:nvGrpSpPr>
          <p:grpSpPr>
            <a:xfrm>
              <a:off x="4066276" y="522120"/>
              <a:ext cx="1367363" cy="634048"/>
              <a:chOff x="2622470" y="497113"/>
              <a:chExt cx="1367363" cy="634048"/>
            </a:xfrm>
          </p:grpSpPr>
          <p:sp>
            <p:nvSpPr>
              <p:cNvPr id="70" name="Text Box 18"/>
              <p:cNvSpPr txBox="1">
                <a:spLocks noChangeArrowheads="1"/>
              </p:cNvSpPr>
              <p:nvPr/>
            </p:nvSpPr>
            <p:spPr bwMode="auto">
              <a:xfrm>
                <a:off x="3030745" y="792607"/>
                <a:ext cx="52365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anose="030F0702030302020204" pitchFamily="66" charset="0"/>
                  </a:rPr>
                  <a:t>V</a:t>
                </a:r>
                <a:r>
                  <a:rPr lang="en-US" altLang="el-GR" sz="1600" b="1" baseline="-25000" dirty="0">
                    <a:latin typeface="Comic Sans MS" panose="030F0702030302020204" pitchFamily="66" charset="0"/>
                  </a:rPr>
                  <a:t>3</a:t>
                </a:r>
                <a:endParaRPr lang="el-GR" altLang="el-GR" sz="16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71" name="Line 21"/>
              <p:cNvSpPr>
                <a:spLocks noChangeShapeType="1"/>
              </p:cNvSpPr>
              <p:nvPr/>
            </p:nvSpPr>
            <p:spPr bwMode="auto">
              <a:xfrm flipH="1" flipV="1">
                <a:off x="2622470" y="960480"/>
                <a:ext cx="508593" cy="280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2" name="Line 25"/>
              <p:cNvSpPr>
                <a:spLocks noChangeShapeType="1"/>
              </p:cNvSpPr>
              <p:nvPr/>
            </p:nvSpPr>
            <p:spPr bwMode="auto">
              <a:xfrm flipH="1">
                <a:off x="3527361" y="961884"/>
                <a:ext cx="46114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73" name="Line 11"/>
              <p:cNvSpPr>
                <a:spLocks noChangeShapeType="1"/>
              </p:cNvSpPr>
              <p:nvPr/>
            </p:nvSpPr>
            <p:spPr bwMode="auto">
              <a:xfrm flipH="1">
                <a:off x="3988503" y="497113"/>
                <a:ext cx="1330" cy="5321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</p:grpSp>
      <p:grpSp>
        <p:nvGrpSpPr>
          <p:cNvPr id="89" name="Ομάδα 88"/>
          <p:cNvGrpSpPr/>
          <p:nvPr/>
        </p:nvGrpSpPr>
        <p:grpSpPr>
          <a:xfrm>
            <a:off x="1579585" y="1824068"/>
            <a:ext cx="610701" cy="342424"/>
            <a:chOff x="1591713" y="1417461"/>
            <a:chExt cx="610701" cy="342424"/>
          </a:xfrm>
        </p:grpSpPr>
        <p:cxnSp>
          <p:nvCxnSpPr>
            <p:cNvPr id="76" name="Ευθύγραμμο βέλος σύνδεσης 75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0" name="Ομάδα 89"/>
          <p:cNvGrpSpPr/>
          <p:nvPr/>
        </p:nvGrpSpPr>
        <p:grpSpPr>
          <a:xfrm>
            <a:off x="1998337" y="1052430"/>
            <a:ext cx="830613" cy="338554"/>
            <a:chOff x="1230629" y="2815604"/>
            <a:chExt cx="830613" cy="338554"/>
          </a:xfrm>
        </p:grpSpPr>
        <p:cxnSp>
          <p:nvCxnSpPr>
            <p:cNvPr id="79" name="Ευθύγραμμο βέλος σύνδεσης 78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7" name="Ομάδα 96"/>
          <p:cNvGrpSpPr/>
          <p:nvPr/>
        </p:nvGrpSpPr>
        <p:grpSpPr>
          <a:xfrm>
            <a:off x="3324300" y="1081867"/>
            <a:ext cx="829755" cy="338554"/>
            <a:chOff x="1231487" y="2815604"/>
            <a:chExt cx="829755" cy="338554"/>
          </a:xfrm>
        </p:grpSpPr>
        <p:cxnSp>
          <p:nvCxnSpPr>
            <p:cNvPr id="98" name="Ευθύγραμμο βέλος σύνδεσης 97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TextBox 98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0" name="Ομάδα 99"/>
          <p:cNvGrpSpPr/>
          <p:nvPr/>
        </p:nvGrpSpPr>
        <p:grpSpPr>
          <a:xfrm>
            <a:off x="4556068" y="1079004"/>
            <a:ext cx="829755" cy="338554"/>
            <a:chOff x="1231487" y="2815604"/>
            <a:chExt cx="829755" cy="338554"/>
          </a:xfrm>
        </p:grpSpPr>
        <p:cxnSp>
          <p:nvCxnSpPr>
            <p:cNvPr id="101" name="Ευθύγραμμο βέλος σύνδεσης 100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2" name="TextBox 101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3" name="Ομάδα 102"/>
          <p:cNvGrpSpPr/>
          <p:nvPr/>
        </p:nvGrpSpPr>
        <p:grpSpPr>
          <a:xfrm>
            <a:off x="7529937" y="1746364"/>
            <a:ext cx="610701" cy="342424"/>
            <a:chOff x="1591713" y="1417461"/>
            <a:chExt cx="610701" cy="342424"/>
          </a:xfrm>
        </p:grpSpPr>
        <p:cxnSp>
          <p:nvCxnSpPr>
            <p:cNvPr id="104" name="Ευθύγραμμο βέλος σύνδεσης 10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1" name="Ομάδα 140"/>
          <p:cNvGrpSpPr/>
          <p:nvPr/>
        </p:nvGrpSpPr>
        <p:grpSpPr>
          <a:xfrm>
            <a:off x="7037384" y="950062"/>
            <a:ext cx="3882855" cy="701892"/>
            <a:chOff x="1523542" y="504956"/>
            <a:chExt cx="3882855" cy="701892"/>
          </a:xfrm>
        </p:grpSpPr>
        <p:sp>
          <p:nvSpPr>
            <p:cNvPr id="153" name="Line 11"/>
            <p:cNvSpPr>
              <a:spLocks noChangeShapeType="1"/>
            </p:cNvSpPr>
            <p:nvPr/>
          </p:nvSpPr>
          <p:spPr bwMode="auto">
            <a:xfrm>
              <a:off x="1523542" y="522120"/>
              <a:ext cx="5832" cy="532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grpSp>
          <p:nvGrpSpPr>
            <p:cNvPr id="143" name="Ομάδα 142"/>
            <p:cNvGrpSpPr/>
            <p:nvPr/>
          </p:nvGrpSpPr>
          <p:grpSpPr>
            <a:xfrm>
              <a:off x="1536759" y="806738"/>
              <a:ext cx="3869638" cy="400110"/>
              <a:chOff x="1549676" y="790663"/>
              <a:chExt cx="3869638" cy="400110"/>
            </a:xfrm>
          </p:grpSpPr>
          <p:sp>
            <p:nvSpPr>
              <p:cNvPr id="149" name="Text Box 18"/>
              <p:cNvSpPr txBox="1">
                <a:spLocks noChangeArrowheads="1"/>
              </p:cNvSpPr>
              <p:nvPr/>
            </p:nvSpPr>
            <p:spPr bwMode="auto">
              <a:xfrm>
                <a:off x="3131064" y="790663"/>
                <a:ext cx="523655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anose="030F0702030302020204" pitchFamily="66" charset="0"/>
                  </a:rPr>
                  <a:t>V</a:t>
                </a:r>
                <a:endParaRPr lang="el-GR" altLang="el-GR" sz="2000" b="1" i="1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50" name="Line 21"/>
              <p:cNvSpPr>
                <a:spLocks noChangeShapeType="1"/>
              </p:cNvSpPr>
              <p:nvPr/>
            </p:nvSpPr>
            <p:spPr bwMode="auto">
              <a:xfrm flipH="1">
                <a:off x="1549676" y="963425"/>
                <a:ext cx="1643816" cy="59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51" name="Line 25"/>
              <p:cNvSpPr>
                <a:spLocks noChangeShapeType="1"/>
              </p:cNvSpPr>
              <p:nvPr/>
            </p:nvSpPr>
            <p:spPr bwMode="auto">
              <a:xfrm flipH="1">
                <a:off x="3610666" y="963425"/>
                <a:ext cx="1808648" cy="879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48" name="Line 11"/>
            <p:cNvSpPr>
              <a:spLocks noChangeShapeType="1"/>
            </p:cNvSpPr>
            <p:nvPr/>
          </p:nvSpPr>
          <p:spPr bwMode="auto">
            <a:xfrm>
              <a:off x="5406397" y="504956"/>
              <a:ext cx="0" cy="5486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58" name="Ομάδα 157"/>
          <p:cNvGrpSpPr/>
          <p:nvPr/>
        </p:nvGrpSpPr>
        <p:grpSpPr>
          <a:xfrm>
            <a:off x="8993479" y="1080160"/>
            <a:ext cx="829755" cy="338554"/>
            <a:chOff x="1231487" y="2815604"/>
            <a:chExt cx="829755" cy="338554"/>
          </a:xfrm>
        </p:grpSpPr>
        <p:cxnSp>
          <p:nvCxnSpPr>
            <p:cNvPr id="159" name="Ευθύγραμμο βέλος σύνδεσης 158"/>
            <p:cNvCxnSpPr/>
            <p:nvPr/>
          </p:nvCxnSpPr>
          <p:spPr>
            <a:xfrm>
              <a:off x="1231487" y="2918668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0" name="TextBox 159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3" name="Ομάδα 192"/>
          <p:cNvGrpSpPr/>
          <p:nvPr/>
        </p:nvGrpSpPr>
        <p:grpSpPr>
          <a:xfrm>
            <a:off x="1062847" y="496215"/>
            <a:ext cx="4553172" cy="2471925"/>
            <a:chOff x="1062847" y="496215"/>
            <a:chExt cx="4553172" cy="2471925"/>
          </a:xfrm>
        </p:grpSpPr>
        <p:grpSp>
          <p:nvGrpSpPr>
            <p:cNvPr id="94" name="Ομάδα 93"/>
            <p:cNvGrpSpPr/>
            <p:nvPr/>
          </p:nvGrpSpPr>
          <p:grpSpPr>
            <a:xfrm>
              <a:off x="1062847" y="787070"/>
              <a:ext cx="4553172" cy="2181070"/>
              <a:chOff x="1062847" y="787070"/>
              <a:chExt cx="4553172" cy="2181070"/>
            </a:xfrm>
          </p:grpSpPr>
          <p:grpSp>
            <p:nvGrpSpPr>
              <p:cNvPr id="32" name="Ομάδα 31"/>
              <p:cNvGrpSpPr/>
              <p:nvPr/>
            </p:nvGrpSpPr>
            <p:grpSpPr>
              <a:xfrm>
                <a:off x="1062847" y="787070"/>
                <a:ext cx="4553172" cy="1833054"/>
                <a:chOff x="1962615" y="436219"/>
                <a:chExt cx="4553172" cy="1833054"/>
              </a:xfrm>
            </p:grpSpPr>
            <p:pic>
              <p:nvPicPr>
                <p:cNvPr id="2" name="Εικόνα 1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63190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8" name="Εικόνα 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947389" y="436219"/>
                  <a:ext cx="680126" cy="362002"/>
                </a:xfrm>
                <a:prstGeom prst="rect">
                  <a:avLst/>
                </a:prstGeom>
              </p:spPr>
            </p:pic>
            <p:pic>
              <p:nvPicPr>
                <p:cNvPr id="9" name="Εικόνα 8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31588" y="436219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25" name="Ομάδα 24"/>
                <p:cNvGrpSpPr/>
                <p:nvPr/>
              </p:nvGrpSpPr>
              <p:grpSpPr>
                <a:xfrm>
                  <a:off x="4068216" y="1589049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22" name="Ευθεία γραμμή σύνδεσης 21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Ευθεία γραμμή σύνδεσης 22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" name="Ομάδα 30"/>
                <p:cNvGrpSpPr/>
                <p:nvPr/>
              </p:nvGrpSpPr>
              <p:grpSpPr>
                <a:xfrm>
                  <a:off x="1962615" y="605011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6" name="Ευθεία γραμμή σύνδεσης 5"/>
                  <p:cNvCxnSpPr/>
                  <p:nvPr/>
                </p:nvCxnSpPr>
                <p:spPr>
                  <a:xfrm>
                    <a:off x="1962615" y="624934"/>
                    <a:ext cx="700575" cy="3716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Ευθεία γραμμή σύνδεσης 9"/>
                  <p:cNvCxnSpPr/>
                  <p:nvPr/>
                </p:nvCxnSpPr>
                <p:spPr>
                  <a:xfrm flipV="1">
                    <a:off x="3343316" y="628650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Ευθεία γραμμή σύνδεσης 12"/>
                  <p:cNvCxnSpPr/>
                  <p:nvPr/>
                </p:nvCxnSpPr>
                <p:spPr>
                  <a:xfrm flipV="1">
                    <a:off x="4627515" y="624934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Ευθεία γραμμή σύνδεσης 13"/>
                  <p:cNvCxnSpPr/>
                  <p:nvPr/>
                </p:nvCxnSpPr>
                <p:spPr>
                  <a:xfrm flipV="1">
                    <a:off x="5911714" y="605011"/>
                    <a:ext cx="604073" cy="992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Ευθεία γραμμή σύνδεσης 15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Ευθεία γραμμή σύνδεσης 18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Ευθεία γραμμή σύνδεσης 28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3" name="TextBox 92"/>
              <p:cNvSpPr txBox="1"/>
              <p:nvPr/>
            </p:nvSpPr>
            <p:spPr>
              <a:xfrm>
                <a:off x="3136973" y="2568030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grpSp>
          <p:nvGrpSpPr>
            <p:cNvPr id="165" name="Ομάδα 164"/>
            <p:cNvGrpSpPr/>
            <p:nvPr/>
          </p:nvGrpSpPr>
          <p:grpSpPr>
            <a:xfrm>
              <a:off x="1922291" y="496215"/>
              <a:ext cx="2957247" cy="342742"/>
              <a:chOff x="1922291" y="496215"/>
              <a:chExt cx="2957247" cy="342742"/>
            </a:xfrm>
          </p:grpSpPr>
          <p:sp>
            <p:nvSpPr>
              <p:cNvPr id="161" name="TextBox 160"/>
              <p:cNvSpPr txBox="1"/>
              <p:nvPr/>
            </p:nvSpPr>
            <p:spPr>
              <a:xfrm>
                <a:off x="192229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R</a:t>
                </a:r>
                <a:r>
                  <a:rPr lang="en-US" sz="1600" b="1" baseline="-25000" dirty="0">
                    <a:latin typeface="Comic Sans MS" panose="030F0702030302020204" pitchFamily="66" charset="0"/>
                  </a:rPr>
                  <a:t>1</a:t>
                </a:r>
                <a:endParaRPr lang="el-GR" sz="1600" b="1" baseline="-25000" dirty="0">
                  <a:latin typeface="Comic Sans MS" panose="030F0702030302020204" pitchFamily="66" charset="0"/>
                </a:endParaRP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3189900" y="496215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>
                    <a:latin typeface="Comic Sans MS" panose="030F0702030302020204" pitchFamily="66" charset="0"/>
                  </a:rPr>
                  <a:t>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4428321" y="500403"/>
                <a:ext cx="45121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i="1" dirty="0">
                    <a:latin typeface="Comic Sans MS" panose="030F0702030302020204" pitchFamily="66" charset="0"/>
                  </a:rPr>
                  <a:t>R</a:t>
                </a:r>
                <a:r>
                  <a:rPr lang="el-GR" sz="1600" b="1" baseline="-25000" dirty="0"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194" name="Ομάδα 193"/>
          <p:cNvGrpSpPr/>
          <p:nvPr/>
        </p:nvGrpSpPr>
        <p:grpSpPr>
          <a:xfrm>
            <a:off x="6743457" y="366017"/>
            <a:ext cx="4553172" cy="2581049"/>
            <a:chOff x="6743457" y="366017"/>
            <a:chExt cx="4553172" cy="2581049"/>
          </a:xfrm>
        </p:grpSpPr>
        <p:grpSp>
          <p:nvGrpSpPr>
            <p:cNvPr id="96" name="Ομάδα 95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52" name="Ομάδα 51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35" name="Εικόνα 34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37" name="Ομάδα 36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47" name="Ευθεία γραμμή σύνδεσης 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Ευθεία γραμμή σύνδεσης 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" name="Ομάδα 37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39" name="Ευθεία γραμμή σύνδεσης 38"/>
                  <p:cNvCxnSpPr>
                    <a:endCxn id="35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Ευθεία γραμμή σύνδεσης 41"/>
                  <p:cNvCxnSpPr>
                    <a:stCxn id="35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Ευθεία γραμμή σύνδεσης 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Ευθεία γραμμή σύνδεσης 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Ευθεία γραμμή σύνδεσης 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Ευθεία γραμμή σύνδεσης 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95" name="TextBox 94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64" name="TextBox 163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6" name="Ομάδα 165"/>
          <p:cNvGrpSpPr/>
          <p:nvPr/>
        </p:nvGrpSpPr>
        <p:grpSpPr>
          <a:xfrm>
            <a:off x="4396405" y="1784519"/>
            <a:ext cx="610701" cy="342424"/>
            <a:chOff x="1591713" y="1417461"/>
            <a:chExt cx="610701" cy="342424"/>
          </a:xfrm>
        </p:grpSpPr>
        <p:cxnSp>
          <p:nvCxnSpPr>
            <p:cNvPr id="167" name="Ευθύγραμμο βέλος σύνδεσης 166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TextBox 167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9" name="Ομάδα 168"/>
          <p:cNvGrpSpPr/>
          <p:nvPr/>
        </p:nvGrpSpPr>
        <p:grpSpPr>
          <a:xfrm>
            <a:off x="10038660" y="1753126"/>
            <a:ext cx="610701" cy="342424"/>
            <a:chOff x="1591713" y="1417461"/>
            <a:chExt cx="610701" cy="342424"/>
          </a:xfrm>
        </p:grpSpPr>
        <p:cxnSp>
          <p:nvCxnSpPr>
            <p:cNvPr id="170" name="Ευθύγραμμο βέλος σύνδεσης 16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TextBox 17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72" name="TextBox 171"/>
          <p:cNvSpPr txBox="1"/>
          <p:nvPr/>
        </p:nvSpPr>
        <p:spPr>
          <a:xfrm>
            <a:off x="1715806" y="3012427"/>
            <a:ext cx="8760387" cy="96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σε σειρά, με έναν, που θα κάνει την ίδια δουλειά με αυτούς.</a:t>
            </a:r>
          </a:p>
        </p:txBody>
      </p:sp>
      <p:sp>
        <p:nvSpPr>
          <p:cNvPr id="177" name="TextBox 176"/>
          <p:cNvSpPr txBox="1"/>
          <p:nvPr/>
        </p:nvSpPr>
        <p:spPr>
          <a:xfrm>
            <a:off x="2991452" y="4197151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V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V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87977" y="4197204"/>
            <a:ext cx="219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Από τον 2</a:t>
            </a:r>
            <a:r>
              <a:rPr lang="el-GR" b="1" baseline="30000" dirty="0">
                <a:latin typeface="Comic Sans MS" panose="030F0702030302020204" pitchFamily="66" charset="0"/>
              </a:rPr>
              <a:t>ο</a:t>
            </a:r>
            <a:r>
              <a:rPr lang="el-GR" b="1" dirty="0">
                <a:latin typeface="Comic Sans MS" panose="030F0702030302020204" pitchFamily="66" charset="0"/>
              </a:rPr>
              <a:t> κανόνα του </a:t>
            </a:r>
            <a:r>
              <a:rPr lang="el-GR" b="1" dirty="0" err="1">
                <a:latin typeface="Comic Sans MS" panose="030F0702030302020204" pitchFamily="66" charset="0"/>
              </a:rPr>
              <a:t>Κίρχοφ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6730197" y="4214528"/>
            <a:ext cx="4209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I.R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ολ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I.R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I</a:t>
            </a:r>
            <a:r>
              <a:rPr lang="en-US" sz="2400" b="1" dirty="0">
                <a:latin typeface="Comic Sans MS" panose="030F0702030302020204" pitchFamily="66" charset="0"/>
              </a:rPr>
              <a:t>.</a:t>
            </a:r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1" name="Δεξί βέλος 180"/>
          <p:cNvSpPr/>
          <p:nvPr/>
        </p:nvSpPr>
        <p:spPr>
          <a:xfrm flipV="1">
            <a:off x="5999154" y="43824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2" name="TextBox 181"/>
          <p:cNvSpPr txBox="1"/>
          <p:nvPr/>
        </p:nvSpPr>
        <p:spPr>
          <a:xfrm>
            <a:off x="5075037" y="4929565"/>
            <a:ext cx="304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latin typeface="Comic Sans MS" panose="030F0702030302020204" pitchFamily="66" charset="0"/>
              </a:rPr>
              <a:t>ολ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n-US" sz="2400" b="1" i="1" dirty="0"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sp>
        <p:nvSpPr>
          <p:cNvPr id="183" name="Δεξί βέλος 182"/>
          <p:cNvSpPr/>
          <p:nvPr/>
        </p:nvSpPr>
        <p:spPr>
          <a:xfrm flipV="1">
            <a:off x="4401823" y="5106976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90" name="Ομάδα 189"/>
          <p:cNvGrpSpPr/>
          <p:nvPr/>
        </p:nvGrpSpPr>
        <p:grpSpPr>
          <a:xfrm>
            <a:off x="6824546" y="4114800"/>
            <a:ext cx="3501148" cy="618187"/>
            <a:chOff x="6824546" y="4114800"/>
            <a:chExt cx="3501148" cy="618187"/>
          </a:xfrm>
        </p:grpSpPr>
        <p:cxnSp>
          <p:nvCxnSpPr>
            <p:cNvPr id="185" name="Ευθεία γραμμή σύνδεσης 184"/>
            <p:cNvCxnSpPr/>
            <p:nvPr/>
          </p:nvCxnSpPr>
          <p:spPr>
            <a:xfrm flipH="1">
              <a:off x="6824546" y="4114800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Ευθεία γραμμή σύνδεσης 186"/>
            <p:cNvCxnSpPr/>
            <p:nvPr/>
          </p:nvCxnSpPr>
          <p:spPr>
            <a:xfrm flipH="1">
              <a:off x="7939524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Ευθεία γραμμή σύνδεσης 187"/>
            <p:cNvCxnSpPr/>
            <p:nvPr/>
          </p:nvCxnSpPr>
          <p:spPr>
            <a:xfrm flipH="1">
              <a:off x="9055189" y="4130651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Ευθεία γραμμή σύνδεσης 188"/>
            <p:cNvCxnSpPr/>
            <p:nvPr/>
          </p:nvCxnSpPr>
          <p:spPr>
            <a:xfrm flipH="1">
              <a:off x="10099638" y="4138323"/>
              <a:ext cx="226056" cy="5946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1" name="TextBox 190"/>
          <p:cNvSpPr txBox="1"/>
          <p:nvPr/>
        </p:nvSpPr>
        <p:spPr>
          <a:xfrm>
            <a:off x="971549" y="5584954"/>
            <a:ext cx="1706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Γενίκευση για </a:t>
            </a:r>
            <a:r>
              <a:rPr lang="el-GR" sz="2400" b="1" dirty="0">
                <a:latin typeface="Comic Sans MS" panose="030F0702030302020204" pitchFamily="66" charset="0"/>
              </a:rPr>
              <a:t>ν</a:t>
            </a:r>
            <a:r>
              <a:rPr lang="el-GR" b="1" dirty="0">
                <a:latin typeface="Comic Sans MS" panose="030F0702030302020204" pitchFamily="66" charset="0"/>
              </a:rPr>
              <a:t> αντιστάτες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502051" y="5549762"/>
            <a:ext cx="5829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+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r>
              <a:rPr 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+ … + </a:t>
            </a:r>
            <a:r>
              <a:rPr lang="en-US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</a:t>
            </a:r>
          </a:p>
        </p:txBody>
      </p:sp>
    </p:spTree>
    <p:extLst>
      <p:ext uri="{BB962C8B-B14F-4D97-AF65-F5344CB8AC3E}">
        <p14:creationId xmlns:p14="http://schemas.microsoft.com/office/powerpoint/2010/main" val="13822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25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5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53" presetClass="entr" presetSubtype="16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172" grpId="0"/>
      <p:bldP spid="177" grpId="0"/>
      <p:bldP spid="178" grpId="0"/>
      <p:bldP spid="179" grpId="0"/>
      <p:bldP spid="181" grpId="0" animBg="1"/>
      <p:bldP spid="182" grpId="0"/>
      <p:bldP spid="183" grpId="0" animBg="1"/>
      <p:bldP spid="191" grpId="0"/>
      <p:bldP spid="1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586990" y="338455"/>
            <a:ext cx="7018020" cy="804763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αντιστατών παράλληλα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94" y="1806460"/>
            <a:ext cx="1234760" cy="1176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614524" y="1229015"/>
            <a:ext cx="983833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400" b="1" dirty="0">
                <a:latin typeface="Comic Sans MS" pitchFamily="66" charset="0"/>
              </a:rPr>
              <a:t>Το βασικό χαρακτηριστικό της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παράλληλης συνδεσμολογίας </a:t>
            </a:r>
            <a:r>
              <a:rPr lang="el-GR" altLang="el-GR" sz="2400" b="1" dirty="0">
                <a:latin typeface="Comic Sans MS" pitchFamily="66" charset="0"/>
              </a:rPr>
              <a:t>2 ή περισσότερων αντιστατών είναι ότι όλοι οι αντιστάτες έχουν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κοινά άκρα,</a:t>
            </a:r>
            <a:r>
              <a:rPr lang="el-GR" altLang="el-GR" sz="2400" b="1" dirty="0">
                <a:latin typeface="Comic Sans MS" pitchFamily="66" charset="0"/>
              </a:rPr>
              <a:t> δηλαδή</a:t>
            </a:r>
            <a:r>
              <a:rPr lang="el-GR" altLang="el-GR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στα άκρα τους </a:t>
            </a:r>
            <a:r>
              <a:rPr lang="el-GR" altLang="el-GR" sz="2400" b="1" dirty="0">
                <a:latin typeface="Comic Sans MS" pitchFamily="66" charset="0"/>
              </a:rPr>
              <a:t>έχουν την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ίδια διαφορά δυναμικού.</a:t>
            </a: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961" y="3254917"/>
            <a:ext cx="4426554" cy="247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4" name="Ομάδα 43"/>
          <p:cNvGrpSpPr/>
          <p:nvPr/>
        </p:nvGrpSpPr>
        <p:grpSpPr>
          <a:xfrm>
            <a:off x="1723345" y="1974757"/>
            <a:ext cx="610701" cy="342424"/>
            <a:chOff x="1591713" y="1417461"/>
            <a:chExt cx="610701" cy="342424"/>
          </a:xfrm>
        </p:grpSpPr>
        <p:cxnSp>
          <p:nvCxnSpPr>
            <p:cNvPr id="45" name="Ευθύγραμμο βέλος σύνδεσης 44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2" name="Ομάδα 101"/>
          <p:cNvGrpSpPr/>
          <p:nvPr/>
        </p:nvGrpSpPr>
        <p:grpSpPr>
          <a:xfrm>
            <a:off x="985285" y="1087541"/>
            <a:ext cx="830613" cy="338554"/>
            <a:chOff x="1230629" y="2815604"/>
            <a:chExt cx="830613" cy="338554"/>
          </a:xfrm>
        </p:grpSpPr>
        <p:cxnSp>
          <p:nvCxnSpPr>
            <p:cNvPr id="103" name="Ευθύγραμμο βέλος σύνδεσης 102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TextBox 103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9" name="Ομάδα 108"/>
          <p:cNvGrpSpPr/>
          <p:nvPr/>
        </p:nvGrpSpPr>
        <p:grpSpPr>
          <a:xfrm>
            <a:off x="2023653" y="1161182"/>
            <a:ext cx="707633" cy="403312"/>
            <a:chOff x="2868031" y="4382036"/>
            <a:chExt cx="707633" cy="338554"/>
          </a:xfrm>
        </p:grpSpPr>
        <p:sp>
          <p:nvSpPr>
            <p:cNvPr id="59" name="TextBox 58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08" name="Ευθύγραμμο βέλος σύνδεσης 107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Ομάδα 109"/>
          <p:cNvGrpSpPr/>
          <p:nvPr/>
        </p:nvGrpSpPr>
        <p:grpSpPr>
          <a:xfrm>
            <a:off x="1992937" y="711234"/>
            <a:ext cx="707633" cy="338554"/>
            <a:chOff x="2868031" y="4382036"/>
            <a:chExt cx="707633" cy="338554"/>
          </a:xfrm>
        </p:grpSpPr>
        <p:sp>
          <p:nvSpPr>
            <p:cNvPr id="111" name="TextBox 110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2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2" name="Ευθύγραμμο βέλος σύνδεσης 111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Ομάδα 112"/>
          <p:cNvGrpSpPr/>
          <p:nvPr/>
        </p:nvGrpSpPr>
        <p:grpSpPr>
          <a:xfrm>
            <a:off x="1965430" y="99877"/>
            <a:ext cx="707633" cy="338554"/>
            <a:chOff x="2868031" y="4382036"/>
            <a:chExt cx="707633" cy="338554"/>
          </a:xfrm>
        </p:grpSpPr>
        <p:sp>
          <p:nvSpPr>
            <p:cNvPr id="114" name="TextBox 113"/>
            <p:cNvSpPr txBox="1"/>
            <p:nvPr/>
          </p:nvSpPr>
          <p:spPr>
            <a:xfrm>
              <a:off x="3102026" y="4382036"/>
              <a:ext cx="4736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3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  <p:cxnSp>
          <p:nvCxnSpPr>
            <p:cNvPr id="115" name="Ευθύγραμμο βέλος σύνδεσης 114"/>
            <p:cNvCxnSpPr/>
            <p:nvPr/>
          </p:nvCxnSpPr>
          <p:spPr>
            <a:xfrm>
              <a:off x="2868031" y="4720590"/>
              <a:ext cx="36507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Ομάδα 115"/>
          <p:cNvGrpSpPr/>
          <p:nvPr/>
        </p:nvGrpSpPr>
        <p:grpSpPr>
          <a:xfrm>
            <a:off x="4446745" y="1103797"/>
            <a:ext cx="830613" cy="338554"/>
            <a:chOff x="1230629" y="2815604"/>
            <a:chExt cx="830613" cy="338554"/>
          </a:xfrm>
        </p:grpSpPr>
        <p:cxnSp>
          <p:nvCxnSpPr>
            <p:cNvPr id="117" name="Ευθύγραμμο βέλος σύνδεσης 116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19" name="Ομάδα 118"/>
          <p:cNvGrpSpPr/>
          <p:nvPr/>
        </p:nvGrpSpPr>
        <p:grpSpPr>
          <a:xfrm>
            <a:off x="4009291" y="1964627"/>
            <a:ext cx="610701" cy="342424"/>
            <a:chOff x="1591713" y="1417461"/>
            <a:chExt cx="610701" cy="342424"/>
          </a:xfrm>
        </p:grpSpPr>
        <p:cxnSp>
          <p:nvCxnSpPr>
            <p:cNvPr id="120" name="Ευθύγραμμο βέλος σύνδεσης 11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TextBox 12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22" name="Δεξί βέλος 121"/>
          <p:cNvSpPr/>
          <p:nvPr/>
        </p:nvSpPr>
        <p:spPr>
          <a:xfrm>
            <a:off x="5773585" y="1499250"/>
            <a:ext cx="579863" cy="1672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23" name="Ομάδα 122"/>
          <p:cNvGrpSpPr/>
          <p:nvPr/>
        </p:nvGrpSpPr>
        <p:grpSpPr>
          <a:xfrm>
            <a:off x="7516317" y="1685670"/>
            <a:ext cx="610701" cy="342424"/>
            <a:chOff x="1591713" y="1417461"/>
            <a:chExt cx="610701" cy="342424"/>
          </a:xfrm>
        </p:grpSpPr>
        <p:cxnSp>
          <p:nvCxnSpPr>
            <p:cNvPr id="124" name="Ευθύγραμμο βέλος σύνδεσης 123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8" name="Ομάδα 127"/>
          <p:cNvGrpSpPr/>
          <p:nvPr/>
        </p:nvGrpSpPr>
        <p:grpSpPr>
          <a:xfrm>
            <a:off x="6729836" y="1191150"/>
            <a:ext cx="4553173" cy="400110"/>
            <a:chOff x="1269758" y="790663"/>
            <a:chExt cx="4149556" cy="400110"/>
          </a:xfrm>
        </p:grpSpPr>
        <p:sp>
          <p:nvSpPr>
            <p:cNvPr id="130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31" name="Line 21"/>
            <p:cNvSpPr>
              <a:spLocks noChangeShapeType="1"/>
            </p:cNvSpPr>
            <p:nvPr/>
          </p:nvSpPr>
          <p:spPr bwMode="auto">
            <a:xfrm flipH="1">
              <a:off x="1269758" y="963424"/>
              <a:ext cx="1923734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2" name="Line 25"/>
            <p:cNvSpPr>
              <a:spLocks noChangeShapeType="1"/>
            </p:cNvSpPr>
            <p:nvPr/>
          </p:nvSpPr>
          <p:spPr bwMode="auto">
            <a:xfrm flipH="1">
              <a:off x="3610666" y="963425"/>
              <a:ext cx="1808648" cy="87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33" name="Ομάδα 132"/>
          <p:cNvGrpSpPr/>
          <p:nvPr/>
        </p:nvGrpSpPr>
        <p:grpSpPr>
          <a:xfrm>
            <a:off x="6729837" y="305323"/>
            <a:ext cx="4553172" cy="2581049"/>
            <a:chOff x="6743457" y="366017"/>
            <a:chExt cx="4553172" cy="2581049"/>
          </a:xfrm>
        </p:grpSpPr>
        <p:grpSp>
          <p:nvGrpSpPr>
            <p:cNvPr id="134" name="Ομάδα 133"/>
            <p:cNvGrpSpPr/>
            <p:nvPr/>
          </p:nvGrpSpPr>
          <p:grpSpPr>
            <a:xfrm>
              <a:off x="6743457" y="752670"/>
              <a:ext cx="4553172" cy="2194396"/>
              <a:chOff x="6743457" y="752670"/>
              <a:chExt cx="4553172" cy="2194396"/>
            </a:xfrm>
          </p:grpSpPr>
          <p:grpSp>
            <p:nvGrpSpPr>
              <p:cNvPr id="136" name="Ομάδα 135"/>
              <p:cNvGrpSpPr/>
              <p:nvPr/>
            </p:nvGrpSpPr>
            <p:grpSpPr>
              <a:xfrm>
                <a:off x="6743457" y="752670"/>
                <a:ext cx="4553172" cy="1833054"/>
                <a:chOff x="4784614" y="3020350"/>
                <a:chExt cx="4553172" cy="1833054"/>
              </a:xfrm>
            </p:grpSpPr>
            <p:pic>
              <p:nvPicPr>
                <p:cNvPr id="138" name="Εικόνα 137"/>
                <p:cNvPicPr>
                  <a:picLocks noChangeAspect="1"/>
                </p:cNvPicPr>
                <p:nvPr/>
              </p:nvPicPr>
              <p:blipFill>
                <a:blip r:embed="rId2">
                  <a:clrChange>
                    <a:clrFrom>
                      <a:srgbClr val="FFFDDB"/>
                    </a:clrFrom>
                    <a:clrTo>
                      <a:srgbClr val="FFFDDB">
                        <a:alpha val="0"/>
                      </a:srgbClr>
                    </a:clrTo>
                  </a:clrChange>
                  <a:grayscl/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colorTemperature colorTemp="112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69388" y="3020350"/>
                  <a:ext cx="680126" cy="362002"/>
                </a:xfrm>
                <a:prstGeom prst="rect">
                  <a:avLst/>
                </a:prstGeom>
              </p:spPr>
            </p:pic>
            <p:grpSp>
              <p:nvGrpSpPr>
                <p:cNvPr id="139" name="Ομάδα 138"/>
                <p:cNvGrpSpPr/>
                <p:nvPr/>
              </p:nvGrpSpPr>
              <p:grpSpPr>
                <a:xfrm>
                  <a:off x="6890215" y="4173180"/>
                  <a:ext cx="263912" cy="680224"/>
                  <a:chOff x="4165600" y="2642839"/>
                  <a:chExt cx="263912" cy="680224"/>
                </a:xfrm>
              </p:grpSpPr>
              <p:cxnSp>
                <p:nvCxnSpPr>
                  <p:cNvPr id="147" name="Ευθεία γραμμή σύνδεσης 146"/>
                  <p:cNvCxnSpPr/>
                  <p:nvPr/>
                </p:nvCxnSpPr>
                <p:spPr>
                  <a:xfrm>
                    <a:off x="4165600" y="2642839"/>
                    <a:ext cx="0" cy="680224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8" name="Ευθεία γραμμή σύνδεσης 147"/>
                  <p:cNvCxnSpPr/>
                  <p:nvPr/>
                </p:nvCxnSpPr>
                <p:spPr>
                  <a:xfrm>
                    <a:off x="4427034" y="2806390"/>
                    <a:ext cx="2478" cy="353122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0" name="Ομάδα 139"/>
                <p:cNvGrpSpPr/>
                <p:nvPr/>
              </p:nvGrpSpPr>
              <p:grpSpPr>
                <a:xfrm>
                  <a:off x="4784614" y="3189142"/>
                  <a:ext cx="4553172" cy="1324150"/>
                  <a:chOff x="1962615" y="605011"/>
                  <a:chExt cx="4553172" cy="1324150"/>
                </a:xfrm>
              </p:grpSpPr>
              <p:cxnSp>
                <p:nvCxnSpPr>
                  <p:cNvPr id="141" name="Ευθεία γραμμή σύνδεσης 140"/>
                  <p:cNvCxnSpPr>
                    <a:endCxn id="138" idx="1"/>
                  </p:cNvCxnSpPr>
                  <p:nvPr/>
                </p:nvCxnSpPr>
                <p:spPr>
                  <a:xfrm flipV="1">
                    <a:off x="1962615" y="617220"/>
                    <a:ext cx="1984774" cy="7714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Ευθεία γραμμή σύνδεσης 141"/>
                  <p:cNvCxnSpPr>
                    <a:stCxn id="138" idx="3"/>
                  </p:cNvCxnSpPr>
                  <p:nvPr/>
                </p:nvCxnSpPr>
                <p:spPr>
                  <a:xfrm flipV="1">
                    <a:off x="4627515" y="605011"/>
                    <a:ext cx="1888272" cy="12209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Ευθεία γραμμή σύνδεσης 142"/>
                  <p:cNvCxnSpPr/>
                  <p:nvPr/>
                </p:nvCxnSpPr>
                <p:spPr>
                  <a:xfrm flipV="1">
                    <a:off x="1962615" y="6336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Ευθεία γραμμή σύνδεσης 143"/>
                  <p:cNvCxnSpPr/>
                  <p:nvPr/>
                </p:nvCxnSpPr>
                <p:spPr>
                  <a:xfrm>
                    <a:off x="1962615" y="1929161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Ευθεία γραμμή σύνδεσης 144"/>
                  <p:cNvCxnSpPr/>
                  <p:nvPr/>
                </p:nvCxnSpPr>
                <p:spPr>
                  <a:xfrm flipV="1">
                    <a:off x="4329650" y="1900561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Ευθεία γραμμή σύνδεσης 145"/>
                  <p:cNvCxnSpPr/>
                  <p:nvPr/>
                </p:nvCxnSpPr>
                <p:spPr>
                  <a:xfrm flipV="1">
                    <a:off x="6515787" y="605011"/>
                    <a:ext cx="0" cy="129555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37" name="TextBox 136"/>
              <p:cNvSpPr txBox="1"/>
              <p:nvPr/>
            </p:nvSpPr>
            <p:spPr>
              <a:xfrm>
                <a:off x="8849058" y="2546956"/>
                <a:ext cx="3650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i="1" dirty="0">
                    <a:latin typeface="Comic Sans MS" panose="030F0702030302020204" pitchFamily="66" charset="0"/>
                  </a:rPr>
                  <a:t>V</a:t>
                </a:r>
                <a:endParaRPr lang="el-GR" sz="2000" b="1" i="1" dirty="0">
                  <a:latin typeface="Comic Sans MS" panose="030F0702030302020204" pitchFamily="66" charset="0"/>
                </a:endParaRPr>
              </a:p>
            </p:txBody>
          </p:sp>
        </p:grpSp>
        <p:sp>
          <p:nvSpPr>
            <p:cNvPr id="135" name="TextBox 134"/>
            <p:cNvSpPr txBox="1"/>
            <p:nvPr/>
          </p:nvSpPr>
          <p:spPr>
            <a:xfrm>
              <a:off x="8785894" y="366017"/>
              <a:ext cx="564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R</a:t>
              </a:r>
              <a:r>
                <a:rPr lang="el-GR" sz="2000" b="1" baseline="-25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ολ</a:t>
              </a:r>
              <a:endParaRPr lang="el-GR" sz="20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9" name="Ομάδα 148"/>
          <p:cNvGrpSpPr/>
          <p:nvPr/>
        </p:nvGrpSpPr>
        <p:grpSpPr>
          <a:xfrm>
            <a:off x="10025040" y="1692432"/>
            <a:ext cx="610701" cy="342424"/>
            <a:chOff x="1591713" y="1417461"/>
            <a:chExt cx="610701" cy="342424"/>
          </a:xfrm>
        </p:grpSpPr>
        <p:cxnSp>
          <p:nvCxnSpPr>
            <p:cNvPr id="150" name="Ευθύγραμμο βέλος σύνδεσης 149"/>
            <p:cNvCxnSpPr/>
            <p:nvPr/>
          </p:nvCxnSpPr>
          <p:spPr>
            <a:xfrm flipH="1">
              <a:off x="1650818" y="1748734"/>
              <a:ext cx="551596" cy="1115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TextBox 150"/>
            <p:cNvSpPr txBox="1"/>
            <p:nvPr/>
          </p:nvSpPr>
          <p:spPr>
            <a:xfrm>
              <a:off x="1591713" y="1417461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52" name="TextBox 151"/>
          <p:cNvSpPr txBox="1"/>
          <p:nvPr/>
        </p:nvSpPr>
        <p:spPr>
          <a:xfrm>
            <a:off x="1563124" y="2895965"/>
            <a:ext cx="91274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Στόχος μας είναι να αντικαταστήσουμε τους τρεις αντιστάτες, που συνδέονται παράλληλα, με έναν, που θα κάνει την ίδια δουλειά με αυτούς.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10410" y="4128083"/>
            <a:ext cx="219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Από τον 1</a:t>
            </a:r>
            <a:r>
              <a:rPr lang="el-GR" b="1" baseline="30000" dirty="0">
                <a:latin typeface="Comic Sans MS" panose="030F0702030302020204" pitchFamily="66" charset="0"/>
              </a:rPr>
              <a:t>ο</a:t>
            </a:r>
            <a:r>
              <a:rPr lang="el-GR" b="1" dirty="0">
                <a:latin typeface="Comic Sans MS" panose="030F0702030302020204" pitchFamily="66" charset="0"/>
              </a:rPr>
              <a:t> κανόνα του </a:t>
            </a:r>
            <a:r>
              <a:rPr lang="el-GR" b="1" dirty="0" err="1">
                <a:latin typeface="Comic Sans MS" panose="030F0702030302020204" pitchFamily="66" charset="0"/>
              </a:rPr>
              <a:t>Κίρχοφ</a:t>
            </a:r>
            <a:r>
              <a:rPr lang="el-GR" b="1" dirty="0">
                <a:latin typeface="Comic Sans MS" panose="030F0702030302020204" pitchFamily="66" charset="0"/>
              </a:rPr>
              <a:t> στον κόμβο Α </a:t>
            </a:r>
          </a:p>
        </p:txBody>
      </p:sp>
      <p:sp>
        <p:nvSpPr>
          <p:cNvPr id="154" name="TextBox 153"/>
          <p:cNvSpPr txBox="1"/>
          <p:nvPr/>
        </p:nvSpPr>
        <p:spPr>
          <a:xfrm>
            <a:off x="2957301" y="4161009"/>
            <a:ext cx="2839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>
                <a:latin typeface="Comic Sans MS" panose="030F0702030302020204" pitchFamily="66" charset="0"/>
              </a:rPr>
              <a:t>Ι</a:t>
            </a:r>
            <a:r>
              <a:rPr lang="en-US" sz="2400" b="1" dirty="0">
                <a:latin typeface="Comic Sans MS" panose="030F0702030302020204" pitchFamily="66" charset="0"/>
              </a:rPr>
              <a:t> = </a:t>
            </a:r>
            <a:r>
              <a:rPr lang="el-GR" sz="2400" b="1" i="1" dirty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>
                <a:latin typeface="Comic Sans MS" panose="030F0702030302020204" pitchFamily="66" charset="0"/>
              </a:rPr>
              <a:t>1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l-GR" sz="2400" b="1" i="1" dirty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>
                <a:latin typeface="Comic Sans MS" panose="030F0702030302020204" pitchFamily="66" charset="0"/>
              </a:rPr>
              <a:t>2</a:t>
            </a:r>
            <a:r>
              <a:rPr lang="en-US" sz="2400" b="1" dirty="0">
                <a:latin typeface="Comic Sans MS" panose="030F0702030302020204" pitchFamily="66" charset="0"/>
              </a:rPr>
              <a:t> + </a:t>
            </a:r>
            <a:r>
              <a:rPr lang="el-GR" sz="2400" b="1" i="1" dirty="0">
                <a:latin typeface="Comic Sans MS" panose="030F0702030302020204" pitchFamily="66" charset="0"/>
              </a:rPr>
              <a:t>Ι</a:t>
            </a:r>
            <a:r>
              <a:rPr lang="en-US" sz="2400" b="1" baseline="-25000" dirty="0">
                <a:latin typeface="Comic Sans MS" panose="030F0702030302020204" pitchFamily="66" charset="0"/>
              </a:rPr>
              <a:t>3</a:t>
            </a:r>
            <a:endParaRPr lang="el-GR" sz="2400" b="1" baseline="-25000" dirty="0">
              <a:latin typeface="Comic Sans MS" panose="030F0702030302020204" pitchFamily="66" charset="0"/>
            </a:endParaRPr>
          </a:p>
        </p:txBody>
      </p:sp>
      <p:grpSp>
        <p:nvGrpSpPr>
          <p:cNvPr id="158" name="Ομάδα 157"/>
          <p:cNvGrpSpPr/>
          <p:nvPr/>
        </p:nvGrpSpPr>
        <p:grpSpPr>
          <a:xfrm>
            <a:off x="788105" y="104279"/>
            <a:ext cx="4567479" cy="3007756"/>
            <a:chOff x="784601" y="185832"/>
            <a:chExt cx="4567479" cy="3007756"/>
          </a:xfrm>
        </p:grpSpPr>
        <p:grpSp>
          <p:nvGrpSpPr>
            <p:cNvPr id="101" name="Ομάδα 100"/>
            <p:cNvGrpSpPr/>
            <p:nvPr/>
          </p:nvGrpSpPr>
          <p:grpSpPr>
            <a:xfrm>
              <a:off x="784601" y="185832"/>
              <a:ext cx="4567479" cy="3007756"/>
              <a:chOff x="704699" y="931934"/>
              <a:chExt cx="4567479" cy="3007756"/>
            </a:xfrm>
          </p:grpSpPr>
          <p:grpSp>
            <p:nvGrpSpPr>
              <p:cNvPr id="100" name="Ομάδα 99"/>
              <p:cNvGrpSpPr/>
              <p:nvPr/>
            </p:nvGrpSpPr>
            <p:grpSpPr>
              <a:xfrm>
                <a:off x="1736236" y="931934"/>
                <a:ext cx="2432862" cy="1739546"/>
                <a:chOff x="1736236" y="931934"/>
                <a:chExt cx="2432862" cy="1739546"/>
              </a:xfrm>
            </p:grpSpPr>
            <p:grpSp>
              <p:nvGrpSpPr>
                <p:cNvPr id="49" name="Ομάδα 48"/>
                <p:cNvGrpSpPr/>
                <p:nvPr/>
              </p:nvGrpSpPr>
              <p:grpSpPr>
                <a:xfrm>
                  <a:off x="1754986" y="1534487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37" name="Ομάδα 36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34" name="Ευθεία γραμμή σύνδεσης 33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35" name="Εικόνα 34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36" name="Ευθεία γραμμή σύνδεσης 35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l-GR" sz="1600" b="1" baseline="-25000" dirty="0">
                        <a:latin typeface="Comic Sans MS" panose="030F0702030302020204" pitchFamily="66" charset="0"/>
                      </a:rPr>
                      <a:t>2</a:t>
                    </a:r>
                  </a:p>
                </p:txBody>
              </p:sp>
            </p:grpSp>
            <p:cxnSp>
              <p:nvCxnSpPr>
                <p:cNvPr id="69" name="Ευθεία γραμμή σύνδεσης 68"/>
                <p:cNvCxnSpPr/>
                <p:nvPr/>
              </p:nvCxnSpPr>
              <p:spPr>
                <a:xfrm flipV="1">
                  <a:off x="1746278" y="1313605"/>
                  <a:ext cx="38" cy="117687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Ευθεία γραμμή σύνδεσης 76"/>
                <p:cNvCxnSpPr/>
                <p:nvPr/>
              </p:nvCxnSpPr>
              <p:spPr>
                <a:xfrm flipH="1" flipV="1">
                  <a:off x="4162591" y="1345027"/>
                  <a:ext cx="3011" cy="1145452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80" name="Ομάδα 79"/>
                <p:cNvGrpSpPr/>
                <p:nvPr/>
              </p:nvGrpSpPr>
              <p:grpSpPr>
                <a:xfrm>
                  <a:off x="1758484" y="2084473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1" name="Ομάδα 80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83" name="Ευθεία γραμμή σύνδεσης 82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84" name="Εικόνα 83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85" name="Ευθεία γραμμή σύνδεσης 84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>
                        <a:latin typeface="Comic Sans MS" panose="030F0702030302020204" pitchFamily="66" charset="0"/>
                      </a:rPr>
                      <a:t>1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  <p:grpSp>
              <p:nvGrpSpPr>
                <p:cNvPr id="88" name="Ομάδα 87"/>
                <p:cNvGrpSpPr/>
                <p:nvPr/>
              </p:nvGrpSpPr>
              <p:grpSpPr>
                <a:xfrm>
                  <a:off x="1736236" y="931934"/>
                  <a:ext cx="2410614" cy="587007"/>
                  <a:chOff x="888885" y="2074245"/>
                  <a:chExt cx="2410614" cy="587007"/>
                </a:xfrm>
              </p:grpSpPr>
              <p:grpSp>
                <p:nvGrpSpPr>
                  <p:cNvPr id="89" name="Ομάδα 88"/>
                  <p:cNvGrpSpPr/>
                  <p:nvPr/>
                </p:nvGrpSpPr>
                <p:grpSpPr>
                  <a:xfrm>
                    <a:off x="888885" y="2299250"/>
                    <a:ext cx="2410614" cy="362002"/>
                    <a:chOff x="4722509" y="1728655"/>
                    <a:chExt cx="2410614" cy="362002"/>
                  </a:xfrm>
                </p:grpSpPr>
                <p:cxnSp>
                  <p:nvCxnSpPr>
                    <p:cNvPr id="91" name="Ευθεία γραμμή σύνδεσης 90"/>
                    <p:cNvCxnSpPr/>
                    <p:nvPr/>
                  </p:nvCxnSpPr>
                  <p:spPr>
                    <a:xfrm>
                      <a:off x="4722509" y="1912405"/>
                      <a:ext cx="745559" cy="8676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pic>
                  <p:nvPicPr>
                    <p:cNvPr id="92" name="Εικόνα 91"/>
                    <p:cNvPicPr>
                      <a:picLocks noChangeAspect="1"/>
                    </p:cNvPicPr>
                    <p:nvPr/>
                  </p:nvPicPr>
                  <p:blipFill>
                    <a:blip r:embed="rId2">
                      <a:clrChange>
                        <a:clrFrom>
                          <a:srgbClr val="FFFDDB"/>
                        </a:clrFrom>
                        <a:clrTo>
                          <a:srgbClr val="FFFDDB">
                            <a:alpha val="0"/>
                          </a:srgbClr>
                        </a:clrTo>
                      </a:clrChange>
                      <a:grayscl/>
                      <a:extLst>
                        <a:ext uri="{BEBA8EAE-BF5A-486C-A8C5-ECC9F3942E4B}">
                          <a14:imgProps xmlns:a14="http://schemas.microsoft.com/office/drawing/2010/main">
                            <a14:imgLayer r:embed="rId3">
                              <a14:imgEffect>
                                <a14:colorTemperature colorTemp="112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442726" y="1728655"/>
                      <a:ext cx="680126" cy="362002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93" name="Ευθεία γραμμή σύνδεσης 92"/>
                    <p:cNvCxnSpPr/>
                    <p:nvPr/>
                  </p:nvCxnSpPr>
                  <p:spPr>
                    <a:xfrm>
                      <a:off x="6111379" y="1921081"/>
                      <a:ext cx="1021744" cy="0"/>
                    </a:xfrm>
                    <a:prstGeom prst="line">
                      <a:avLst/>
                    </a:prstGeom>
                    <a:ln w="1905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723556" y="2074245"/>
                    <a:ext cx="45121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600" b="1" i="1" dirty="0">
                        <a:latin typeface="Comic Sans MS" panose="030F0702030302020204" pitchFamily="66" charset="0"/>
                      </a:rPr>
                      <a:t>R</a:t>
                    </a:r>
                    <a:r>
                      <a:rPr lang="en-US" sz="1600" b="1" baseline="-25000" dirty="0">
                        <a:latin typeface="Comic Sans MS" panose="030F0702030302020204" pitchFamily="66" charset="0"/>
                      </a:rPr>
                      <a:t>3</a:t>
                    </a:r>
                    <a:endParaRPr lang="el-GR" sz="1600" b="1" baseline="-25000" dirty="0">
                      <a:latin typeface="Comic Sans MS" panose="030F0702030302020204" pitchFamily="66" charset="0"/>
                    </a:endParaRPr>
                  </a:p>
                </p:txBody>
              </p:sp>
            </p:grpSp>
          </p:grpSp>
          <p:grpSp>
            <p:nvGrpSpPr>
              <p:cNvPr id="99" name="Ομάδα 98"/>
              <p:cNvGrpSpPr/>
              <p:nvPr/>
            </p:nvGrpSpPr>
            <p:grpSpPr>
              <a:xfrm>
                <a:off x="704699" y="1931452"/>
                <a:ext cx="4567479" cy="2008238"/>
                <a:chOff x="704699" y="1931452"/>
                <a:chExt cx="4567479" cy="2008238"/>
              </a:xfrm>
            </p:grpSpPr>
            <p:grpSp>
              <p:nvGrpSpPr>
                <p:cNvPr id="52" name="Ομάδα 51"/>
                <p:cNvGrpSpPr/>
                <p:nvPr/>
              </p:nvGrpSpPr>
              <p:grpSpPr>
                <a:xfrm>
                  <a:off x="716481" y="1931452"/>
                  <a:ext cx="4555697" cy="2008238"/>
                  <a:chOff x="910791" y="3405922"/>
                  <a:chExt cx="4555697" cy="2008238"/>
                </a:xfrm>
              </p:grpSpPr>
              <p:grpSp>
                <p:nvGrpSpPr>
                  <p:cNvPr id="30" name="Ομάδα 29"/>
                  <p:cNvGrpSpPr/>
                  <p:nvPr/>
                </p:nvGrpSpPr>
                <p:grpSpPr>
                  <a:xfrm>
                    <a:off x="2982439" y="4385920"/>
                    <a:ext cx="365078" cy="1028240"/>
                    <a:chOff x="3136973" y="1939900"/>
                    <a:chExt cx="365078" cy="1028240"/>
                  </a:xfrm>
                </p:grpSpPr>
                <p:grpSp>
                  <p:nvGrpSpPr>
                    <p:cNvPr id="18" name="Ομάδα 17"/>
                    <p:cNvGrpSpPr/>
                    <p:nvPr/>
                  </p:nvGrpSpPr>
                  <p:grpSpPr>
                    <a:xfrm>
                      <a:off x="3168448" y="1939900"/>
                      <a:ext cx="263912" cy="680224"/>
                      <a:chOff x="4165600" y="2642839"/>
                      <a:chExt cx="263912" cy="680224"/>
                    </a:xfrm>
                  </p:grpSpPr>
                  <p:cxnSp>
                    <p:nvCxnSpPr>
                      <p:cNvPr id="28" name="Ευθεία γραμμή σύνδεσης 27"/>
                      <p:cNvCxnSpPr/>
                      <p:nvPr/>
                    </p:nvCxnSpPr>
                    <p:spPr>
                      <a:xfrm>
                        <a:off x="4165600" y="2642839"/>
                        <a:ext cx="0" cy="680224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9" name="Ευθεία γραμμή σύνδεσης 28"/>
                      <p:cNvCxnSpPr/>
                      <p:nvPr/>
                    </p:nvCxnSpPr>
                    <p:spPr>
                      <a:xfrm>
                        <a:off x="4427034" y="2806390"/>
                        <a:ext cx="2478" cy="353122"/>
                      </a:xfrm>
                      <a:prstGeom prst="line">
                        <a:avLst/>
                      </a:prstGeom>
                      <a:ln w="57150"/>
                    </p:spPr>
                    <p:style>
                      <a:lnRef idx="1">
                        <a:schemeClr val="dk1"/>
                      </a:lnRef>
                      <a:fillRef idx="0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3136973" y="2568030"/>
                      <a:ext cx="365078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2000" b="1" i="1" dirty="0">
                          <a:latin typeface="Comic Sans MS" panose="030F0702030302020204" pitchFamily="66" charset="0"/>
                        </a:rPr>
                        <a:t>V</a:t>
                      </a:r>
                      <a:endParaRPr lang="el-GR" sz="2000" b="1" i="1" dirty="0">
                        <a:latin typeface="Comic Sans MS" panose="030F0702030302020204" pitchFamily="66" charset="0"/>
                      </a:endParaRPr>
                    </a:p>
                  </p:txBody>
                </p:sp>
              </p:grpSp>
              <p:cxnSp>
                <p:nvCxnSpPr>
                  <p:cNvPr id="24" name="Ευθεία γραμμή σύνδεσης 23"/>
                  <p:cNvCxnSpPr/>
                  <p:nvPr/>
                </p:nvCxnSpPr>
                <p:spPr>
                  <a:xfrm flipH="1" flipV="1">
                    <a:off x="910791" y="3405923"/>
                    <a:ext cx="2523" cy="1329181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" name="Ευθεία γραμμή σύνδεσης 24"/>
                  <p:cNvCxnSpPr/>
                  <p:nvPr/>
                </p:nvCxnSpPr>
                <p:spPr>
                  <a:xfrm>
                    <a:off x="913314" y="4735102"/>
                    <a:ext cx="2074126" cy="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Ευθεία γραμμή σύνδεσης 25"/>
                  <p:cNvCxnSpPr/>
                  <p:nvPr/>
                </p:nvCxnSpPr>
                <p:spPr>
                  <a:xfrm flipV="1">
                    <a:off x="3280349" y="4706502"/>
                    <a:ext cx="2186137" cy="28600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Ευθεία γραμμή σύνδεσης 26"/>
                  <p:cNvCxnSpPr/>
                  <p:nvPr/>
                </p:nvCxnSpPr>
                <p:spPr>
                  <a:xfrm flipH="1" flipV="1">
                    <a:off x="5466486" y="3405922"/>
                    <a:ext cx="2" cy="1300582"/>
                  </a:xfrm>
                  <a:prstGeom prst="line">
                    <a:avLst/>
                  </a:prstGeom>
                  <a:ln w="19050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6" name="Ευθεία γραμμή σύνδεσης 65"/>
                <p:cNvCxnSpPr/>
                <p:nvPr/>
              </p:nvCxnSpPr>
              <p:spPr>
                <a:xfrm>
                  <a:off x="704699" y="1931452"/>
                  <a:ext cx="1016301" cy="8676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Ευθεία γραμμή σύνδεσης 95"/>
                <p:cNvCxnSpPr/>
                <p:nvPr/>
              </p:nvCxnSpPr>
              <p:spPr>
                <a:xfrm flipV="1">
                  <a:off x="4159093" y="1947580"/>
                  <a:ext cx="1113083" cy="69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7" name="Ομάδα 156"/>
            <p:cNvGrpSpPr/>
            <p:nvPr/>
          </p:nvGrpSpPr>
          <p:grpSpPr>
            <a:xfrm>
              <a:off x="1559620" y="934958"/>
              <a:ext cx="3014640" cy="308727"/>
              <a:chOff x="1559620" y="934958"/>
              <a:chExt cx="3014640" cy="308727"/>
            </a:xfrm>
          </p:grpSpPr>
          <p:sp>
            <p:nvSpPr>
              <p:cNvPr id="155" name="TextBox 154"/>
              <p:cNvSpPr txBox="1"/>
              <p:nvPr/>
            </p:nvSpPr>
            <p:spPr>
              <a:xfrm>
                <a:off x="1559620" y="93590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latin typeface="Comic Sans MS" panose="030F0702030302020204" pitchFamily="66" charset="0"/>
                  </a:rPr>
                  <a:t>Α</a:t>
                </a:r>
              </a:p>
            </p:txBody>
          </p:sp>
          <p:sp>
            <p:nvSpPr>
              <p:cNvPr id="156" name="TextBox 155"/>
              <p:cNvSpPr txBox="1"/>
              <p:nvPr/>
            </p:nvSpPr>
            <p:spPr>
              <a:xfrm>
                <a:off x="4226055" y="934958"/>
                <a:ext cx="34820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latin typeface="Comic Sans MS" panose="030F0702030302020204" pitchFamily="66" charset="0"/>
                  </a:rPr>
                  <a:t>Β</a:t>
                </a:r>
              </a:p>
            </p:txBody>
          </p:sp>
        </p:grpSp>
      </p:grpSp>
      <p:sp>
        <p:nvSpPr>
          <p:cNvPr id="161" name="Δεξί βέλος 160"/>
          <p:cNvSpPr/>
          <p:nvPr/>
        </p:nvSpPr>
        <p:spPr>
          <a:xfrm flipV="1">
            <a:off x="5897534" y="4317170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2" name="TextBox 161"/>
              <p:cNvSpPr txBox="1"/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62" name="TextBox 1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9837" y="3972961"/>
                <a:ext cx="3088533" cy="7536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Δεξί βέλος 162"/>
          <p:cNvSpPr/>
          <p:nvPr/>
        </p:nvSpPr>
        <p:spPr>
          <a:xfrm flipV="1">
            <a:off x="2828993" y="4986148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73" name="Ομάδα 172"/>
          <p:cNvGrpSpPr/>
          <p:nvPr/>
        </p:nvGrpSpPr>
        <p:grpSpPr>
          <a:xfrm>
            <a:off x="6987026" y="3848655"/>
            <a:ext cx="2607430" cy="500452"/>
            <a:chOff x="6987026" y="3940518"/>
            <a:chExt cx="2607430" cy="500452"/>
          </a:xfrm>
        </p:grpSpPr>
        <p:cxnSp>
          <p:nvCxnSpPr>
            <p:cNvPr id="165" name="Ευθεία γραμμή σύνδεσης 164"/>
            <p:cNvCxnSpPr/>
            <p:nvPr/>
          </p:nvCxnSpPr>
          <p:spPr>
            <a:xfrm flipH="1">
              <a:off x="6987026" y="3967023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Ευθεία γραμμή σύνδεσης 169"/>
            <p:cNvCxnSpPr/>
            <p:nvPr/>
          </p:nvCxnSpPr>
          <p:spPr>
            <a:xfrm flipH="1">
              <a:off x="7881395" y="3940518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Ευθεία γραμμή σύνδεσης 170"/>
            <p:cNvCxnSpPr/>
            <p:nvPr/>
          </p:nvCxnSpPr>
          <p:spPr>
            <a:xfrm flipH="1">
              <a:off x="8676598" y="3954035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Ευθεία γραμμή σύνδεσης 171"/>
            <p:cNvCxnSpPr/>
            <p:nvPr/>
          </p:nvCxnSpPr>
          <p:spPr>
            <a:xfrm flipH="1">
              <a:off x="9478594" y="3954036"/>
              <a:ext cx="115862" cy="47394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Box 173"/>
              <p:cNvSpPr txBox="1"/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400" b="1" i="0" smtClean="0"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74" name="TextBox 1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6613" y="4664754"/>
                <a:ext cx="3088533" cy="753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5" name="TextBox 174"/>
          <p:cNvSpPr txBox="1"/>
          <p:nvPr/>
        </p:nvSpPr>
        <p:spPr>
          <a:xfrm>
            <a:off x="1723345" y="5479602"/>
            <a:ext cx="17065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latin typeface="Comic Sans MS" panose="030F0702030302020204" pitchFamily="66" charset="0"/>
              </a:rPr>
              <a:t>Γενίκευση για </a:t>
            </a:r>
            <a:r>
              <a:rPr lang="el-GR" sz="2400" b="1" dirty="0">
                <a:latin typeface="Comic Sans MS" panose="030F0702030302020204" pitchFamily="66" charset="0"/>
              </a:rPr>
              <a:t>ν</a:t>
            </a:r>
            <a:r>
              <a:rPr lang="el-GR" b="1" dirty="0">
                <a:latin typeface="Comic Sans MS" panose="030F0702030302020204" pitchFamily="66" charset="0"/>
              </a:rPr>
              <a:t> αντιστάτες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/>
              <p:cNvSpPr txBox="1"/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l-GR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𝛐𝛌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den>
                      </m:f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+ …+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𝑹</m:t>
                              </m:r>
                            </m:e>
                            <m:sub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𝛎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6" name="TextBox 1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830" y="5421870"/>
                <a:ext cx="5281437" cy="881973"/>
              </a:xfrm>
              <a:prstGeom prst="rect">
                <a:avLst/>
              </a:prstGeom>
              <a:blipFill>
                <a:blip r:embed="rId6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9" name="Ομάδα 178"/>
          <p:cNvGrpSpPr/>
          <p:nvPr/>
        </p:nvGrpSpPr>
        <p:grpSpPr>
          <a:xfrm>
            <a:off x="1815898" y="1765144"/>
            <a:ext cx="2426600" cy="400110"/>
            <a:chOff x="2152720" y="790663"/>
            <a:chExt cx="2426600" cy="400110"/>
          </a:xfrm>
        </p:grpSpPr>
        <p:sp>
          <p:nvSpPr>
            <p:cNvPr id="181" name="Text Box 18"/>
            <p:cNvSpPr txBox="1">
              <a:spLocks noChangeArrowheads="1"/>
            </p:cNvSpPr>
            <p:nvPr/>
          </p:nvSpPr>
          <p:spPr bwMode="auto">
            <a:xfrm>
              <a:off x="3131064" y="790663"/>
              <a:ext cx="52365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2000" b="1" i="1" dirty="0">
                  <a:latin typeface="Comic Sans MS" panose="030F0702030302020204" pitchFamily="66" charset="0"/>
                </a:rPr>
                <a:t>V</a:t>
              </a:r>
              <a:endParaRPr lang="el-GR" altLang="el-GR" sz="2000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182" name="Line 21"/>
            <p:cNvSpPr>
              <a:spLocks noChangeShapeType="1"/>
            </p:cNvSpPr>
            <p:nvPr/>
          </p:nvSpPr>
          <p:spPr bwMode="auto">
            <a:xfrm flipH="1">
              <a:off x="2152720" y="963425"/>
              <a:ext cx="1040772" cy="34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3" name="Line 25"/>
            <p:cNvSpPr>
              <a:spLocks noChangeShapeType="1"/>
            </p:cNvSpPr>
            <p:nvPr/>
          </p:nvSpPr>
          <p:spPr bwMode="auto">
            <a:xfrm flipH="1">
              <a:off x="3610665" y="966908"/>
              <a:ext cx="968655" cy="53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84" name="Ομάδα 183"/>
          <p:cNvGrpSpPr/>
          <p:nvPr/>
        </p:nvGrpSpPr>
        <p:grpSpPr>
          <a:xfrm>
            <a:off x="8079126" y="890284"/>
            <a:ext cx="830613" cy="338554"/>
            <a:chOff x="1230629" y="2815604"/>
            <a:chExt cx="830613" cy="338554"/>
          </a:xfrm>
        </p:grpSpPr>
        <p:cxnSp>
          <p:nvCxnSpPr>
            <p:cNvPr id="185" name="Ευθύγραμμο βέλος σύνδεσης 184"/>
            <p:cNvCxnSpPr/>
            <p:nvPr/>
          </p:nvCxnSpPr>
          <p:spPr>
            <a:xfrm>
              <a:off x="1230629" y="2946306"/>
              <a:ext cx="542765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6" name="TextBox 185"/>
            <p:cNvSpPr txBox="1"/>
            <p:nvPr/>
          </p:nvSpPr>
          <p:spPr>
            <a:xfrm>
              <a:off x="1696164" y="2815604"/>
              <a:ext cx="3650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I</a:t>
              </a:r>
              <a:endParaRPr lang="el-GR" sz="1600" b="1" i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55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52" grpId="0"/>
      <p:bldP spid="153" grpId="0"/>
      <p:bldP spid="154" grpId="0"/>
      <p:bldP spid="161" grpId="0" animBg="1"/>
      <p:bldP spid="162" grpId="0"/>
      <p:bldP spid="163" grpId="0" animBg="1"/>
      <p:bldP spid="174" grpId="0"/>
      <p:bldP spid="175" grpId="0"/>
      <p:bldP spid="1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943100" y="338455"/>
            <a:ext cx="8423910" cy="804763"/>
          </a:xfrm>
        </p:spPr>
        <p:txBody>
          <a:bodyPr>
            <a:normAutofit fontScale="90000"/>
          </a:bodyPr>
          <a:lstStyle/>
          <a:p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Παρατηρήσεις στη συνδεσμολογία αντιστατών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2264581" y="1276289"/>
            <a:ext cx="7395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l-GR" altLang="el-GR" sz="2400" b="1" dirty="0">
                <a:latin typeface="Comic Sans MS" panose="030F0702030302020204" pitchFamily="66" charset="0"/>
              </a:rPr>
              <a:t>  Στη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συνδεσμολογία σε σειρά,</a:t>
            </a:r>
            <a:r>
              <a:rPr lang="el-GR" altLang="el-GR" sz="2400" b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η ολική αντίσταση είναι μεγαλύτερη από την μεγαλύτερη των αντιστάσεων</a:t>
            </a:r>
            <a:r>
              <a:rPr lang="en-US" altLang="el-GR" sz="2400" b="1" dirty="0"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που συνδέονται.</a:t>
            </a:r>
          </a:p>
        </p:txBody>
      </p:sp>
      <p:grpSp>
        <p:nvGrpSpPr>
          <p:cNvPr id="10" name="Ομάδα 9"/>
          <p:cNvGrpSpPr/>
          <p:nvPr/>
        </p:nvGrpSpPr>
        <p:grpSpPr>
          <a:xfrm>
            <a:off x="2096462" y="3085024"/>
            <a:ext cx="3107937" cy="1170798"/>
            <a:chOff x="2813494" y="3348375"/>
            <a:chExt cx="3107937" cy="1170798"/>
          </a:xfrm>
        </p:grpSpPr>
        <p:pic>
          <p:nvPicPr>
            <p:cNvPr id="7" name="Εικόνα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494" y="3348375"/>
              <a:ext cx="3107937" cy="11707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859702" y="3591745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4Ω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85306" y="3595220"/>
              <a:ext cx="109762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6Ω</a:t>
              </a:r>
            </a:p>
          </p:txBody>
        </p:sp>
      </p:grpSp>
      <p:sp>
        <p:nvSpPr>
          <p:cNvPr id="11" name="Δεξί βέλος 10"/>
          <p:cNvSpPr/>
          <p:nvPr/>
        </p:nvSpPr>
        <p:spPr>
          <a:xfrm flipV="1">
            <a:off x="5304309" y="3670423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6354619" y="2970124"/>
            <a:ext cx="1822038" cy="1275426"/>
            <a:chOff x="7826581" y="3019854"/>
            <a:chExt cx="1822038" cy="1275426"/>
          </a:xfrm>
        </p:grpSpPr>
        <p:pic>
          <p:nvPicPr>
            <p:cNvPr id="12" name="Εικόνα 11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>
                  <a:latin typeface="Comic Sans MS" panose="030F0702030302020204" pitchFamily="66" charset="0"/>
                </a:rPr>
                <a:t>ολ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10Ω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737600" y="3436115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n-US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1" name="Ομάδα 20"/>
          <p:cNvGrpSpPr/>
          <p:nvPr/>
        </p:nvGrpSpPr>
        <p:grpSpPr>
          <a:xfrm>
            <a:off x="1290871" y="4413614"/>
            <a:ext cx="4805129" cy="1024349"/>
            <a:chOff x="1549490" y="4473728"/>
            <a:chExt cx="4805129" cy="1024349"/>
          </a:xfrm>
        </p:grpSpPr>
        <p:pic>
          <p:nvPicPr>
            <p:cNvPr id="16" name="Εικόνα 15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9490" y="4473728"/>
              <a:ext cx="4805129" cy="1024349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657493" y="4484000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n-US" sz="1600" b="1" baseline="-25000" dirty="0">
                  <a:latin typeface="Comic Sans MS" panose="030F0702030302020204" pitchFamily="66" charset="0"/>
                </a:rPr>
                <a:t>1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2Ω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17692" y="4492678"/>
              <a:ext cx="11298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2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3Ω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079479" y="4505521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4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4Ω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47532" y="4492678"/>
              <a:ext cx="10593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>
                  <a:latin typeface="Comic Sans MS" panose="030F0702030302020204" pitchFamily="66" charset="0"/>
                </a:rPr>
                <a:t>3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6Ω</a:t>
              </a:r>
            </a:p>
          </p:txBody>
        </p:sp>
      </p:grpSp>
      <p:sp>
        <p:nvSpPr>
          <p:cNvPr id="22" name="Δεξί βέλος 21"/>
          <p:cNvSpPr/>
          <p:nvPr/>
        </p:nvSpPr>
        <p:spPr>
          <a:xfrm flipV="1">
            <a:off x="6317462" y="4841664"/>
            <a:ext cx="473952" cy="1682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3" name="Ομάδα 22"/>
          <p:cNvGrpSpPr/>
          <p:nvPr/>
        </p:nvGrpSpPr>
        <p:grpSpPr>
          <a:xfrm>
            <a:off x="7115381" y="4124727"/>
            <a:ext cx="1822038" cy="1275426"/>
            <a:chOff x="7826581" y="3019854"/>
            <a:chExt cx="1822038" cy="1275426"/>
          </a:xfrm>
        </p:grpSpPr>
        <p:pic>
          <p:nvPicPr>
            <p:cNvPr id="24" name="Εικόνα 2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6581" y="3019854"/>
              <a:ext cx="1822038" cy="127542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26400" y="3319013"/>
              <a:ext cx="12154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>
                  <a:latin typeface="Comic Sans MS" panose="030F0702030302020204" pitchFamily="66" charset="0"/>
                </a:rPr>
                <a:t>R</a:t>
              </a:r>
              <a:r>
                <a:rPr lang="el-GR" sz="1600" b="1" baseline="-25000" dirty="0" err="1">
                  <a:latin typeface="Comic Sans MS" panose="030F0702030302020204" pitchFamily="66" charset="0"/>
                </a:rPr>
                <a:t>ολ</a:t>
              </a:r>
              <a:r>
                <a:rPr lang="en-US" sz="1600" b="1" dirty="0">
                  <a:latin typeface="Comic Sans MS" panose="030F0702030302020204" pitchFamily="66" charset="0"/>
                </a:rPr>
                <a:t> = </a:t>
              </a:r>
              <a:r>
                <a:rPr lang="el-GR" sz="1600" b="1" dirty="0">
                  <a:latin typeface="Comic Sans MS" panose="030F0702030302020204" pitchFamily="66" charset="0"/>
                </a:rPr>
                <a:t>15Ω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9135683" y="4524119"/>
            <a:ext cx="131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ολ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&gt; </a:t>
            </a:r>
            <a:r>
              <a:rPr 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3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561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repeatCount="2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5" grpId="0"/>
      <p:bldP spid="22" grpId="0" animBg="1"/>
      <p:bldP spid="26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938</TotalTime>
  <Words>2196</Words>
  <Application>Microsoft Office PowerPoint</Application>
  <PresentationFormat>Widescreen</PresentationFormat>
  <Paragraphs>335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Cambria Math</vt:lpstr>
      <vt:lpstr>Comic Sans MS</vt:lpstr>
      <vt:lpstr>Wingdings</vt:lpstr>
      <vt:lpstr>2_Θέμα του Office</vt:lpstr>
      <vt:lpstr>Συνδεσμολογία αντιστατών</vt:lpstr>
      <vt:lpstr>PowerPoint Presentation</vt:lpstr>
      <vt:lpstr>PowerPoint Presentation</vt:lpstr>
      <vt:lpstr>PowerPoint Presentation</vt:lpstr>
      <vt:lpstr>Συνδεσμολογία αντιστατών σε σειρά</vt:lpstr>
      <vt:lpstr>PowerPoint Presentation</vt:lpstr>
      <vt:lpstr>Συνδεσμολογία αντιστατών παράλληλα</vt:lpstr>
      <vt:lpstr>PowerPoint Presentation</vt:lpstr>
      <vt:lpstr>Παρατηρήσεις στη συνδεσμολογία αντιστατών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KONSTANTINOS GEORGOPOULOS</cp:lastModifiedBy>
  <cp:revision>185</cp:revision>
  <dcterms:created xsi:type="dcterms:W3CDTF">2018-01-31T21:54:43Z</dcterms:created>
  <dcterms:modified xsi:type="dcterms:W3CDTF">2023-10-10T21:53:26Z</dcterms:modified>
</cp:coreProperties>
</file>