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76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EC0849-8758-4E16-88AE-CE0283BA3988}" type="datetimeFigureOut">
              <a:rPr lang="el-GR" smtClean="0"/>
              <a:t>27/3/2020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FADA5-7F29-42CB-9F74-6C98189ED8C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9760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27/3/2020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27/3/2020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27/3/2020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27/3/2020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27/3/2020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27/3/2020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27/3/2020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27/3/2020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27/3/2020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27/3/2020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BB812-EDCE-4A05-B0CF-24C0A2A7CAA3}" type="datetimeFigureOut">
              <a:rPr lang="el-GR" smtClean="0"/>
              <a:t>27/3/2020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C6BB812-EDCE-4A05-B0CF-24C0A2A7CAA3}" type="datetimeFigureOut">
              <a:rPr lang="el-GR" smtClean="0"/>
              <a:t>27/3/2020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53A1BD4-1337-441D-9D18-D959B74C92D5}" type="slidenum">
              <a:rPr lang="el-GR" smtClean="0"/>
              <a:t>‹#›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77" r:id="rId1"/>
    <p:sldLayoutId id="2147484478" r:id="rId2"/>
    <p:sldLayoutId id="2147484479" r:id="rId3"/>
    <p:sldLayoutId id="2147484480" r:id="rId4"/>
    <p:sldLayoutId id="2147484481" r:id="rId5"/>
    <p:sldLayoutId id="2147484482" r:id="rId6"/>
    <p:sldLayoutId id="2147484483" r:id="rId7"/>
    <p:sldLayoutId id="2147484484" r:id="rId8"/>
    <p:sldLayoutId id="2147484485" r:id="rId9"/>
    <p:sldLayoutId id="2147484486" r:id="rId10"/>
    <p:sldLayoutId id="21474844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Ενέργεια και Ισχύς του Ηλεκτρικού Ρεύματος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Γ</a:t>
            </a:r>
            <a:r>
              <a:rPr lang="el-GR" dirty="0" smtClean="0"/>
              <a:t> </a:t>
            </a:r>
            <a:r>
              <a:rPr lang="el-GR" dirty="0" err="1" smtClean="0"/>
              <a:t>Γυμνασιου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3393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Πόση ενέργεια μεταφέρει το ρεύμα;</a:t>
            </a:r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971600" y="2348880"/>
                <a:ext cx="6912767" cy="8297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sz="440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4400" b="0" i="0" smtClean="0">
                            <a:latin typeface="Cambria Math"/>
                          </a:rPr>
                          <m:t>Ε</m:t>
                        </m:r>
                      </m:e>
                      <m:sub>
                        <m:r>
                          <a:rPr lang="el-GR" sz="4400" b="0" i="1" smtClean="0">
                            <a:latin typeface="Cambria Math"/>
                          </a:rPr>
                          <m:t>𝜂𝜆</m:t>
                        </m:r>
                      </m:sub>
                    </m:sSub>
                    <m:r>
                      <a:rPr lang="el-GR" sz="4400" b="0" i="1" smtClean="0">
                        <a:latin typeface="Cambria Math"/>
                      </a:rPr>
                      <m:t>=</m:t>
                    </m:r>
                    <m:r>
                      <a:rPr lang="en-US" sz="4400" b="0" i="1" smtClean="0">
                        <a:latin typeface="Cambria Math"/>
                      </a:rPr>
                      <m:t>𝑉</m:t>
                    </m:r>
                    <m:r>
                      <a:rPr lang="en-US" sz="4400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4400" b="0" i="1" smtClean="0">
                        <a:latin typeface="Cambria Math"/>
                        <a:ea typeface="Cambria Math"/>
                      </a:rPr>
                      <m:t>𝐼</m:t>
                    </m:r>
                    <m:r>
                      <a:rPr lang="en-US" sz="4400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4400" b="0" i="1" smtClean="0">
                        <a:latin typeface="Cambria Math"/>
                        <a:ea typeface="Cambria Math"/>
                      </a:rPr>
                      <m:t>𝑡</m:t>
                    </m:r>
                  </m:oMath>
                </a14:m>
                <a:r>
                  <a:rPr lang="el-GR" sz="4400" dirty="0" smtClean="0"/>
                  <a:t> σε </a:t>
                </a:r>
                <a:r>
                  <a:rPr lang="en-US" sz="4400" dirty="0" smtClean="0"/>
                  <a:t>J (</a:t>
                </a:r>
                <a:r>
                  <a:rPr lang="el-GR" sz="4400" dirty="0" err="1" smtClean="0"/>
                  <a:t>Τζάουλ</a:t>
                </a:r>
                <a:r>
                  <a:rPr lang="el-GR" sz="4400" dirty="0" smtClean="0"/>
                  <a:t>)</a:t>
                </a:r>
                <a:endParaRPr lang="el-GR" sz="4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2348880"/>
                <a:ext cx="6912767" cy="829714"/>
              </a:xfrm>
              <a:prstGeom prst="rect">
                <a:avLst/>
              </a:prstGeom>
              <a:blipFill rotWithShape="1">
                <a:blip r:embed="rId2"/>
                <a:stretch>
                  <a:fillRect t="-13971" b="-2794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971600" y="3335985"/>
            <a:ext cx="7272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 smtClean="0"/>
              <a:t>V </a:t>
            </a:r>
            <a:r>
              <a:rPr lang="el-GR" sz="2800" dirty="0" smtClean="0"/>
              <a:t>είναι η τάση σε </a:t>
            </a:r>
            <a:r>
              <a:rPr lang="en-US" sz="2800" dirty="0" smtClean="0"/>
              <a:t>V (</a:t>
            </a:r>
            <a:r>
              <a:rPr lang="el-GR" sz="2800" dirty="0" smtClean="0"/>
              <a:t>βολτ)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l-GR" sz="2800" dirty="0" smtClean="0"/>
              <a:t>Ι είναι η ένταση σε Α (Αμπέρ)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 smtClean="0"/>
              <a:t>t </a:t>
            </a:r>
            <a:r>
              <a:rPr lang="el-GR" sz="2800" dirty="0" smtClean="0"/>
              <a:t>είναι ο χρόνος σε </a:t>
            </a:r>
            <a:r>
              <a:rPr lang="en-US" sz="2800" dirty="0" smtClean="0"/>
              <a:t>s (</a:t>
            </a:r>
            <a:r>
              <a:rPr lang="el-GR" sz="2800" dirty="0" smtClean="0"/>
              <a:t>δευτερόλεπτα)</a:t>
            </a:r>
            <a:endParaRPr lang="el-GR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971600" y="5032994"/>
            <a:ext cx="72007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Αυτή είναι η ηλεκτρική ενέργεια που δίνει το ρεύμα σε έναν καταναλωτή</a:t>
            </a:r>
            <a:endParaRPr lang="el-G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621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08990" y="404664"/>
            <a:ext cx="6633985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Τι κάνει την ηλεκτρική ενέργεια ένας καταναλωτής;</a:t>
            </a:r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611561" y="2348880"/>
            <a:ext cx="79928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2800" dirty="0" smtClean="0"/>
              <a:t>Ένα μέρος της γίνεται θερμότητα, λόγω του φαινόμενου </a:t>
            </a:r>
            <a:r>
              <a:rPr lang="en-US" sz="2800" dirty="0" smtClean="0"/>
              <a:t>Joule, </a:t>
            </a:r>
            <a:r>
              <a:rPr lang="el-GR" sz="2800" dirty="0" smtClean="0"/>
              <a:t>τριβές.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2800" dirty="0" smtClean="0"/>
              <a:t>Ένα μέρος της μετατρέπει σε άλλη μορφή ενέργειας (π.χ. μηχανική</a:t>
            </a:r>
            <a:r>
              <a:rPr lang="el-GR" sz="2800" dirty="0"/>
              <a:t>)</a:t>
            </a:r>
            <a:r>
              <a:rPr lang="el-GR" sz="2800" dirty="0" smtClean="0"/>
              <a:t> </a:t>
            </a:r>
            <a:endParaRPr lang="el-GR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4489647"/>
            <a:ext cx="79386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Σε έναν αντιστάτη όλη η ηλεκτρική ενέργεια μετατρέπεται σε θερμότητα</a:t>
            </a:r>
            <a:endParaRPr lang="el-G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91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Η ηλεκτρική ενέργεια σε έναν αντιστάτη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683568" y="2522530"/>
            <a:ext cx="6768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2800" dirty="0" smtClean="0">
                <a:latin typeface="+mj-lt"/>
              </a:rPr>
              <a:t>Στον αντιστάτη ισχύει ο νόμος του </a:t>
            </a:r>
            <a:r>
              <a:rPr lang="en-US" sz="2800" dirty="0" smtClean="0">
                <a:latin typeface="+mj-lt"/>
              </a:rPr>
              <a:t>Ohm:</a:t>
            </a:r>
            <a:endParaRPr lang="el-GR" sz="2800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239851" y="3212976"/>
                <a:ext cx="1656185" cy="8872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i="1">
                        <a:latin typeface="Cambria Math"/>
                      </a:rPr>
                      <m:t>𝐼</m:t>
                    </m:r>
                    <m:r>
                      <a:rPr lang="en-US" sz="36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600">
                            <a:latin typeface="Cambria Math"/>
                          </a:rPr>
                          <m:t>V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𝑅</m:t>
                        </m:r>
                      </m:den>
                    </m:f>
                  </m:oMath>
                </a14:m>
                <a:r>
                  <a:rPr lang="en-US" sz="3600" dirty="0"/>
                  <a:t> </a:t>
                </a:r>
                <a:endParaRPr lang="el-GR" sz="36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9851" y="3212976"/>
                <a:ext cx="1656185" cy="88729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899592" y="4303591"/>
                <a:ext cx="6624736" cy="4945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400" dirty="0" smtClean="0"/>
                  <a:t>Με αντικατάσταση στην ενέργεια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400" b="0" i="0" smtClean="0">
                            <a:latin typeface="Cambria Math"/>
                          </a:rPr>
                          <m:t>Ε</m:t>
                        </m:r>
                      </m:e>
                      <m:sub>
                        <m:r>
                          <a:rPr lang="el-GR" sz="2400" b="0" i="1" smtClean="0">
                            <a:latin typeface="Cambria Math"/>
                          </a:rPr>
                          <m:t>𝜂𝜆</m:t>
                        </m:r>
                      </m:sub>
                    </m:sSub>
                    <m:r>
                      <a:rPr lang="el-GR" sz="2400" b="0" i="1" smtClean="0">
                        <a:latin typeface="Cambria Math"/>
                      </a:rPr>
                      <m:t>=</m:t>
                    </m:r>
                    <m:r>
                      <a:rPr lang="en-US" sz="2400" b="0" i="1" smtClean="0">
                        <a:latin typeface="Cambria Math"/>
                      </a:rPr>
                      <m:t>𝑉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𝐼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400" b="0" i="1" smtClean="0">
                        <a:latin typeface="Cambria Math"/>
                        <a:ea typeface="Cambria Math"/>
                      </a:rPr>
                      <m:t>𝑡</m:t>
                    </m:r>
                  </m:oMath>
                </a14:m>
                <a:r>
                  <a:rPr lang="en-US" sz="2400" dirty="0" smtClean="0"/>
                  <a:t>:</a:t>
                </a:r>
                <a:endParaRPr lang="el-GR" sz="24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303591"/>
                <a:ext cx="6624736" cy="494559"/>
              </a:xfrm>
              <a:prstGeom prst="rect">
                <a:avLst/>
              </a:prstGeom>
              <a:blipFill rotWithShape="1">
                <a:blip r:embed="rId3"/>
                <a:stretch>
                  <a:fillRect l="-1473" t="-8642" b="-2222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194785" y="4941168"/>
                <a:ext cx="5746317" cy="10772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3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l-GR" sz="3200" b="0" i="1" smtClean="0">
                              <a:latin typeface="Cambria Math"/>
                            </a:rPr>
                            <m:t>𝜂𝜆</m:t>
                          </m:r>
                        </m:sub>
                      </m:sSub>
                      <m:r>
                        <a:rPr lang="el-GR" sz="3200" b="0" i="1" smtClean="0">
                          <a:latin typeface="Cambria Math"/>
                        </a:rPr>
                        <m:t>=</m:t>
                      </m:r>
                      <m:r>
                        <a:rPr lang="en-US" sz="3200" b="0" i="1" smtClean="0">
                          <a:latin typeface="Cambria Math"/>
                        </a:rPr>
                        <m:t>𝑉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𝐼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𝐼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3200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den>
                      </m:f>
                      <m:r>
                        <a:rPr lang="en-US" sz="3200" b="0" i="1" smtClean="0"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el-GR" sz="32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785" y="4941168"/>
                <a:ext cx="5746317" cy="107728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923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Πόση ισχύ δίνει το ηλεκτρικό ρεύμα;</a:t>
            </a:r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411760" y="2239734"/>
                <a:ext cx="4294765" cy="8800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3200" dirty="0" smtClean="0"/>
                  <a:t>Ισχύς=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3200" b="0" i="0" smtClean="0">
                            <a:latin typeface="Cambria Math"/>
                          </a:rPr>
                          <m:t>Η</m:t>
                        </m:r>
                        <m:r>
                          <a:rPr lang="el-GR" sz="3200" b="0" i="1" smtClean="0">
                            <a:latin typeface="Cambria Math"/>
                          </a:rPr>
                          <m:t>𝜆𝜀𝜅𝜏𝜌𝜄𝜅</m:t>
                        </m:r>
                        <m:r>
                          <m:rPr>
                            <m:sty m:val="p"/>
                          </m:rPr>
                          <a:rPr lang="el-GR" sz="3200" b="0" i="0" smtClean="0">
                            <a:latin typeface="Cambria Math"/>
                          </a:rPr>
                          <m:t>ή</m:t>
                        </m:r>
                        <m:r>
                          <a:rPr lang="el-GR" sz="32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 sz="3200" b="0" i="0" smtClean="0">
                            <a:latin typeface="Cambria Math"/>
                          </a:rPr>
                          <m:t>Ενέργεια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sz="3200" b="0" i="0" smtClean="0">
                            <a:latin typeface="Cambria Math"/>
                          </a:rPr>
                          <m:t>Χρόνος</m:t>
                        </m:r>
                      </m:den>
                    </m:f>
                  </m:oMath>
                </a14:m>
                <a:endParaRPr lang="el-GR" sz="32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2239734"/>
                <a:ext cx="4294765" cy="880049"/>
              </a:xfrm>
              <a:prstGeom prst="rect">
                <a:avLst/>
              </a:prstGeom>
              <a:blipFill rotWithShape="1">
                <a:blip r:embed="rId2"/>
                <a:stretch>
                  <a:fillRect l="-3693" b="-344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424890" y="3284983"/>
                <a:ext cx="4175438" cy="9300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/>
                      </a:rPr>
                      <m:t>𝑃</m:t>
                    </m:r>
                    <m:r>
                      <a:rPr lang="en-US" sz="3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l-GR" sz="3600" b="0" i="0" smtClean="0">
                                <a:latin typeface="Cambria Math"/>
                              </a:rPr>
                              <m:t>Ε</m:t>
                            </m:r>
                          </m:e>
                          <m:sub>
                            <m:r>
                              <a:rPr lang="el-GR" sz="3600" b="0" i="1" smtClean="0">
                                <a:latin typeface="Cambria Math"/>
                              </a:rPr>
                              <m:t>𝜂𝜆</m:t>
                            </m:r>
                          </m:sub>
                        </m:sSub>
                      </m:num>
                      <m:den>
                        <m:r>
                          <a:rPr lang="en-US" sz="36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sz="3600" dirty="0" smtClean="0"/>
                  <a:t> </a:t>
                </a:r>
                <a:r>
                  <a:rPr lang="el-GR" sz="3600" dirty="0" smtClean="0"/>
                  <a:t>σε </a:t>
                </a:r>
                <a:r>
                  <a:rPr lang="en-US" sz="3600" dirty="0" smtClean="0"/>
                  <a:t>W (</a:t>
                </a:r>
                <a:r>
                  <a:rPr lang="el-GR" sz="3600" dirty="0" err="1" smtClean="0"/>
                  <a:t>Βαττ</a:t>
                </a:r>
                <a:r>
                  <a:rPr lang="el-GR" sz="3600" dirty="0" smtClean="0"/>
                  <a:t>)</a:t>
                </a:r>
                <a:endParaRPr lang="el-GR" sz="36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4890" y="3284983"/>
                <a:ext cx="4175438" cy="930063"/>
              </a:xfrm>
              <a:prstGeom prst="rect">
                <a:avLst/>
              </a:prstGeom>
              <a:blipFill rotWithShape="1">
                <a:blip r:embed="rId3"/>
                <a:stretch>
                  <a:fillRect r="-3212" b="-125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1691680" y="4361627"/>
                <a:ext cx="6353599" cy="8638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v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400" b="0" i="0" smtClean="0">
                            <a:latin typeface="Cambria Math"/>
                          </a:rPr>
                          <m:t>Ε</m:t>
                        </m:r>
                      </m:e>
                      <m:sub>
                        <m:r>
                          <a:rPr lang="el-GR" sz="2400" b="0" i="1" smtClean="0">
                            <a:latin typeface="Cambria Math"/>
                          </a:rPr>
                          <m:t>𝜂𝜆</m:t>
                        </m:r>
                      </m:sub>
                    </m:sSub>
                  </m:oMath>
                </a14:m>
                <a:r>
                  <a:rPr lang="el-GR" sz="2400" dirty="0" smtClean="0"/>
                  <a:t> είναι η ηλεκτρική ενέργεια σε </a:t>
                </a:r>
                <a:r>
                  <a:rPr lang="en-US" sz="2400" dirty="0" smtClean="0"/>
                  <a:t>J (</a:t>
                </a:r>
                <a:r>
                  <a:rPr lang="el-GR" sz="2400" dirty="0" err="1" smtClean="0"/>
                  <a:t>Τζάουλ</a:t>
                </a:r>
                <a:r>
                  <a:rPr lang="el-GR" sz="2400" dirty="0" smtClean="0"/>
                  <a:t>)</a:t>
                </a:r>
              </a:p>
              <a:p>
                <a:pPr marL="285750" indent="-285750">
                  <a:buFont typeface="Wingdings" panose="05000000000000000000" pitchFamily="2" charset="2"/>
                  <a:buChar char="v"/>
                </a:pPr>
                <a:r>
                  <a:rPr lang="en-US" sz="2400" dirty="0" smtClean="0"/>
                  <a:t>t </a:t>
                </a:r>
                <a:r>
                  <a:rPr lang="el-GR" sz="2400" dirty="0" smtClean="0"/>
                  <a:t>είναι ο χρόνος σε </a:t>
                </a:r>
                <a:r>
                  <a:rPr lang="en-US" sz="2400" dirty="0" smtClean="0"/>
                  <a:t>s (</a:t>
                </a:r>
                <a:r>
                  <a:rPr lang="el-GR" sz="2400" dirty="0" smtClean="0"/>
                  <a:t>δευτερόλεπτα)</a:t>
                </a:r>
                <a:endParaRPr lang="el-GR" sz="24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4361627"/>
                <a:ext cx="6353599" cy="863891"/>
              </a:xfrm>
              <a:prstGeom prst="rect">
                <a:avLst/>
              </a:prstGeom>
              <a:blipFill rotWithShape="1">
                <a:blip r:embed="rId4"/>
                <a:stretch>
                  <a:fillRect l="-1344" t="-4930" r="-672" b="-1478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259631" y="5411286"/>
            <a:ext cx="67856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Ισχύς είναι η </a:t>
            </a:r>
            <a:r>
              <a:rPr lang="el-GR" sz="2800" b="1" dirty="0">
                <a:solidFill>
                  <a:schemeClr val="accent2">
                    <a:lumMod val="75000"/>
                  </a:schemeClr>
                </a:solidFill>
              </a:rPr>
              <a:t>η</a:t>
            </a: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λεκτρική ενέργεια που δίνει το ρεύμα ανά δευτερόλεπτο. </a:t>
            </a:r>
            <a:endParaRPr lang="el-G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4772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Η ισχύς σε έναν αντιστάτη</a:t>
            </a:r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930134" y="3370282"/>
                <a:ext cx="4757713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/>
                        </a:rPr>
                        <m:t>𝑃</m:t>
                      </m:r>
                      <m:r>
                        <a:rPr lang="en-US" sz="3600" b="0" i="1" smtClean="0">
                          <a:latin typeface="Cambria Math"/>
                        </a:rPr>
                        <m:t>=</m:t>
                      </m:r>
                      <m:r>
                        <a:rPr lang="en-US" sz="3600" b="0" i="1" smtClean="0">
                          <a:latin typeface="Cambria Math"/>
                        </a:rPr>
                        <m:t>𝑉</m:t>
                      </m:r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𝐼</m:t>
                      </m:r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36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latin typeface="Cambria Math"/>
                              <a:ea typeface="Cambria Math"/>
                            </a:rPr>
                            <m:t>𝐼</m:t>
                          </m:r>
                        </m:e>
                        <m:sup>
                          <m:r>
                            <a:rPr lang="en-US" sz="36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𝑅</m:t>
                      </m:r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latin typeface="Cambria Math"/>
                                  <a:ea typeface="Cambria Math"/>
                                </a:rPr>
                                <m:t>𝑉</m:t>
                              </m:r>
                            </m:e>
                            <m:sup>
                              <m:r>
                                <a:rPr lang="en-US" sz="36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3600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el-GR" sz="36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0134" y="3370282"/>
                <a:ext cx="4757713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187624" y="2636912"/>
            <a:ext cx="62427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Με αντικατάσταση της</a:t>
            </a:r>
            <a:r>
              <a:rPr lang="en-US" sz="2800" dirty="0" smtClean="0"/>
              <a:t> E</a:t>
            </a:r>
            <a:r>
              <a:rPr lang="el-GR" sz="2800" baseline="-25000" dirty="0" err="1" smtClean="0"/>
              <a:t>ηλ</a:t>
            </a:r>
            <a:r>
              <a:rPr lang="el-GR" sz="2800" dirty="0" smtClean="0"/>
              <a:t> στην ισχύ </a:t>
            </a:r>
            <a:r>
              <a:rPr lang="en-US" sz="2800" dirty="0" smtClean="0"/>
              <a:t>P:</a:t>
            </a:r>
            <a:endParaRPr lang="el-GR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194521" y="4770828"/>
            <a:ext cx="7553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Η ισχύς προκύπτει από τις σχέσεις της ενέργειας χωρίς το χρόνο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t</a:t>
            </a:r>
            <a:endParaRPr lang="el-GR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82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7912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Μία χρήσιμη μονάδα </a:t>
            </a:r>
            <a:r>
              <a:rPr lang="el-GR" dirty="0" err="1" smtClean="0"/>
              <a:t>ηλ</a:t>
            </a:r>
            <a:r>
              <a:rPr lang="el-GR" dirty="0" smtClean="0"/>
              <a:t>. ενέργειας</a:t>
            </a:r>
            <a:endParaRPr lang="el-G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331640" y="2405492"/>
                <a:ext cx="7200800" cy="18542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800" dirty="0" smtClean="0"/>
                  <a:t>Από τη σχέση: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800" b="0" i="0" smtClean="0">
                            <a:latin typeface="Cambria Math"/>
                          </a:rPr>
                          <m:t>Ε</m:t>
                        </m:r>
                      </m:e>
                      <m:sub>
                        <m:r>
                          <a:rPr lang="el-GR" sz="2800" b="0" i="1" smtClean="0">
                            <a:latin typeface="Cambria Math"/>
                          </a:rPr>
                          <m:t>𝜂𝜆</m:t>
                        </m:r>
                      </m:sub>
                    </m:sSub>
                    <m:r>
                      <a:rPr lang="el-GR" sz="2800" b="0" i="1" smtClean="0">
                        <a:latin typeface="Cambria Math"/>
                      </a:rPr>
                      <m:t>=</m:t>
                    </m:r>
                    <m:r>
                      <a:rPr lang="en-US" sz="2800" b="0" i="1" smtClean="0">
                        <a:latin typeface="Cambria Math"/>
                      </a:rPr>
                      <m:t>𝑃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𝑡</m:t>
                    </m:r>
                  </m:oMath>
                </a14:m>
                <a:r>
                  <a:rPr lang="en-US" sz="2800" dirty="0" smtClean="0"/>
                  <a:t> </a:t>
                </a:r>
                <a:r>
                  <a:rPr lang="el-GR" sz="2800" dirty="0" smtClean="0"/>
                  <a:t>αν βάλουμε:</a:t>
                </a:r>
                <a:r>
                  <a:rPr lang="en-US" sz="2800" dirty="0" smtClean="0"/>
                  <a:t> </a:t>
                </a:r>
              </a:p>
              <a:p>
                <a:r>
                  <a:rPr lang="el-GR" sz="2800" dirty="0" smtClean="0"/>
                  <a:t>Την ισχύ </a:t>
                </a:r>
                <a:r>
                  <a:rPr lang="en-US" sz="2800" dirty="0" smtClean="0"/>
                  <a:t>P </a:t>
                </a:r>
                <a:r>
                  <a:rPr lang="el-GR" sz="2800" dirty="0" smtClean="0"/>
                  <a:t>σε </a:t>
                </a:r>
                <a:r>
                  <a:rPr lang="en-US" sz="2800" dirty="0" smtClean="0"/>
                  <a:t>Kw (</a:t>
                </a:r>
                <a:r>
                  <a:rPr lang="el-GR" sz="2800" dirty="0" smtClean="0"/>
                  <a:t>κιλοβάτ) και</a:t>
                </a:r>
              </a:p>
              <a:p>
                <a:r>
                  <a:rPr lang="el-GR" sz="2800" dirty="0" smtClean="0"/>
                  <a:t>το χρόνο </a:t>
                </a:r>
                <a:r>
                  <a:rPr lang="en-US" sz="2800" dirty="0" smtClean="0"/>
                  <a:t>t </a:t>
                </a:r>
                <a:r>
                  <a:rPr lang="el-GR" sz="2800" dirty="0" smtClean="0"/>
                  <a:t>σε </a:t>
                </a:r>
                <a:r>
                  <a:rPr lang="en-US" sz="2800" dirty="0" smtClean="0"/>
                  <a:t>h (</a:t>
                </a:r>
                <a:r>
                  <a:rPr lang="el-GR" sz="2800" dirty="0" smtClean="0"/>
                  <a:t>ώρες) παίρνουμε την ενέργεια σε </a:t>
                </a:r>
                <a:r>
                  <a:rPr lang="en-US" sz="2800" dirty="0" smtClean="0"/>
                  <a:t>kwh (</a:t>
                </a:r>
                <a:r>
                  <a:rPr lang="el-GR" sz="2800" dirty="0" smtClean="0"/>
                  <a:t>κιλοβατώρες)</a:t>
                </a:r>
                <a:endParaRPr lang="el-GR" sz="28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405492"/>
                <a:ext cx="7200800" cy="1854226"/>
              </a:xfrm>
              <a:prstGeom prst="rect">
                <a:avLst/>
              </a:prstGeom>
              <a:blipFill rotWithShape="1">
                <a:blip r:embed="rId2"/>
                <a:stretch>
                  <a:fillRect l="-1692" t="-2961" b="-855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835696" y="4653136"/>
                <a:ext cx="5321695" cy="992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Ø"/>
                </a:pPr>
                <a:r>
                  <a:rPr lang="el-GR" sz="2800" b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Π.χ. αν </a:t>
                </a:r>
                <a:r>
                  <a:rPr lang="en-US" sz="2800" b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P=3kW </a:t>
                </a:r>
                <a:r>
                  <a:rPr lang="el-GR" sz="2800" b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και </a:t>
                </a:r>
                <a:r>
                  <a:rPr lang="en-US" sz="2800" b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t=2h</a:t>
                </a:r>
                <a:r>
                  <a:rPr lang="el-GR" sz="2800" b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, τότε</a:t>
                </a:r>
                <a:r>
                  <a:rPr lang="en-US" sz="2800" b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:</a:t>
                </a:r>
              </a:p>
              <a:p>
                <a:pPr marL="914400" lvl="1" indent="-457200">
                  <a:buFont typeface="Courier New" panose="02070309020205020404" pitchFamily="49" charset="0"/>
                  <a:buChar char="o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l-GR" sz="28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l-GR" sz="2800" b="1" i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</a:rPr>
                          <m:t>𝚬</m:t>
                        </m:r>
                      </m:e>
                      <m:sub>
                        <m:r>
                          <a:rPr lang="el-GR" sz="2800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/>
                          </a:rPr>
                          <m:t>𝜼𝝀</m:t>
                        </m:r>
                      </m:sub>
                    </m:sSub>
                    <m:r>
                      <a:rPr lang="el-GR" sz="28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l-GR" sz="28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</a:rPr>
                      <m:t>𝟑</m:t>
                    </m:r>
                    <m:r>
                      <a:rPr lang="en-US" sz="28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</a:rPr>
                      <m:t>𝒌𝑾</m:t>
                    </m:r>
                    <m:r>
                      <a:rPr lang="en-US" sz="28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28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𝟐</m:t>
                    </m:r>
                    <m:r>
                      <a:rPr lang="en-US" sz="28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𝒉</m:t>
                    </m:r>
                    <m:r>
                      <a:rPr lang="en-US" sz="28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8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𝟔</m:t>
                    </m:r>
                    <m:r>
                      <a:rPr lang="en-US" sz="2800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/>
                        <a:ea typeface="Cambria Math"/>
                      </a:rPr>
                      <m:t>𝒌𝑾𝒉</m:t>
                    </m:r>
                  </m:oMath>
                </a14:m>
                <a:endParaRPr lang="el-GR" sz="2800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4653136"/>
                <a:ext cx="5321695" cy="992964"/>
              </a:xfrm>
              <a:prstGeom prst="rect">
                <a:avLst/>
              </a:prstGeom>
              <a:blipFill rotWithShape="1">
                <a:blip r:embed="rId3"/>
                <a:stretch>
                  <a:fillRect l="-1947" t="-552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8953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υματομορφή">
  <a:themeElements>
    <a:clrScheme name="Κυματομορφή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υματομορφή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1607</TotalTime>
  <Words>349</Words>
  <Application>Microsoft Office PowerPoint</Application>
  <PresentationFormat>Προβολή στην οθόνη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Κυματομορφή</vt:lpstr>
      <vt:lpstr>Ενέργεια και Ισχύς του Ηλεκτρικού Ρεύματος</vt:lpstr>
      <vt:lpstr>Πόση ενέργεια μεταφέρει το ρεύμα;</vt:lpstr>
      <vt:lpstr>Τι κάνει την ηλεκτρική ενέργεια ένας καταναλωτής;</vt:lpstr>
      <vt:lpstr>Η ηλεκτρική ενέργεια σε έναν αντιστάτη</vt:lpstr>
      <vt:lpstr>Πόση ισχύ δίνει το ηλεκτρικό ρεύμα;</vt:lpstr>
      <vt:lpstr>Η ισχύς σε έναν αντιστάτη</vt:lpstr>
      <vt:lpstr>Μία χρήσιμη μονάδα ηλ. ενέργειας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Πυκνοτητα</dc:title>
  <dc:creator>GAISIDIS</dc:creator>
  <cp:lastModifiedBy>GAISIDIS</cp:lastModifiedBy>
  <cp:revision>42</cp:revision>
  <dcterms:created xsi:type="dcterms:W3CDTF">2020-03-15T10:25:36Z</dcterms:created>
  <dcterms:modified xsi:type="dcterms:W3CDTF">2020-03-27T09:34:54Z</dcterms:modified>
</cp:coreProperties>
</file>