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3" r:id="rId7"/>
    <p:sldId id="264" r:id="rId8"/>
    <p:sldId id="261"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p:cViewPr varScale="1">
        <p:scale>
          <a:sx n="117" d="100"/>
          <a:sy n="117" d="100"/>
        </p:scale>
        <p:origin x="3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A87A34-81AB-432B-8DAE-1953F412C126}" type="datetimeFigureOut">
              <a:rPr lang="en-US" dirty="0"/>
              <a:t>1/13/25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1/13/25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447191" y="2824269"/>
            <a:ext cx="4645152" cy="264445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412362" y="2821491"/>
            <a:ext cx="4645152" cy="263737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1/13/25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1/13/25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1/13/25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1/13/25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1/13/25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1/13/25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75DC3B-BBA8-01D7-EC9F-B3B8C45A36E9}"/>
              </a:ext>
            </a:extLst>
          </p:cNvPr>
          <p:cNvSpPr>
            <a:spLocks noGrp="1"/>
          </p:cNvSpPr>
          <p:nvPr>
            <p:ph type="ctrTitle"/>
          </p:nvPr>
        </p:nvSpPr>
        <p:spPr>
          <a:xfrm>
            <a:off x="2123290" y="671669"/>
            <a:ext cx="9226052" cy="2541431"/>
          </a:xfrm>
        </p:spPr>
        <p:txBody>
          <a:bodyPr>
            <a:normAutofit fontScale="90000"/>
          </a:bodyPr>
          <a:lstStyle/>
          <a:p>
            <a:r>
              <a:rPr lang="en" b="0" i="0" u="none" strike="noStrike" dirty="0">
                <a:solidFill>
                  <a:srgbClr val="000000"/>
                </a:solidFill>
                <a:effectLst/>
                <a:latin typeface="-webkit-standard"/>
              </a:rPr>
              <a:t>The Human Right to Education</a:t>
            </a:r>
            <a:br>
              <a:rPr lang="en" dirty="0"/>
            </a:br>
            <a:endParaRPr lang="el-GR" dirty="0"/>
          </a:p>
        </p:txBody>
      </p:sp>
      <p:sp>
        <p:nvSpPr>
          <p:cNvPr id="3" name="Υπότιτλος 2">
            <a:extLst>
              <a:ext uri="{FF2B5EF4-FFF2-40B4-BE49-F238E27FC236}">
                <a16:creationId xmlns:a16="http://schemas.microsoft.com/office/drawing/2014/main" id="{A687DAA2-55E4-0381-433C-07D8691B8F23}"/>
              </a:ext>
            </a:extLst>
          </p:cNvPr>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675732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5CCD30-3771-B3CE-9A7F-9E35D3CA494A}"/>
              </a:ext>
            </a:extLst>
          </p:cNvPr>
          <p:cNvSpPr>
            <a:spLocks noGrp="1"/>
          </p:cNvSpPr>
          <p:nvPr>
            <p:ph type="title"/>
          </p:nvPr>
        </p:nvSpPr>
        <p:spPr/>
        <p:txBody>
          <a:bodyPr>
            <a:normAutofit fontScale="90000"/>
          </a:bodyPr>
          <a:lstStyle/>
          <a:p>
            <a:r>
              <a:rPr lang="en" b="1" i="0" u="none" strike="noStrike" dirty="0">
                <a:solidFill>
                  <a:srgbClr val="000000"/>
                </a:solidFill>
                <a:effectLst/>
              </a:rPr>
              <a:t>Introduction to the Right to Education</a:t>
            </a:r>
            <a:br>
              <a:rPr lang="en" b="1" i="0" u="none" strike="noStrike" dirty="0">
                <a:solidFill>
                  <a:srgbClr val="000000"/>
                </a:solidFill>
                <a:effectLst/>
              </a:rPr>
            </a:br>
            <a:br>
              <a:rPr lang="en" dirty="0"/>
            </a:br>
            <a:endParaRPr lang="el-GR" dirty="0"/>
          </a:p>
        </p:txBody>
      </p:sp>
      <p:sp>
        <p:nvSpPr>
          <p:cNvPr id="3" name="Θέση περιεχομένου 2">
            <a:extLst>
              <a:ext uri="{FF2B5EF4-FFF2-40B4-BE49-F238E27FC236}">
                <a16:creationId xmlns:a16="http://schemas.microsoft.com/office/drawing/2014/main" id="{1E25B10E-0076-68D2-6771-9508B789C6B2}"/>
              </a:ext>
            </a:extLst>
          </p:cNvPr>
          <p:cNvSpPr>
            <a:spLocks noGrp="1"/>
          </p:cNvSpPr>
          <p:nvPr>
            <p:ph idx="1"/>
          </p:nvPr>
        </p:nvSpPr>
        <p:spPr/>
        <p:txBody>
          <a:bodyPr/>
          <a:lstStyle/>
          <a:p>
            <a:r>
              <a:rPr lang="en" b="1" i="0" u="none" strike="noStrike" dirty="0">
                <a:solidFill>
                  <a:srgbClr val="000000"/>
                </a:solidFill>
                <a:effectLst/>
              </a:rPr>
              <a:t>Definition</a:t>
            </a:r>
            <a:r>
              <a:rPr lang="en" b="0" i="0" u="none" strike="noStrike" dirty="0">
                <a:solidFill>
                  <a:srgbClr val="000000"/>
                </a:solidFill>
                <a:effectLst/>
                <a:latin typeface="-webkit-standard"/>
              </a:rPr>
              <a:t>:</a:t>
            </a:r>
            <a:br>
              <a:rPr lang="en" dirty="0"/>
            </a:br>
            <a:r>
              <a:rPr lang="en" b="0" i="0" u="none" strike="noStrike" dirty="0">
                <a:solidFill>
                  <a:srgbClr val="000000"/>
                </a:solidFill>
                <a:effectLst/>
                <a:latin typeface="-webkit-standard"/>
              </a:rPr>
              <a:t>The right to education is a universal human right enshrined in international law, which ensures all individuals, regardless of their background or economic status, have access to free and quality education. Education should promote human dignity, equality, and personal development.</a:t>
            </a:r>
          </a:p>
          <a:p>
            <a:pPr algn="l">
              <a:buFont typeface="Arial" panose="020B0604020202020204" pitchFamily="34" charset="0"/>
              <a:buChar char="•"/>
            </a:pPr>
            <a:r>
              <a:rPr lang="en" b="1" i="0" u="none" strike="noStrike" dirty="0">
                <a:solidFill>
                  <a:srgbClr val="000000"/>
                </a:solidFill>
                <a:effectLst/>
              </a:rPr>
              <a:t>Why It Matters:</a:t>
            </a:r>
          </a:p>
          <a:p>
            <a:pPr marL="742950" lvl="1" indent="-285750" algn="l">
              <a:buFont typeface="Arial" panose="020B0604020202020204" pitchFamily="34" charset="0"/>
              <a:buChar char="•"/>
            </a:pPr>
            <a:r>
              <a:rPr lang="en" b="0" i="0" u="none" strike="noStrike" dirty="0">
                <a:solidFill>
                  <a:srgbClr val="000000"/>
                </a:solidFill>
                <a:effectLst/>
              </a:rPr>
              <a:t>Education is not only a fundamental human right, but it is also instrumental in achieving other human rights such as the right to health, work, and equality.</a:t>
            </a:r>
          </a:p>
          <a:p>
            <a:endParaRPr lang="el-GR" dirty="0"/>
          </a:p>
        </p:txBody>
      </p:sp>
    </p:spTree>
    <p:extLst>
      <p:ext uri="{BB962C8B-B14F-4D97-AF65-F5344CB8AC3E}">
        <p14:creationId xmlns:p14="http://schemas.microsoft.com/office/powerpoint/2010/main" val="3822846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51BCBD-5815-AADC-0A93-14D776FEAA77}"/>
              </a:ext>
            </a:extLst>
          </p:cNvPr>
          <p:cNvSpPr>
            <a:spLocks noGrp="1"/>
          </p:cNvSpPr>
          <p:nvPr>
            <p:ph type="title"/>
          </p:nvPr>
        </p:nvSpPr>
        <p:spPr/>
        <p:txBody>
          <a:bodyPr/>
          <a:lstStyle/>
          <a:p>
            <a:r>
              <a:rPr lang="en" b="0" i="0" u="none" strike="noStrike" dirty="0">
                <a:solidFill>
                  <a:srgbClr val="000000"/>
                </a:solidFill>
                <a:effectLst/>
                <a:latin typeface="-webkit-standard"/>
              </a:rPr>
              <a:t>Key Principles of the Right to Education</a:t>
            </a:r>
            <a:endParaRPr lang="el-GR" dirty="0"/>
          </a:p>
        </p:txBody>
      </p:sp>
      <p:sp>
        <p:nvSpPr>
          <p:cNvPr id="3" name="Θέση περιεχομένου 2">
            <a:extLst>
              <a:ext uri="{FF2B5EF4-FFF2-40B4-BE49-F238E27FC236}">
                <a16:creationId xmlns:a16="http://schemas.microsoft.com/office/drawing/2014/main" id="{8E80E9B7-2356-CDDD-68FE-8A6264171EB4}"/>
              </a:ext>
            </a:extLst>
          </p:cNvPr>
          <p:cNvSpPr>
            <a:spLocks noGrp="1"/>
          </p:cNvSpPr>
          <p:nvPr>
            <p:ph idx="1"/>
          </p:nvPr>
        </p:nvSpPr>
        <p:spPr/>
        <p:txBody>
          <a:bodyPr/>
          <a:lstStyle/>
          <a:p>
            <a:r>
              <a:rPr lang="en" b="1" dirty="0"/>
              <a:t>Non-discriminatory</a:t>
            </a:r>
            <a:r>
              <a:rPr lang="en" dirty="0"/>
              <a:t>: Education must be accessible to all individuals, without discrimination on the grounds of gender, ethnicity, disability, or socio-economic status.</a:t>
            </a:r>
          </a:p>
          <a:p>
            <a:r>
              <a:rPr lang="en" b="1" dirty="0"/>
              <a:t>Physical accessibility</a:t>
            </a:r>
            <a:r>
              <a:rPr lang="en" dirty="0"/>
              <a:t>: Schools should be within reach, especially in rural or marginalized areas.</a:t>
            </a:r>
          </a:p>
          <a:p>
            <a:pPr algn="l"/>
            <a:r>
              <a:rPr lang="en" b="1" i="0" u="none" strike="noStrike" dirty="0">
                <a:solidFill>
                  <a:srgbClr val="000000"/>
                </a:solidFill>
                <a:effectLst/>
              </a:rPr>
              <a:t>Adaptability</a:t>
            </a:r>
            <a:r>
              <a:rPr lang="en" b="0" i="0" u="none" strike="noStrike" dirty="0">
                <a:solidFill>
                  <a:srgbClr val="000000"/>
                </a:solidFill>
                <a:effectLst/>
              </a:rPr>
              <a:t>:</a:t>
            </a:r>
          </a:p>
          <a:p>
            <a:pPr algn="l">
              <a:buFont typeface="Arial" panose="020B0604020202020204" pitchFamily="34" charset="0"/>
              <a:buChar char="•"/>
            </a:pPr>
            <a:r>
              <a:rPr lang="en" b="0" i="0" u="none" strike="noStrike" dirty="0">
                <a:solidFill>
                  <a:srgbClr val="000000"/>
                </a:solidFill>
                <a:effectLst/>
              </a:rPr>
              <a:t>Education systems must be flexible to address the needs of a changing society, and adapt to learners’ diverse needs and contexts </a:t>
            </a:r>
          </a:p>
          <a:p>
            <a:endParaRPr lang="el-GR" dirty="0"/>
          </a:p>
        </p:txBody>
      </p:sp>
    </p:spTree>
    <p:extLst>
      <p:ext uri="{BB962C8B-B14F-4D97-AF65-F5344CB8AC3E}">
        <p14:creationId xmlns:p14="http://schemas.microsoft.com/office/powerpoint/2010/main" val="4284165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A878C1-D418-B00E-0847-4B6243DE4FB7}"/>
              </a:ext>
            </a:extLst>
          </p:cNvPr>
          <p:cNvSpPr>
            <a:spLocks noGrp="1"/>
          </p:cNvSpPr>
          <p:nvPr>
            <p:ph type="title"/>
          </p:nvPr>
        </p:nvSpPr>
        <p:spPr/>
        <p:txBody>
          <a:bodyPr>
            <a:normAutofit fontScale="90000"/>
          </a:bodyPr>
          <a:lstStyle/>
          <a:p>
            <a:r>
              <a:rPr lang="en" b="1" i="0" u="none" strike="noStrike" dirty="0">
                <a:solidFill>
                  <a:srgbClr val="000000"/>
                </a:solidFill>
                <a:effectLst/>
              </a:rPr>
              <a:t>Global Challenges to the Right to Education</a:t>
            </a:r>
            <a:br>
              <a:rPr lang="en" b="1" i="0" u="none" strike="noStrike" dirty="0">
                <a:solidFill>
                  <a:srgbClr val="000000"/>
                </a:solidFill>
                <a:effectLst/>
              </a:rPr>
            </a:br>
            <a:br>
              <a:rPr lang="en" dirty="0"/>
            </a:br>
            <a:endParaRPr lang="el-GR" dirty="0"/>
          </a:p>
        </p:txBody>
      </p:sp>
      <p:sp>
        <p:nvSpPr>
          <p:cNvPr id="3" name="Θέση περιεχομένου 2">
            <a:extLst>
              <a:ext uri="{FF2B5EF4-FFF2-40B4-BE49-F238E27FC236}">
                <a16:creationId xmlns:a16="http://schemas.microsoft.com/office/drawing/2014/main" id="{228D7194-91C3-E83D-7634-EBA359731B4A}"/>
              </a:ext>
            </a:extLst>
          </p:cNvPr>
          <p:cNvSpPr>
            <a:spLocks noGrp="1"/>
          </p:cNvSpPr>
          <p:nvPr>
            <p:ph idx="1"/>
          </p:nvPr>
        </p:nvSpPr>
        <p:spPr>
          <a:xfrm>
            <a:off x="1451579" y="2015732"/>
            <a:ext cx="9603275" cy="3906097"/>
          </a:xfrm>
        </p:spPr>
        <p:txBody>
          <a:bodyPr>
            <a:normAutofit/>
          </a:bodyPr>
          <a:lstStyle/>
          <a:p>
            <a:pPr algn="l"/>
            <a:r>
              <a:rPr lang="en" b="1" i="0" u="none" strike="noStrike" dirty="0">
                <a:solidFill>
                  <a:srgbClr val="000000"/>
                </a:solidFill>
                <a:effectLst/>
              </a:rPr>
              <a:t>Poverty and Economic Inequality</a:t>
            </a:r>
            <a:r>
              <a:rPr lang="en" b="0" i="0" u="none" strike="noStrike" dirty="0">
                <a:solidFill>
                  <a:srgbClr val="000000"/>
                </a:solidFill>
                <a:effectLst/>
              </a:rPr>
              <a:t>:</a:t>
            </a:r>
          </a:p>
          <a:p>
            <a:pPr algn="l">
              <a:buFont typeface="Arial" panose="020B0604020202020204" pitchFamily="34" charset="0"/>
              <a:buChar char="•"/>
            </a:pPr>
            <a:r>
              <a:rPr lang="en" b="0" i="0" u="none" strike="noStrike" dirty="0">
                <a:solidFill>
                  <a:srgbClr val="000000"/>
                </a:solidFill>
                <a:effectLst/>
              </a:rPr>
              <a:t>More than 260 million children and youth are out of school, primarily in low-income countries.</a:t>
            </a:r>
          </a:p>
          <a:p>
            <a:pPr algn="l">
              <a:buFont typeface="Arial" panose="020B0604020202020204" pitchFamily="34" charset="0"/>
              <a:buChar char="•"/>
            </a:pPr>
            <a:r>
              <a:rPr lang="en" b="0" i="0" u="none" strike="noStrike" dirty="0">
                <a:solidFill>
                  <a:srgbClr val="000000"/>
                </a:solidFill>
                <a:effectLst/>
              </a:rPr>
              <a:t>Poverty exacerbates the challenge of accessing education—families may prioritize basic survival over schooling.</a:t>
            </a:r>
          </a:p>
          <a:p>
            <a:pPr algn="l"/>
            <a:r>
              <a:rPr lang="en" b="1" i="0" u="none" strike="noStrike" dirty="0">
                <a:solidFill>
                  <a:srgbClr val="000000"/>
                </a:solidFill>
                <a:effectLst/>
              </a:rPr>
              <a:t>Conflict and Crisis</a:t>
            </a:r>
            <a:r>
              <a:rPr lang="en" b="0" i="0" u="none" strike="noStrike" dirty="0">
                <a:solidFill>
                  <a:srgbClr val="000000"/>
                </a:solidFill>
                <a:effectLst/>
              </a:rPr>
              <a:t>:</a:t>
            </a:r>
          </a:p>
          <a:p>
            <a:pPr algn="l">
              <a:buFont typeface="Arial" panose="020B0604020202020204" pitchFamily="34" charset="0"/>
              <a:buChar char="•"/>
            </a:pPr>
            <a:r>
              <a:rPr lang="en" b="0" i="0" u="none" strike="noStrike" dirty="0">
                <a:solidFill>
                  <a:srgbClr val="000000"/>
                </a:solidFill>
                <a:effectLst/>
              </a:rPr>
              <a:t>Armed conflicts and natural disasters disrupt education, displacing millions of children. In 2020, over 75 million children and youth in crisis-affected countries were unable to access education.</a:t>
            </a:r>
          </a:p>
          <a:p>
            <a:endParaRPr lang="el-GR" dirty="0"/>
          </a:p>
        </p:txBody>
      </p:sp>
    </p:spTree>
    <p:extLst>
      <p:ext uri="{BB962C8B-B14F-4D97-AF65-F5344CB8AC3E}">
        <p14:creationId xmlns:p14="http://schemas.microsoft.com/office/powerpoint/2010/main" val="4028703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836A36-D662-69F3-BF09-40570D914FEF}"/>
              </a:ext>
            </a:extLst>
          </p:cNvPr>
          <p:cNvSpPr>
            <a:spLocks noGrp="1"/>
          </p:cNvSpPr>
          <p:nvPr>
            <p:ph type="title"/>
          </p:nvPr>
        </p:nvSpPr>
        <p:spPr/>
        <p:txBody>
          <a:bodyPr/>
          <a:lstStyle/>
          <a:p>
            <a:r>
              <a:rPr lang="en" b="0" i="0" u="none" strike="noStrike" dirty="0">
                <a:solidFill>
                  <a:srgbClr val="000000"/>
                </a:solidFill>
                <a:effectLst/>
                <a:latin typeface="-webkit-standard"/>
              </a:rPr>
              <a:t>Education as a Tool for Equality</a:t>
            </a:r>
            <a:endParaRPr lang="el-GR" dirty="0"/>
          </a:p>
        </p:txBody>
      </p:sp>
      <p:sp>
        <p:nvSpPr>
          <p:cNvPr id="3" name="Θέση περιεχομένου 2">
            <a:extLst>
              <a:ext uri="{FF2B5EF4-FFF2-40B4-BE49-F238E27FC236}">
                <a16:creationId xmlns:a16="http://schemas.microsoft.com/office/drawing/2014/main" id="{8E582589-2EF8-D50C-74EC-8C3FFD3BF9C6}"/>
              </a:ext>
            </a:extLst>
          </p:cNvPr>
          <p:cNvSpPr>
            <a:spLocks noGrp="1"/>
          </p:cNvSpPr>
          <p:nvPr>
            <p:ph idx="1"/>
          </p:nvPr>
        </p:nvSpPr>
        <p:spPr/>
        <p:txBody>
          <a:bodyPr/>
          <a:lstStyle/>
          <a:p>
            <a:pPr algn="l"/>
            <a:r>
              <a:rPr lang="en" b="1" i="0" u="none" strike="noStrike" dirty="0">
                <a:solidFill>
                  <a:srgbClr val="000000"/>
                </a:solidFill>
                <a:effectLst/>
              </a:rPr>
              <a:t>Economic Mobility</a:t>
            </a:r>
            <a:r>
              <a:rPr lang="en" b="0" i="0" u="none" strike="noStrike" dirty="0">
                <a:solidFill>
                  <a:srgbClr val="000000"/>
                </a:solidFill>
                <a:effectLst/>
              </a:rPr>
              <a:t>:</a:t>
            </a:r>
          </a:p>
          <a:p>
            <a:pPr algn="l">
              <a:buFont typeface="Arial" panose="020B0604020202020204" pitchFamily="34" charset="0"/>
              <a:buChar char="•"/>
            </a:pPr>
            <a:r>
              <a:rPr lang="en" b="0" i="0" u="none" strike="noStrike" dirty="0">
                <a:solidFill>
                  <a:srgbClr val="000000"/>
                </a:solidFill>
                <a:effectLst/>
              </a:rPr>
              <a:t>Education is key to reducing inequality by providing individuals with the knowledge and skills necessary for better-paying jobs and economic security.</a:t>
            </a:r>
          </a:p>
          <a:p>
            <a:br>
              <a:rPr lang="en" dirty="0"/>
            </a:br>
            <a:r>
              <a:rPr lang="en" dirty="0"/>
              <a:t>Education allows marginalized groups, including ethnic minorities, people with disabilities, and refugees, to gain the skills needed to improve their lives.</a:t>
            </a:r>
            <a:br>
              <a:rPr lang="en" dirty="0"/>
            </a:br>
            <a:endParaRPr lang="el-GR" dirty="0"/>
          </a:p>
        </p:txBody>
      </p:sp>
    </p:spTree>
    <p:extLst>
      <p:ext uri="{BB962C8B-B14F-4D97-AF65-F5344CB8AC3E}">
        <p14:creationId xmlns:p14="http://schemas.microsoft.com/office/powerpoint/2010/main" val="327120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A83388-00B0-7323-2EC7-D61D49BC051E}"/>
              </a:ext>
            </a:extLst>
          </p:cNvPr>
          <p:cNvSpPr>
            <a:spLocks noGrp="1"/>
          </p:cNvSpPr>
          <p:nvPr>
            <p:ph type="title"/>
          </p:nvPr>
        </p:nvSpPr>
        <p:spPr/>
        <p:txBody>
          <a:bodyPr/>
          <a:lstStyle/>
          <a:p>
            <a:r>
              <a:rPr lang="en" b="1" i="0" u="none" strike="noStrike" dirty="0">
                <a:solidFill>
                  <a:srgbClr val="000000"/>
                </a:solidFill>
                <a:effectLst/>
              </a:rPr>
              <a:t>Technology as an assistant</a:t>
            </a:r>
            <a:endParaRPr lang="el-GR" dirty="0"/>
          </a:p>
        </p:txBody>
      </p:sp>
      <p:sp>
        <p:nvSpPr>
          <p:cNvPr id="3" name="Θέση περιεχομένου 2">
            <a:extLst>
              <a:ext uri="{FF2B5EF4-FFF2-40B4-BE49-F238E27FC236}">
                <a16:creationId xmlns:a16="http://schemas.microsoft.com/office/drawing/2014/main" id="{F4860A84-B5B7-D124-5E71-1CF2997C3E71}"/>
              </a:ext>
            </a:extLst>
          </p:cNvPr>
          <p:cNvSpPr>
            <a:spLocks noGrp="1"/>
          </p:cNvSpPr>
          <p:nvPr>
            <p:ph idx="1"/>
          </p:nvPr>
        </p:nvSpPr>
        <p:spPr/>
        <p:txBody>
          <a:bodyPr/>
          <a:lstStyle/>
          <a:p>
            <a:r>
              <a:rPr lang="en" b="0" i="0" u="none" strike="noStrike" dirty="0">
                <a:solidFill>
                  <a:srgbClr val="000000"/>
                </a:solidFill>
                <a:effectLst/>
                <a:latin typeface="-webkit-standard"/>
              </a:rPr>
              <a:t>Technology plays a pivotal role in closing the  gaps in education, especially in underserved regions. It can help overcome geographical barriers, improve access, and provide innovative learning methods.</a:t>
            </a:r>
          </a:p>
          <a:p>
            <a:r>
              <a:rPr lang="en" b="0" i="0" u="none" strike="noStrike" dirty="0">
                <a:solidFill>
                  <a:srgbClr val="000000"/>
                </a:solidFill>
                <a:effectLst/>
                <a:latin typeface="-webkit-standard"/>
              </a:rPr>
              <a:t>Use technology to scale educational programs, like remote learning, virtual classrooms, and adaptive learning tools.</a:t>
            </a:r>
            <a:endParaRPr lang="el-GR" dirty="0"/>
          </a:p>
        </p:txBody>
      </p:sp>
    </p:spTree>
    <p:extLst>
      <p:ext uri="{BB962C8B-B14F-4D97-AF65-F5344CB8AC3E}">
        <p14:creationId xmlns:p14="http://schemas.microsoft.com/office/powerpoint/2010/main" val="3002702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AA6889-EC5C-E7A3-B8FE-D7377CD8595B}"/>
              </a:ext>
            </a:extLst>
          </p:cNvPr>
          <p:cNvSpPr>
            <a:spLocks noGrp="1"/>
          </p:cNvSpPr>
          <p:nvPr>
            <p:ph type="title"/>
          </p:nvPr>
        </p:nvSpPr>
        <p:spPr/>
        <p:txBody>
          <a:bodyPr/>
          <a:lstStyle/>
          <a:p>
            <a:r>
              <a:rPr lang="en" b="0" i="0" u="none" strike="noStrike" dirty="0">
                <a:solidFill>
                  <a:srgbClr val="000000"/>
                </a:solidFill>
                <a:effectLst/>
                <a:latin typeface="-webkit-standard"/>
              </a:rPr>
              <a:t>The Role of Community and Local Governments in Ensuring Education Rights</a:t>
            </a:r>
            <a:endParaRPr lang="el-GR" dirty="0"/>
          </a:p>
        </p:txBody>
      </p:sp>
      <p:sp>
        <p:nvSpPr>
          <p:cNvPr id="3" name="Θέση περιεχομένου 2">
            <a:extLst>
              <a:ext uri="{FF2B5EF4-FFF2-40B4-BE49-F238E27FC236}">
                <a16:creationId xmlns:a16="http://schemas.microsoft.com/office/drawing/2014/main" id="{A1791852-317A-5E8B-2C2A-1EF1B59DF852}"/>
              </a:ext>
            </a:extLst>
          </p:cNvPr>
          <p:cNvSpPr>
            <a:spLocks noGrp="1"/>
          </p:cNvSpPr>
          <p:nvPr>
            <p:ph idx="1"/>
          </p:nvPr>
        </p:nvSpPr>
        <p:spPr/>
        <p:txBody>
          <a:bodyPr/>
          <a:lstStyle/>
          <a:p>
            <a:r>
              <a:rPr lang="en" b="0" i="0" u="none" strike="noStrike" dirty="0">
                <a:solidFill>
                  <a:srgbClr val="000000"/>
                </a:solidFill>
                <a:effectLst/>
                <a:latin typeface="-webkit-standard"/>
              </a:rPr>
              <a:t>Communities play an essential role in ensuring children and adults receive quality education. Community-based solutions can address local challenges, promote school attendance, and create a supportive learning environment.</a:t>
            </a:r>
          </a:p>
          <a:p>
            <a:r>
              <a:rPr lang="en" dirty="0"/>
              <a:t>Local governments are critical in allocating resources for education, setting local curricula, and ensuring education policies are effectively implemented.</a:t>
            </a:r>
            <a:endParaRPr lang="el-GR" dirty="0"/>
          </a:p>
        </p:txBody>
      </p:sp>
    </p:spTree>
    <p:extLst>
      <p:ext uri="{BB962C8B-B14F-4D97-AF65-F5344CB8AC3E}">
        <p14:creationId xmlns:p14="http://schemas.microsoft.com/office/powerpoint/2010/main" val="2188465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321455-73CA-F5A8-10BD-EA1912155307}"/>
              </a:ext>
            </a:extLst>
          </p:cNvPr>
          <p:cNvSpPr>
            <a:spLocks noGrp="1"/>
          </p:cNvSpPr>
          <p:nvPr>
            <p:ph type="title"/>
          </p:nvPr>
        </p:nvSpPr>
        <p:spPr/>
        <p:txBody>
          <a:bodyPr/>
          <a:lstStyle/>
          <a:p>
            <a:r>
              <a:rPr lang="en" b="0" i="0" u="none" strike="noStrike" dirty="0">
                <a:solidFill>
                  <a:srgbClr val="000000"/>
                </a:solidFill>
                <a:effectLst/>
                <a:latin typeface="-webkit-standard"/>
              </a:rPr>
              <a:t>Successful Case Studies</a:t>
            </a:r>
            <a:endParaRPr lang="el-GR" dirty="0"/>
          </a:p>
        </p:txBody>
      </p:sp>
      <p:sp>
        <p:nvSpPr>
          <p:cNvPr id="3" name="Θέση περιεχομένου 2">
            <a:extLst>
              <a:ext uri="{FF2B5EF4-FFF2-40B4-BE49-F238E27FC236}">
                <a16:creationId xmlns:a16="http://schemas.microsoft.com/office/drawing/2014/main" id="{C9D39086-1AB4-259B-2DEA-302E72F7A843}"/>
              </a:ext>
            </a:extLst>
          </p:cNvPr>
          <p:cNvSpPr>
            <a:spLocks noGrp="1"/>
          </p:cNvSpPr>
          <p:nvPr>
            <p:ph idx="1"/>
          </p:nvPr>
        </p:nvSpPr>
        <p:spPr/>
        <p:txBody>
          <a:bodyPr>
            <a:normAutofit lnSpcReduction="10000"/>
          </a:bodyPr>
          <a:lstStyle/>
          <a:p>
            <a:pPr algn="l"/>
            <a:r>
              <a:rPr lang="en" b="1" i="0" u="none" strike="noStrike" dirty="0">
                <a:solidFill>
                  <a:srgbClr val="000000"/>
                </a:solidFill>
                <a:effectLst/>
              </a:rPr>
              <a:t>Finland’s Education System</a:t>
            </a:r>
            <a:r>
              <a:rPr lang="en" b="0" i="0" u="none" strike="noStrike" dirty="0">
                <a:solidFill>
                  <a:srgbClr val="000000"/>
                </a:solidFill>
                <a:effectLst/>
              </a:rPr>
              <a:t>:</a:t>
            </a:r>
          </a:p>
          <a:p>
            <a:pPr algn="l">
              <a:buFont typeface="Arial" panose="020B0604020202020204" pitchFamily="34" charset="0"/>
              <a:buChar char="•"/>
            </a:pPr>
            <a:r>
              <a:rPr lang="en" b="0" i="0" u="none" strike="noStrike" dirty="0">
                <a:solidFill>
                  <a:srgbClr val="000000"/>
                </a:solidFill>
                <a:effectLst/>
              </a:rPr>
              <a:t>Finland’s education system is globally recognized for its high standards, inclusivity, and emphasis on equality.</a:t>
            </a:r>
          </a:p>
          <a:p>
            <a:pPr algn="l"/>
            <a:r>
              <a:rPr lang="en" b="1" i="0" u="none" strike="noStrike" dirty="0">
                <a:solidFill>
                  <a:srgbClr val="000000"/>
                </a:solidFill>
                <a:effectLst/>
              </a:rPr>
              <a:t>India’s Right to Education Act </a:t>
            </a:r>
            <a:r>
              <a:rPr lang="en" b="0" i="0" u="none" strike="noStrike" dirty="0">
                <a:solidFill>
                  <a:srgbClr val="000000"/>
                </a:solidFill>
                <a:effectLst/>
              </a:rPr>
              <a:t>:</a:t>
            </a:r>
          </a:p>
          <a:p>
            <a:pPr algn="l">
              <a:buFont typeface="Arial" panose="020B0604020202020204" pitchFamily="34" charset="0"/>
              <a:buChar char="•"/>
            </a:pPr>
            <a:r>
              <a:rPr lang="en" b="0" i="0" u="none" strike="noStrike" dirty="0">
                <a:solidFill>
                  <a:srgbClr val="000000"/>
                </a:solidFill>
                <a:effectLst/>
              </a:rPr>
              <a:t>Provides free and compulsory education for children aged 6-14, with a focus on improving quality, infrastructure, and inclusion.</a:t>
            </a:r>
          </a:p>
          <a:p>
            <a:br>
              <a:rPr lang="en" dirty="0"/>
            </a:br>
            <a:endParaRPr lang="el-GR" dirty="0"/>
          </a:p>
        </p:txBody>
      </p:sp>
    </p:spTree>
    <p:extLst>
      <p:ext uri="{BB962C8B-B14F-4D97-AF65-F5344CB8AC3E}">
        <p14:creationId xmlns:p14="http://schemas.microsoft.com/office/powerpoint/2010/main" val="3673736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111EC1-1B7F-6668-027A-513BCDDA375E}"/>
              </a:ext>
            </a:extLst>
          </p:cNvPr>
          <p:cNvSpPr>
            <a:spLocks noGrp="1"/>
          </p:cNvSpPr>
          <p:nvPr>
            <p:ph type="title"/>
          </p:nvPr>
        </p:nvSpPr>
        <p:spPr/>
        <p:txBody>
          <a:bodyPr/>
          <a:lstStyle/>
          <a:p>
            <a:r>
              <a:rPr lang="en" b="0" i="0" u="none" strike="noStrike" dirty="0">
                <a:solidFill>
                  <a:srgbClr val="000000"/>
                </a:solidFill>
                <a:effectLst/>
                <a:latin typeface="-webkit-standard"/>
              </a:rPr>
              <a:t>Conclusion</a:t>
            </a:r>
            <a:endParaRPr lang="el-GR" dirty="0"/>
          </a:p>
        </p:txBody>
      </p:sp>
      <p:sp>
        <p:nvSpPr>
          <p:cNvPr id="3" name="Θέση περιεχομένου 2">
            <a:extLst>
              <a:ext uri="{FF2B5EF4-FFF2-40B4-BE49-F238E27FC236}">
                <a16:creationId xmlns:a16="http://schemas.microsoft.com/office/drawing/2014/main" id="{3B07BF8C-AB16-E61A-0536-8FF3827EF4EB}"/>
              </a:ext>
            </a:extLst>
          </p:cNvPr>
          <p:cNvSpPr>
            <a:spLocks noGrp="1"/>
          </p:cNvSpPr>
          <p:nvPr>
            <p:ph idx="1"/>
          </p:nvPr>
        </p:nvSpPr>
        <p:spPr/>
        <p:txBody>
          <a:bodyPr/>
          <a:lstStyle/>
          <a:p>
            <a:r>
              <a:rPr lang="en" b="1" i="0" u="none" strike="noStrike" dirty="0">
                <a:solidFill>
                  <a:srgbClr val="000000"/>
                </a:solidFill>
                <a:effectLst/>
              </a:rPr>
              <a:t>The Importance of Action</a:t>
            </a:r>
            <a:r>
              <a:rPr lang="en" b="0" i="0" u="none" strike="noStrike" dirty="0">
                <a:solidFill>
                  <a:srgbClr val="000000"/>
                </a:solidFill>
                <a:effectLst/>
                <a:latin typeface="-webkit-standard"/>
              </a:rPr>
              <a:t>:</a:t>
            </a:r>
            <a:br>
              <a:rPr lang="en" dirty="0"/>
            </a:br>
            <a:r>
              <a:rPr lang="en" b="0" i="0" u="none" strike="noStrike" dirty="0">
                <a:solidFill>
                  <a:srgbClr val="000000"/>
                </a:solidFill>
                <a:effectLst/>
                <a:latin typeface="-webkit-standard"/>
              </a:rPr>
              <a:t>Education is essential for creating equitable societies, reducing poverty, and promoting sustainable development.</a:t>
            </a:r>
          </a:p>
          <a:p>
            <a:r>
              <a:rPr lang="en" b="0" i="0" u="none" strike="noStrike" dirty="0">
                <a:solidFill>
                  <a:srgbClr val="000000"/>
                </a:solidFill>
                <a:effectLst/>
                <a:latin typeface="-webkit-standard"/>
              </a:rPr>
              <a:t>What Can You Do?</a:t>
            </a:r>
            <a:endParaRPr lang="en" dirty="0">
              <a:solidFill>
                <a:srgbClr val="000000"/>
              </a:solidFill>
              <a:latin typeface="-webkit-standard"/>
            </a:endParaRPr>
          </a:p>
          <a:p>
            <a:pPr marL="457200" lvl="1" indent="0" algn="l">
              <a:buNone/>
            </a:pPr>
            <a:r>
              <a:rPr lang="en" b="0" i="0" u="none" strike="noStrike" dirty="0">
                <a:solidFill>
                  <a:srgbClr val="000000"/>
                </a:solidFill>
                <a:effectLst/>
              </a:rPr>
              <a:t>Support organizations working to provide education in conflict zones and underserved areas.</a:t>
            </a:r>
          </a:p>
          <a:p>
            <a:pPr marL="457200" lvl="1" indent="0" algn="l">
              <a:buNone/>
            </a:pPr>
            <a:r>
              <a:rPr lang="en" b="0" i="0" u="none" strike="noStrike" dirty="0">
                <a:solidFill>
                  <a:srgbClr val="000000"/>
                </a:solidFill>
                <a:effectLst/>
              </a:rPr>
              <a:t>Raise awareness about the importance of education in achieving other human rights.</a:t>
            </a:r>
          </a:p>
          <a:p>
            <a:endParaRPr lang="el-GR" dirty="0"/>
          </a:p>
        </p:txBody>
      </p:sp>
    </p:spTree>
    <p:extLst>
      <p:ext uri="{BB962C8B-B14F-4D97-AF65-F5344CB8AC3E}">
        <p14:creationId xmlns:p14="http://schemas.microsoft.com/office/powerpoint/2010/main" val="1789092450"/>
      </p:ext>
    </p:extLst>
  </p:cSld>
  <p:clrMapOvr>
    <a:masterClrMapping/>
  </p:clrMapOvr>
</p:sld>
</file>

<file path=ppt/theme/theme1.xml><?xml version="1.0" encoding="utf-8"?>
<a:theme xmlns:a="http://schemas.openxmlformats.org/drawingml/2006/main" name="Συλλογη">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Συλλογη</Template>
  <TotalTime>24</TotalTime>
  <Words>543</Words>
  <Application>Microsoft Macintosh PowerPoint</Application>
  <PresentationFormat>Ευρεία οθόνη</PresentationFormat>
  <Paragraphs>37</Paragraphs>
  <Slides>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9</vt:i4>
      </vt:variant>
    </vt:vector>
  </HeadingPairs>
  <TitlesOfParts>
    <vt:vector size="13" baseType="lpstr">
      <vt:lpstr>-webkit-standard</vt:lpstr>
      <vt:lpstr>Arial</vt:lpstr>
      <vt:lpstr>Gill Sans MT</vt:lpstr>
      <vt:lpstr>Συλλογη</vt:lpstr>
      <vt:lpstr>The Human Right to Education </vt:lpstr>
      <vt:lpstr>Introduction to the Right to Education  </vt:lpstr>
      <vt:lpstr>Key Principles of the Right to Education</vt:lpstr>
      <vt:lpstr>Global Challenges to the Right to Education  </vt:lpstr>
      <vt:lpstr>Education as a Tool for Equality</vt:lpstr>
      <vt:lpstr>Technology as an assistant</vt:lpstr>
      <vt:lpstr>The Role of Community and Local Governments in Ensuring Education Rights</vt:lpstr>
      <vt:lpstr>Successful Case Studies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Afrodite Feretzaki</dc:creator>
  <cp:lastModifiedBy>Afrodite Feretzaki</cp:lastModifiedBy>
  <cp:revision>1</cp:revision>
  <dcterms:created xsi:type="dcterms:W3CDTF">2025-01-13T20:28:27Z</dcterms:created>
  <dcterms:modified xsi:type="dcterms:W3CDTF">2025-01-13T20:52:36Z</dcterms:modified>
</cp:coreProperties>
</file>