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8A4E3D1-6876-48F1-9A27-659E63E6975C}" type="datetimeFigureOut">
              <a:rPr lang="el-GR" smtClean="0"/>
              <a:t>14/1/2025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656CC4-F357-4812-BD43-3BDC0AD1A8A2}" type="slidenum">
              <a:rPr lang="el-GR" smtClean="0"/>
              <a:t>‹#›</a:t>
            </a:fld>
            <a:endParaRPr lang="el-GR"/>
          </a:p>
        </p:txBody>
      </p:sp>
    </p:spTree>
    <p:extLst>
      <p:ext uri="{BB962C8B-B14F-4D97-AF65-F5344CB8AC3E}">
        <p14:creationId xmlns:p14="http://schemas.microsoft.com/office/powerpoint/2010/main" val="2790705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8A4E3D1-6876-48F1-9A27-659E63E6975C}" type="datetimeFigureOut">
              <a:rPr lang="el-GR" smtClean="0"/>
              <a:t>14/1/2025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5656CC4-F357-4812-BD43-3BDC0AD1A8A2}" type="slidenum">
              <a:rPr lang="el-GR" smtClean="0"/>
              <a:t>‹#›</a:t>
            </a:fld>
            <a:endParaRPr lang="el-GR"/>
          </a:p>
        </p:txBody>
      </p:sp>
    </p:spTree>
    <p:extLst>
      <p:ext uri="{BB962C8B-B14F-4D97-AF65-F5344CB8AC3E}">
        <p14:creationId xmlns:p14="http://schemas.microsoft.com/office/powerpoint/2010/main" val="141006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8A4E3D1-6876-48F1-9A27-659E63E6975C}" type="datetimeFigureOut">
              <a:rPr lang="el-GR" smtClean="0"/>
              <a:t>14/1/2025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656CC4-F357-4812-BD43-3BDC0AD1A8A2}" type="slidenum">
              <a:rPr lang="el-GR" smtClean="0"/>
              <a:t>‹#›</a:t>
            </a:fld>
            <a:endParaRPr lang="el-GR"/>
          </a:p>
        </p:txBody>
      </p:sp>
    </p:spTree>
    <p:extLst>
      <p:ext uri="{BB962C8B-B14F-4D97-AF65-F5344CB8AC3E}">
        <p14:creationId xmlns:p14="http://schemas.microsoft.com/office/powerpoint/2010/main" val="310479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8A4E3D1-6876-48F1-9A27-659E63E6975C}" type="datetimeFigureOut">
              <a:rPr lang="el-GR" smtClean="0"/>
              <a:t>14/1/2025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656CC4-F357-4812-BD43-3BDC0AD1A8A2}"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2639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8A4E3D1-6876-48F1-9A27-659E63E6975C}" type="datetimeFigureOut">
              <a:rPr lang="el-GR" smtClean="0"/>
              <a:t>14/1/2025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656CC4-F357-4812-BD43-3BDC0AD1A8A2}" type="slidenum">
              <a:rPr lang="el-GR" smtClean="0"/>
              <a:t>‹#›</a:t>
            </a:fld>
            <a:endParaRPr lang="el-GR"/>
          </a:p>
        </p:txBody>
      </p:sp>
    </p:spTree>
    <p:extLst>
      <p:ext uri="{BB962C8B-B14F-4D97-AF65-F5344CB8AC3E}">
        <p14:creationId xmlns:p14="http://schemas.microsoft.com/office/powerpoint/2010/main" val="993024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8A4E3D1-6876-48F1-9A27-659E63E6975C}" type="datetimeFigureOut">
              <a:rPr lang="el-GR" smtClean="0"/>
              <a:t>14/1/2025</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656CC4-F357-4812-BD43-3BDC0AD1A8A2}" type="slidenum">
              <a:rPr lang="el-GR" smtClean="0"/>
              <a:t>‹#›</a:t>
            </a:fld>
            <a:endParaRPr lang="el-GR"/>
          </a:p>
        </p:txBody>
      </p:sp>
    </p:spTree>
    <p:extLst>
      <p:ext uri="{BB962C8B-B14F-4D97-AF65-F5344CB8AC3E}">
        <p14:creationId xmlns:p14="http://schemas.microsoft.com/office/powerpoint/2010/main" val="3123785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8A4E3D1-6876-48F1-9A27-659E63E6975C}" type="datetimeFigureOut">
              <a:rPr lang="el-GR" smtClean="0"/>
              <a:t>14/1/2025</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656CC4-F357-4812-BD43-3BDC0AD1A8A2}" type="slidenum">
              <a:rPr lang="el-GR" smtClean="0"/>
              <a:t>‹#›</a:t>
            </a:fld>
            <a:endParaRPr lang="el-GR"/>
          </a:p>
        </p:txBody>
      </p:sp>
    </p:spTree>
    <p:extLst>
      <p:ext uri="{BB962C8B-B14F-4D97-AF65-F5344CB8AC3E}">
        <p14:creationId xmlns:p14="http://schemas.microsoft.com/office/powerpoint/2010/main" val="538753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8A4E3D1-6876-48F1-9A27-659E63E6975C}" type="datetimeFigureOut">
              <a:rPr lang="el-GR" smtClean="0"/>
              <a:t>14/1/2025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656CC4-F357-4812-BD43-3BDC0AD1A8A2}" type="slidenum">
              <a:rPr lang="el-GR" smtClean="0"/>
              <a:t>‹#›</a:t>
            </a:fld>
            <a:endParaRPr lang="el-GR"/>
          </a:p>
        </p:txBody>
      </p:sp>
    </p:spTree>
    <p:extLst>
      <p:ext uri="{BB962C8B-B14F-4D97-AF65-F5344CB8AC3E}">
        <p14:creationId xmlns:p14="http://schemas.microsoft.com/office/powerpoint/2010/main" val="2703778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8A4E3D1-6876-48F1-9A27-659E63E6975C}" type="datetimeFigureOut">
              <a:rPr lang="el-GR" smtClean="0"/>
              <a:t>14/1/2025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656CC4-F357-4812-BD43-3BDC0AD1A8A2}" type="slidenum">
              <a:rPr lang="el-GR" smtClean="0"/>
              <a:t>‹#›</a:t>
            </a:fld>
            <a:endParaRPr lang="el-GR"/>
          </a:p>
        </p:txBody>
      </p:sp>
    </p:spTree>
    <p:extLst>
      <p:ext uri="{BB962C8B-B14F-4D97-AF65-F5344CB8AC3E}">
        <p14:creationId xmlns:p14="http://schemas.microsoft.com/office/powerpoint/2010/main" val="145197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3"/>
          <p:cNvSpPr>
            <a:spLocks noGrp="1"/>
          </p:cNvSpPr>
          <p:nvPr>
            <p:ph type="dt" sz="half" idx="10"/>
          </p:nvPr>
        </p:nvSpPr>
        <p:spPr/>
        <p:txBody>
          <a:bodyPr/>
          <a:lstStyle/>
          <a:p>
            <a:fld id="{78A4E3D1-6876-48F1-9A27-659E63E6975C}" type="datetimeFigureOut">
              <a:rPr lang="el-GR" smtClean="0"/>
              <a:t>14/1/2025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656CC4-F357-4812-BD43-3BDC0AD1A8A2}" type="slidenum">
              <a:rPr lang="el-GR" smtClean="0"/>
              <a:t>‹#›</a:t>
            </a:fld>
            <a:endParaRPr lang="el-GR"/>
          </a:p>
        </p:txBody>
      </p:sp>
    </p:spTree>
    <p:extLst>
      <p:ext uri="{BB962C8B-B14F-4D97-AF65-F5344CB8AC3E}">
        <p14:creationId xmlns:p14="http://schemas.microsoft.com/office/powerpoint/2010/main" val="62998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8A4E3D1-6876-48F1-9A27-659E63E6975C}" type="datetimeFigureOut">
              <a:rPr lang="el-GR" smtClean="0"/>
              <a:t>14/1/2025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5656CC4-F357-4812-BD43-3BDC0AD1A8A2}" type="slidenum">
              <a:rPr lang="el-GR" smtClean="0"/>
              <a:t>‹#›</a:t>
            </a:fld>
            <a:endParaRPr lang="el-GR"/>
          </a:p>
        </p:txBody>
      </p:sp>
    </p:spTree>
    <p:extLst>
      <p:ext uri="{BB962C8B-B14F-4D97-AF65-F5344CB8AC3E}">
        <p14:creationId xmlns:p14="http://schemas.microsoft.com/office/powerpoint/2010/main" val="413897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8A4E3D1-6876-48F1-9A27-659E63E6975C}" type="datetimeFigureOut">
              <a:rPr lang="el-GR" smtClean="0"/>
              <a:t>14/1/2025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5656CC4-F357-4812-BD43-3BDC0AD1A8A2}" type="slidenum">
              <a:rPr lang="el-GR" smtClean="0"/>
              <a:t>‹#›</a:t>
            </a:fld>
            <a:endParaRPr lang="el-GR"/>
          </a:p>
        </p:txBody>
      </p:sp>
    </p:spTree>
    <p:extLst>
      <p:ext uri="{BB962C8B-B14F-4D97-AF65-F5344CB8AC3E}">
        <p14:creationId xmlns:p14="http://schemas.microsoft.com/office/powerpoint/2010/main" val="204086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8A4E3D1-6876-48F1-9A27-659E63E6975C}" type="datetimeFigureOut">
              <a:rPr lang="el-GR" smtClean="0"/>
              <a:t>14/1/2025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5656CC4-F357-4812-BD43-3BDC0AD1A8A2}" type="slidenum">
              <a:rPr lang="el-GR" smtClean="0"/>
              <a:t>‹#›</a:t>
            </a:fld>
            <a:endParaRPr lang="el-GR"/>
          </a:p>
        </p:txBody>
      </p:sp>
    </p:spTree>
    <p:extLst>
      <p:ext uri="{BB962C8B-B14F-4D97-AF65-F5344CB8AC3E}">
        <p14:creationId xmlns:p14="http://schemas.microsoft.com/office/powerpoint/2010/main" val="2408655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78A4E3D1-6876-48F1-9A27-659E63E6975C}" type="datetimeFigureOut">
              <a:rPr lang="el-GR" smtClean="0"/>
              <a:t>14/1/2025</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35656CC4-F357-4812-BD43-3BDC0AD1A8A2}" type="slidenum">
              <a:rPr lang="el-GR" smtClean="0"/>
              <a:t>‹#›</a:t>
            </a:fld>
            <a:endParaRPr lang="el-GR"/>
          </a:p>
        </p:txBody>
      </p:sp>
    </p:spTree>
    <p:extLst>
      <p:ext uri="{BB962C8B-B14F-4D97-AF65-F5344CB8AC3E}">
        <p14:creationId xmlns:p14="http://schemas.microsoft.com/office/powerpoint/2010/main" val="2435988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8A4E3D1-6876-48F1-9A27-659E63E6975C}" type="datetimeFigureOut">
              <a:rPr lang="el-GR" smtClean="0"/>
              <a:t>14/1/2025</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35656CC4-F357-4812-BD43-3BDC0AD1A8A2}" type="slidenum">
              <a:rPr lang="el-GR" smtClean="0"/>
              <a:t>‹#›</a:t>
            </a:fld>
            <a:endParaRPr lang="el-GR"/>
          </a:p>
        </p:txBody>
      </p:sp>
    </p:spTree>
    <p:extLst>
      <p:ext uri="{BB962C8B-B14F-4D97-AF65-F5344CB8AC3E}">
        <p14:creationId xmlns:p14="http://schemas.microsoft.com/office/powerpoint/2010/main" val="92588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78A4E3D1-6876-48F1-9A27-659E63E6975C}" type="datetimeFigureOut">
              <a:rPr lang="el-GR" smtClean="0"/>
              <a:t>14/1/2025</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35656CC4-F357-4812-BD43-3BDC0AD1A8A2}" type="slidenum">
              <a:rPr lang="el-GR" smtClean="0"/>
              <a:t>‹#›</a:t>
            </a:fld>
            <a:endParaRPr lang="el-GR"/>
          </a:p>
        </p:txBody>
      </p:sp>
    </p:spTree>
    <p:extLst>
      <p:ext uri="{BB962C8B-B14F-4D97-AF65-F5344CB8AC3E}">
        <p14:creationId xmlns:p14="http://schemas.microsoft.com/office/powerpoint/2010/main" val="262321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8A4E3D1-6876-48F1-9A27-659E63E6975C}" type="datetimeFigureOut">
              <a:rPr lang="el-GR" smtClean="0"/>
              <a:t>14/1/2025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5656CC4-F357-4812-BD43-3BDC0AD1A8A2}" type="slidenum">
              <a:rPr lang="el-GR" smtClean="0"/>
              <a:t>‹#›</a:t>
            </a:fld>
            <a:endParaRPr lang="el-GR"/>
          </a:p>
        </p:txBody>
      </p:sp>
    </p:spTree>
    <p:extLst>
      <p:ext uri="{BB962C8B-B14F-4D97-AF65-F5344CB8AC3E}">
        <p14:creationId xmlns:p14="http://schemas.microsoft.com/office/powerpoint/2010/main" val="45483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8A4E3D1-6876-48F1-9A27-659E63E6975C}" type="datetimeFigureOut">
              <a:rPr lang="el-GR" smtClean="0"/>
              <a:t>14/1/2025</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5656CC4-F357-4812-BD43-3BDC0AD1A8A2}" type="slidenum">
              <a:rPr lang="el-GR" smtClean="0"/>
              <a:t>‹#›</a:t>
            </a:fld>
            <a:endParaRPr lang="el-GR"/>
          </a:p>
        </p:txBody>
      </p:sp>
    </p:spTree>
    <p:extLst>
      <p:ext uri="{BB962C8B-B14F-4D97-AF65-F5344CB8AC3E}">
        <p14:creationId xmlns:p14="http://schemas.microsoft.com/office/powerpoint/2010/main" val="23467610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6DB4C5-A59F-B995-C3B7-A3C947AB4AC2}"/>
              </a:ext>
            </a:extLst>
          </p:cNvPr>
          <p:cNvSpPr>
            <a:spLocks noGrp="1"/>
          </p:cNvSpPr>
          <p:nvPr>
            <p:ph type="ctrTitle"/>
          </p:nvPr>
        </p:nvSpPr>
        <p:spPr/>
        <p:txBody>
          <a:bodyPr/>
          <a:lstStyle/>
          <a:p>
            <a:r>
              <a:rPr lang="en-US" b="1" i="1" u="sng" dirty="0">
                <a:solidFill>
                  <a:schemeClr val="accent2">
                    <a:lumMod val="75000"/>
                  </a:schemeClr>
                </a:solidFill>
              </a:rPr>
              <a:t>Respect</a:t>
            </a:r>
            <a:endParaRPr lang="el-GR" b="1" i="1" u="sng" dirty="0">
              <a:solidFill>
                <a:schemeClr val="accent2">
                  <a:lumMod val="75000"/>
                </a:schemeClr>
              </a:solidFill>
            </a:endParaRPr>
          </a:p>
        </p:txBody>
      </p:sp>
      <p:sp>
        <p:nvSpPr>
          <p:cNvPr id="3" name="Υπότιτλος 2">
            <a:extLst>
              <a:ext uri="{FF2B5EF4-FFF2-40B4-BE49-F238E27FC236}">
                <a16:creationId xmlns:a16="http://schemas.microsoft.com/office/drawing/2014/main" id="{60F64DEC-297E-1C5E-8099-D396DE166AE2}"/>
              </a:ext>
            </a:extLst>
          </p:cNvPr>
          <p:cNvSpPr>
            <a:spLocks noGrp="1"/>
          </p:cNvSpPr>
          <p:nvPr>
            <p:ph type="subTitle" idx="1"/>
          </p:nvPr>
        </p:nvSpPr>
        <p:spPr/>
        <p:txBody>
          <a:bodyPr/>
          <a:lstStyle/>
          <a:p>
            <a:pPr algn="just"/>
            <a:r>
              <a:rPr lang="en-US" dirty="0"/>
              <a:t>Aggelos Galanopoulos</a:t>
            </a:r>
          </a:p>
          <a:p>
            <a:pPr algn="just"/>
            <a:r>
              <a:rPr lang="en-US" dirty="0"/>
              <a:t>Konstantinos </a:t>
            </a:r>
            <a:r>
              <a:rPr lang="en-US" dirty="0" err="1"/>
              <a:t>Armenakas</a:t>
            </a:r>
            <a:endParaRPr lang="en-US" dirty="0"/>
          </a:p>
          <a:p>
            <a:pPr algn="just"/>
            <a:endParaRPr lang="el-GR" dirty="0"/>
          </a:p>
        </p:txBody>
      </p:sp>
    </p:spTree>
    <p:extLst>
      <p:ext uri="{BB962C8B-B14F-4D97-AF65-F5344CB8AC3E}">
        <p14:creationId xmlns:p14="http://schemas.microsoft.com/office/powerpoint/2010/main" val="598754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1064A2-B437-DA01-99FB-35A6FB2913D9}"/>
              </a:ext>
            </a:extLst>
          </p:cNvPr>
          <p:cNvSpPr txBox="1"/>
          <p:nvPr/>
        </p:nvSpPr>
        <p:spPr>
          <a:xfrm>
            <a:off x="0" y="0"/>
            <a:ext cx="6094520" cy="2031325"/>
          </a:xfrm>
          <a:prstGeom prst="rect">
            <a:avLst/>
          </a:prstGeom>
          <a:noFill/>
        </p:spPr>
        <p:txBody>
          <a:bodyPr wrap="square">
            <a:spAutoFit/>
          </a:bodyPr>
          <a:lstStyle/>
          <a:p>
            <a:r>
              <a:rPr lang="en-US" dirty="0"/>
              <a:t>Respect, also called esteem, is a positive feeling or deferential action shown towards someone or something considered important or held in high esteem or regard. It conveys a sense of admiration for good or valuable qualities. It is also the process of honoring someone by exhibiting care, concern, or consideration for their needs or feelings.</a:t>
            </a:r>
            <a:endParaRPr lang="el-GR" dirty="0"/>
          </a:p>
        </p:txBody>
      </p:sp>
      <p:sp>
        <p:nvSpPr>
          <p:cNvPr id="5" name="TextBox 4">
            <a:extLst>
              <a:ext uri="{FF2B5EF4-FFF2-40B4-BE49-F238E27FC236}">
                <a16:creationId xmlns:a16="http://schemas.microsoft.com/office/drawing/2014/main" id="{349D842F-25D9-77E0-766B-0B0D1B29CF82}"/>
              </a:ext>
            </a:extLst>
          </p:cNvPr>
          <p:cNvSpPr txBox="1"/>
          <p:nvPr/>
        </p:nvSpPr>
        <p:spPr>
          <a:xfrm>
            <a:off x="6345314" y="5103674"/>
            <a:ext cx="6094520" cy="1754326"/>
          </a:xfrm>
          <a:prstGeom prst="rect">
            <a:avLst/>
          </a:prstGeom>
          <a:noFill/>
        </p:spPr>
        <p:txBody>
          <a:bodyPr wrap="square">
            <a:spAutoFit/>
          </a:bodyPr>
          <a:lstStyle/>
          <a:p>
            <a:r>
              <a:rPr lang="en-US" dirty="0"/>
              <a:t>In many cultures, people are considered to be worthy of respect until they prove otherwise. Some people may earn special respect through their exemplary actions or social roles. In "honor cultures", respect is more often earned in this way then granted by default.</a:t>
            </a:r>
            <a:endParaRPr lang="el-GR" dirty="0"/>
          </a:p>
        </p:txBody>
      </p:sp>
      <p:pic>
        <p:nvPicPr>
          <p:cNvPr id="6" name="Εικόνα 5">
            <a:extLst>
              <a:ext uri="{FF2B5EF4-FFF2-40B4-BE49-F238E27FC236}">
                <a16:creationId xmlns:a16="http://schemas.microsoft.com/office/drawing/2014/main" id="{3EE3AA99-5693-5AD6-2844-7358AE5FE758}"/>
              </a:ext>
            </a:extLst>
          </p:cNvPr>
          <p:cNvPicPr>
            <a:picLocks noChangeAspect="1"/>
          </p:cNvPicPr>
          <p:nvPr/>
        </p:nvPicPr>
        <p:blipFill>
          <a:blip r:embed="rId2"/>
          <a:stretch>
            <a:fillRect/>
          </a:stretch>
        </p:blipFill>
        <p:spPr>
          <a:xfrm>
            <a:off x="345489" y="4402049"/>
            <a:ext cx="4359676" cy="2455951"/>
          </a:xfrm>
          <a:prstGeom prst="rect">
            <a:avLst/>
          </a:prstGeom>
        </p:spPr>
      </p:pic>
    </p:spTree>
    <p:extLst>
      <p:ext uri="{BB962C8B-B14F-4D97-AF65-F5344CB8AC3E}">
        <p14:creationId xmlns:p14="http://schemas.microsoft.com/office/powerpoint/2010/main" val="410206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D0EFE3-5DE8-06C7-C223-7503994AB5DA}"/>
              </a:ext>
            </a:extLst>
          </p:cNvPr>
          <p:cNvSpPr txBox="1"/>
          <p:nvPr/>
        </p:nvSpPr>
        <p:spPr>
          <a:xfrm>
            <a:off x="1480" y="1016429"/>
            <a:ext cx="6094520" cy="2308324"/>
          </a:xfrm>
          <a:prstGeom prst="rect">
            <a:avLst/>
          </a:prstGeom>
          <a:noFill/>
        </p:spPr>
        <p:txBody>
          <a:bodyPr wrap="square">
            <a:spAutoFit/>
          </a:bodyPr>
          <a:lstStyle/>
          <a:p>
            <a:r>
              <a:rPr lang="en-US" dirty="0"/>
              <a:t>Courtesies that show respect may include simple words and phrases like "thank you" in the West or "namaste" in the Indian subcontinent, or simple physical signs like a slight bow, a smile, direct eye contact, or a handshake. Such acts may have very different interpretations depending on the cultural context. The end goal is for all people to be treated with respect. </a:t>
            </a:r>
            <a:endParaRPr lang="el-GR" dirty="0"/>
          </a:p>
        </p:txBody>
      </p:sp>
      <p:pic>
        <p:nvPicPr>
          <p:cNvPr id="4" name="Εικόνα 3">
            <a:extLst>
              <a:ext uri="{FF2B5EF4-FFF2-40B4-BE49-F238E27FC236}">
                <a16:creationId xmlns:a16="http://schemas.microsoft.com/office/drawing/2014/main" id="{6D2DF6E1-8A3C-EB0D-52B2-BF63C6387AEA}"/>
              </a:ext>
            </a:extLst>
          </p:cNvPr>
          <p:cNvPicPr>
            <a:picLocks noChangeAspect="1"/>
          </p:cNvPicPr>
          <p:nvPr/>
        </p:nvPicPr>
        <p:blipFill>
          <a:blip r:embed="rId2"/>
          <a:stretch>
            <a:fillRect/>
          </a:stretch>
        </p:blipFill>
        <p:spPr>
          <a:xfrm>
            <a:off x="7608164" y="4194699"/>
            <a:ext cx="4583836" cy="2663301"/>
          </a:xfrm>
          <a:prstGeom prst="rect">
            <a:avLst/>
          </a:prstGeom>
        </p:spPr>
      </p:pic>
    </p:spTree>
    <p:extLst>
      <p:ext uri="{BB962C8B-B14F-4D97-AF65-F5344CB8AC3E}">
        <p14:creationId xmlns:p14="http://schemas.microsoft.com/office/powerpoint/2010/main" val="3335288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220418-5D25-C287-56E8-E0BFFFD2B1E0}"/>
              </a:ext>
            </a:extLst>
          </p:cNvPr>
          <p:cNvSpPr>
            <a:spLocks noGrp="1"/>
          </p:cNvSpPr>
          <p:nvPr>
            <p:ph type="title"/>
          </p:nvPr>
        </p:nvSpPr>
        <p:spPr/>
        <p:txBody>
          <a:bodyPr/>
          <a:lstStyle/>
          <a:p>
            <a:r>
              <a:rPr lang="en-US" sz="3600" b="1" i="1" u="sng" dirty="0">
                <a:solidFill>
                  <a:schemeClr val="bg1">
                    <a:lumMod val="95000"/>
                    <a:lumOff val="5000"/>
                  </a:schemeClr>
                </a:solidFill>
              </a:rPr>
              <a:t>Respect in different cultures</a:t>
            </a:r>
            <a:endParaRPr lang="el-GR" sz="3600" b="1" i="1" u="sng" dirty="0">
              <a:solidFill>
                <a:schemeClr val="bg1">
                  <a:lumMod val="95000"/>
                  <a:lumOff val="5000"/>
                </a:schemeClr>
              </a:solidFill>
            </a:endParaRPr>
          </a:p>
        </p:txBody>
      </p:sp>
      <p:sp>
        <p:nvSpPr>
          <p:cNvPr id="4" name="TextBox 3">
            <a:extLst>
              <a:ext uri="{FF2B5EF4-FFF2-40B4-BE49-F238E27FC236}">
                <a16:creationId xmlns:a16="http://schemas.microsoft.com/office/drawing/2014/main" id="{FEB13C2D-F33A-D174-BCB8-442824BEE7DB}"/>
              </a:ext>
            </a:extLst>
          </p:cNvPr>
          <p:cNvSpPr txBox="1"/>
          <p:nvPr/>
        </p:nvSpPr>
        <p:spPr>
          <a:xfrm>
            <a:off x="1480" y="1289845"/>
            <a:ext cx="6094520" cy="2862322"/>
          </a:xfrm>
          <a:prstGeom prst="rect">
            <a:avLst/>
          </a:prstGeom>
          <a:noFill/>
        </p:spPr>
        <p:txBody>
          <a:bodyPr wrap="square">
            <a:spAutoFit/>
          </a:bodyPr>
          <a:lstStyle/>
          <a:p>
            <a:r>
              <a:rPr lang="en-US" dirty="0"/>
              <a:t>In Islamic cultures, there are many ways to show respect to people. For example, one may kiss the hands of parents, grandparents, or teachers. It is narrated in the sayings of Muhammad "Your smiling in the face of your brother is charity". It is also important for Muslims to treat the Quran with great care, as it's considered the word of God. Actions like placing it on the floor or handling it with unclean hands are forbidden and should be followed by a prayer of forgiveness.</a:t>
            </a:r>
            <a:endParaRPr lang="el-GR" dirty="0"/>
          </a:p>
        </p:txBody>
      </p:sp>
      <p:sp>
        <p:nvSpPr>
          <p:cNvPr id="6" name="TextBox 5">
            <a:extLst>
              <a:ext uri="{FF2B5EF4-FFF2-40B4-BE49-F238E27FC236}">
                <a16:creationId xmlns:a16="http://schemas.microsoft.com/office/drawing/2014/main" id="{30455671-1439-2465-8D9F-C143CEF1BEE5}"/>
              </a:ext>
            </a:extLst>
          </p:cNvPr>
          <p:cNvSpPr txBox="1"/>
          <p:nvPr/>
        </p:nvSpPr>
        <p:spPr>
          <a:xfrm>
            <a:off x="6194395" y="4272677"/>
            <a:ext cx="6121152" cy="2585323"/>
          </a:xfrm>
          <a:prstGeom prst="rect">
            <a:avLst/>
          </a:prstGeom>
          <a:noFill/>
        </p:spPr>
        <p:txBody>
          <a:bodyPr wrap="square">
            <a:spAutoFit/>
          </a:bodyPr>
          <a:lstStyle/>
          <a:p>
            <a:r>
              <a:rPr lang="en-US" dirty="0"/>
              <a:t>In India, it is customary that, out of respect, when a person's foot accidentally touches a book or any written material (considered to be a manifestations of Saraswati, the goddess of knowledge) or another person's body, it will be followed by an apology in the form of a single hand gesture  with the right hand, where the offending person first touches the object with the finger tips and then the forehead or chest.</a:t>
            </a:r>
            <a:endParaRPr lang="el-GR" dirty="0"/>
          </a:p>
        </p:txBody>
      </p:sp>
      <p:pic>
        <p:nvPicPr>
          <p:cNvPr id="7" name="Εικόνα 6">
            <a:extLst>
              <a:ext uri="{FF2B5EF4-FFF2-40B4-BE49-F238E27FC236}">
                <a16:creationId xmlns:a16="http://schemas.microsoft.com/office/drawing/2014/main" id="{A47A391A-A6B5-E891-1339-2866873388A6}"/>
              </a:ext>
            </a:extLst>
          </p:cNvPr>
          <p:cNvPicPr>
            <a:picLocks noChangeAspect="1"/>
          </p:cNvPicPr>
          <p:nvPr/>
        </p:nvPicPr>
        <p:blipFill>
          <a:blip r:embed="rId2"/>
          <a:stretch>
            <a:fillRect/>
          </a:stretch>
        </p:blipFill>
        <p:spPr>
          <a:xfrm>
            <a:off x="7429499" y="1152983"/>
            <a:ext cx="4762501" cy="2681288"/>
          </a:xfrm>
          <a:prstGeom prst="rect">
            <a:avLst/>
          </a:prstGeom>
        </p:spPr>
      </p:pic>
    </p:spTree>
    <p:extLst>
      <p:ext uri="{BB962C8B-B14F-4D97-AF65-F5344CB8AC3E}">
        <p14:creationId xmlns:p14="http://schemas.microsoft.com/office/powerpoint/2010/main" val="159638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21AC5C-2361-F1BC-E47D-172AD1C7B7A4}"/>
              </a:ext>
            </a:extLst>
          </p:cNvPr>
          <p:cNvSpPr>
            <a:spLocks noGrp="1"/>
          </p:cNvSpPr>
          <p:nvPr>
            <p:ph type="title"/>
          </p:nvPr>
        </p:nvSpPr>
        <p:spPr/>
        <p:txBody>
          <a:bodyPr/>
          <a:lstStyle/>
          <a:p>
            <a:r>
              <a:rPr lang="en-US" sz="2800" i="1" u="sng" dirty="0">
                <a:solidFill>
                  <a:srgbClr val="00B0F0"/>
                </a:solidFill>
              </a:rPr>
              <a:t>Signs and other ways of showing respect</a:t>
            </a:r>
            <a:r>
              <a:rPr lang="en-US" dirty="0"/>
              <a:t>.</a:t>
            </a:r>
            <a:endParaRPr lang="el-GR" dirty="0"/>
          </a:p>
        </p:txBody>
      </p:sp>
      <p:sp>
        <p:nvSpPr>
          <p:cNvPr id="5" name="TextBox 4">
            <a:extLst>
              <a:ext uri="{FF2B5EF4-FFF2-40B4-BE49-F238E27FC236}">
                <a16:creationId xmlns:a16="http://schemas.microsoft.com/office/drawing/2014/main" id="{3D57A663-50FC-A26E-E915-1C6CD96DD5EE}"/>
              </a:ext>
            </a:extLst>
          </p:cNvPr>
          <p:cNvSpPr txBox="1"/>
          <p:nvPr/>
        </p:nvSpPr>
        <p:spPr>
          <a:xfrm>
            <a:off x="0" y="1391583"/>
            <a:ext cx="6094520" cy="923330"/>
          </a:xfrm>
          <a:prstGeom prst="rect">
            <a:avLst/>
          </a:prstGeom>
          <a:noFill/>
        </p:spPr>
        <p:txBody>
          <a:bodyPr wrap="square">
            <a:spAutoFit/>
          </a:bodyPr>
          <a:lstStyle/>
          <a:p>
            <a:r>
              <a:rPr lang="en-US" dirty="0"/>
              <a:t>One definition of respect is a feeling of admiration for someone or something elicited by their abilities, qualities, and achievements. </a:t>
            </a:r>
            <a:endParaRPr lang="el-GR" dirty="0"/>
          </a:p>
        </p:txBody>
      </p:sp>
      <p:sp>
        <p:nvSpPr>
          <p:cNvPr id="7" name="TextBox 6">
            <a:extLst>
              <a:ext uri="{FF2B5EF4-FFF2-40B4-BE49-F238E27FC236}">
                <a16:creationId xmlns:a16="http://schemas.microsoft.com/office/drawing/2014/main" id="{6886F2A9-19E9-CE40-1D03-9B64E4622D12}"/>
              </a:ext>
            </a:extLst>
          </p:cNvPr>
          <p:cNvSpPr txBox="1"/>
          <p:nvPr/>
        </p:nvSpPr>
        <p:spPr>
          <a:xfrm>
            <a:off x="0" y="2192786"/>
            <a:ext cx="6121152" cy="923330"/>
          </a:xfrm>
          <a:prstGeom prst="rect">
            <a:avLst/>
          </a:prstGeom>
          <a:noFill/>
        </p:spPr>
        <p:txBody>
          <a:bodyPr wrap="square">
            <a:spAutoFit/>
          </a:bodyPr>
          <a:lstStyle/>
          <a:p>
            <a:r>
              <a:rPr lang="en-US" dirty="0"/>
              <a:t>An honorific is a word or expression that shows respect when used in addressing or referring to a person. </a:t>
            </a:r>
            <a:endParaRPr lang="el-GR" dirty="0"/>
          </a:p>
        </p:txBody>
      </p:sp>
      <p:sp>
        <p:nvSpPr>
          <p:cNvPr id="9" name="TextBox 8">
            <a:extLst>
              <a:ext uri="{FF2B5EF4-FFF2-40B4-BE49-F238E27FC236}">
                <a16:creationId xmlns:a16="http://schemas.microsoft.com/office/drawing/2014/main" id="{25162BCB-5AB1-9D54-8523-6B7B61F5B9E5}"/>
              </a:ext>
            </a:extLst>
          </p:cNvPr>
          <p:cNvSpPr txBox="1"/>
          <p:nvPr/>
        </p:nvSpPr>
        <p:spPr>
          <a:xfrm>
            <a:off x="-26632" y="3003221"/>
            <a:ext cx="6121152" cy="1477328"/>
          </a:xfrm>
          <a:prstGeom prst="rect">
            <a:avLst/>
          </a:prstGeom>
          <a:noFill/>
        </p:spPr>
        <p:txBody>
          <a:bodyPr wrap="square">
            <a:spAutoFit/>
          </a:bodyPr>
          <a:lstStyle/>
          <a:p>
            <a:r>
              <a:rPr lang="en-US" dirty="0"/>
              <a:t>Typically honorifics are used for second and third persons; use for first person is less common. Some languages have anti-honorific first person form whose effect is to enhance the relative honor accorded a second or third person. </a:t>
            </a:r>
            <a:endParaRPr lang="el-GR" dirty="0"/>
          </a:p>
        </p:txBody>
      </p:sp>
      <p:sp>
        <p:nvSpPr>
          <p:cNvPr id="11" name="TextBox 10">
            <a:extLst>
              <a:ext uri="{FF2B5EF4-FFF2-40B4-BE49-F238E27FC236}">
                <a16:creationId xmlns:a16="http://schemas.microsoft.com/office/drawing/2014/main" id="{BBD88E70-470C-59A5-142B-D799A4779C78}"/>
              </a:ext>
            </a:extLst>
          </p:cNvPr>
          <p:cNvSpPr txBox="1"/>
          <p:nvPr/>
        </p:nvSpPr>
        <p:spPr>
          <a:xfrm>
            <a:off x="-53264" y="4343803"/>
            <a:ext cx="6134470" cy="1477328"/>
          </a:xfrm>
          <a:prstGeom prst="rect">
            <a:avLst/>
          </a:prstGeom>
          <a:noFill/>
        </p:spPr>
        <p:txBody>
          <a:bodyPr wrap="square">
            <a:spAutoFit/>
          </a:bodyPr>
          <a:lstStyle/>
          <a:p>
            <a:r>
              <a:rPr lang="en-US" dirty="0"/>
              <a:t>For example, it is disrespectful not to use polite language and honorifics when speaking in Japanese with someone having a higher social status. The Japanese honorific “</a:t>
            </a:r>
            <a:r>
              <a:rPr lang="en-US" dirty="0" err="1"/>
              <a:t>san</a:t>
            </a:r>
            <a:r>
              <a:rPr lang="en-US" dirty="0"/>
              <a:t>” can be used when English is spoken.</a:t>
            </a:r>
            <a:endParaRPr lang="el-GR" dirty="0"/>
          </a:p>
        </p:txBody>
      </p:sp>
      <p:sp>
        <p:nvSpPr>
          <p:cNvPr id="13" name="TextBox 12">
            <a:extLst>
              <a:ext uri="{FF2B5EF4-FFF2-40B4-BE49-F238E27FC236}">
                <a16:creationId xmlns:a16="http://schemas.microsoft.com/office/drawing/2014/main" id="{1F9DB894-D8F9-7816-5769-739827FCE68B}"/>
              </a:ext>
            </a:extLst>
          </p:cNvPr>
          <p:cNvSpPr txBox="1"/>
          <p:nvPr/>
        </p:nvSpPr>
        <p:spPr>
          <a:xfrm>
            <a:off x="6147784" y="1391583"/>
            <a:ext cx="6147786" cy="2862322"/>
          </a:xfrm>
          <a:prstGeom prst="rect">
            <a:avLst/>
          </a:prstGeom>
          <a:noFill/>
        </p:spPr>
        <p:txBody>
          <a:bodyPr wrap="square">
            <a:spAutoFit/>
          </a:bodyPr>
          <a:lstStyle/>
          <a:p>
            <a:r>
              <a:rPr lang="en-US" dirty="0"/>
              <a:t>In China, it is considered rude to call someone by their first name unless the person is known by the speaker for a long period of time. In work-related situations, people address each other by their titles. At home, people often refer to each other by nicknames or terms of kinship. In Chinese culture, individuals often address their friends as juniors and seniors even if they are just a few months younger or older. When the Chinese ask for someone's age, they often do so to know how to address the person.</a:t>
            </a:r>
            <a:endParaRPr lang="el-GR" dirty="0"/>
          </a:p>
        </p:txBody>
      </p:sp>
      <p:pic>
        <p:nvPicPr>
          <p:cNvPr id="14" name="Εικόνα 13">
            <a:extLst>
              <a:ext uri="{FF2B5EF4-FFF2-40B4-BE49-F238E27FC236}">
                <a16:creationId xmlns:a16="http://schemas.microsoft.com/office/drawing/2014/main" id="{82A28B30-5028-CD8F-F651-8794CF5A5E8C}"/>
              </a:ext>
            </a:extLst>
          </p:cNvPr>
          <p:cNvPicPr>
            <a:picLocks noChangeAspect="1"/>
          </p:cNvPicPr>
          <p:nvPr/>
        </p:nvPicPr>
        <p:blipFill>
          <a:blip r:embed="rId2"/>
          <a:stretch>
            <a:fillRect/>
          </a:stretch>
        </p:blipFill>
        <p:spPr>
          <a:xfrm>
            <a:off x="8255612" y="4233742"/>
            <a:ext cx="3936388" cy="2624258"/>
          </a:xfrm>
          <a:prstGeom prst="rect">
            <a:avLst/>
          </a:prstGeom>
        </p:spPr>
      </p:pic>
    </p:spTree>
    <p:extLst>
      <p:ext uri="{BB962C8B-B14F-4D97-AF65-F5344CB8AC3E}">
        <p14:creationId xmlns:p14="http://schemas.microsoft.com/office/powerpoint/2010/main" val="3312558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F14CC0-4703-0225-2A76-3150F3062A13}"/>
              </a:ext>
            </a:extLst>
          </p:cNvPr>
          <p:cNvSpPr>
            <a:spLocks noGrp="1"/>
          </p:cNvSpPr>
          <p:nvPr>
            <p:ph type="title"/>
          </p:nvPr>
        </p:nvSpPr>
        <p:spPr>
          <a:xfrm>
            <a:off x="663866" y="106489"/>
            <a:ext cx="9404723" cy="1400530"/>
          </a:xfrm>
        </p:spPr>
        <p:txBody>
          <a:bodyPr/>
          <a:lstStyle/>
          <a:p>
            <a:pPr algn="r"/>
            <a:r>
              <a:rPr lang="en-US" dirty="0"/>
              <a:t>THE END!</a:t>
            </a:r>
            <a:endParaRPr lang="el-GR" dirty="0"/>
          </a:p>
        </p:txBody>
      </p:sp>
      <p:pic>
        <p:nvPicPr>
          <p:cNvPr id="3" name="Εικόνα 2">
            <a:extLst>
              <a:ext uri="{FF2B5EF4-FFF2-40B4-BE49-F238E27FC236}">
                <a16:creationId xmlns:a16="http://schemas.microsoft.com/office/drawing/2014/main" id="{99823028-BF3B-C8E5-7452-4BB41586AFBC}"/>
              </a:ext>
            </a:extLst>
          </p:cNvPr>
          <p:cNvPicPr>
            <a:picLocks noChangeAspect="1"/>
          </p:cNvPicPr>
          <p:nvPr/>
        </p:nvPicPr>
        <p:blipFill>
          <a:blip r:embed="rId2"/>
          <a:stretch>
            <a:fillRect/>
          </a:stretch>
        </p:blipFill>
        <p:spPr>
          <a:xfrm>
            <a:off x="1828800" y="1507019"/>
            <a:ext cx="7517471" cy="4049411"/>
          </a:xfrm>
          <a:prstGeom prst="rect">
            <a:avLst/>
          </a:prstGeom>
        </p:spPr>
      </p:pic>
    </p:spTree>
    <p:extLst>
      <p:ext uri="{BB962C8B-B14F-4D97-AF65-F5344CB8AC3E}">
        <p14:creationId xmlns:p14="http://schemas.microsoft.com/office/powerpoint/2010/main" val="2672854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39</TotalTime>
  <Words>607</Words>
  <Application>Microsoft Office PowerPoint</Application>
  <PresentationFormat>Ευρεία οθόνη</PresentationFormat>
  <Paragraphs>16</Paragraphs>
  <Slides>6</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6</vt:i4>
      </vt:variant>
    </vt:vector>
  </HeadingPairs>
  <TitlesOfParts>
    <vt:vector size="9" baseType="lpstr">
      <vt:lpstr>Century Gothic</vt:lpstr>
      <vt:lpstr>Wingdings 3</vt:lpstr>
      <vt:lpstr>Ιόν</vt:lpstr>
      <vt:lpstr>Respect</vt:lpstr>
      <vt:lpstr>Παρουσίαση του PowerPoint</vt:lpstr>
      <vt:lpstr>Παρουσίαση του PowerPoint</vt:lpstr>
      <vt:lpstr>Respect in different cultures</vt:lpstr>
      <vt:lpstr>Signs and other ways of showing respect.</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Σίσση Γλυκίδου</dc:creator>
  <cp:lastModifiedBy>Σίσση Γλυκίδου</cp:lastModifiedBy>
  <cp:revision>1</cp:revision>
  <dcterms:created xsi:type="dcterms:W3CDTF">2025-01-14T17:49:27Z</dcterms:created>
  <dcterms:modified xsi:type="dcterms:W3CDTF">2025-01-14T18:28:28Z</dcterms:modified>
</cp:coreProperties>
</file>