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1/9/2025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1/9/2025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1/9/2025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1/9/2025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1/9/2025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5CDB9-32E6-76CD-1BAD-0E334754881E}"/>
              </a:ext>
            </a:extLst>
          </p:cNvPr>
          <p:cNvSpPr>
            <a:spLocks noGrp="1"/>
          </p:cNvSpPr>
          <p:nvPr>
            <p:ph type="ctrTitle"/>
          </p:nvPr>
        </p:nvSpPr>
        <p:spPr>
          <a:xfrm>
            <a:off x="1915128" y="1430788"/>
            <a:ext cx="8361229" cy="1387363"/>
          </a:xfrm>
        </p:spPr>
        <p:txBody>
          <a:bodyPr/>
          <a:lstStyle/>
          <a:p>
            <a:r>
              <a:rPr lang="en-US" sz="3600" b="1" dirty="0">
                <a:latin typeface="Arial" panose="020B0604020202020204" pitchFamily="34" charset="0"/>
                <a:cs typeface="Arial" panose="020B0604020202020204" pitchFamily="34" charset="0"/>
              </a:rPr>
              <a:t>FREEDOM Of SPEECH</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endParaRPr lang="el-GR" sz="3200" dirty="0">
              <a:latin typeface="Arial" panose="020B0604020202020204" pitchFamily="34" charset="0"/>
              <a:cs typeface="Arial" panose="020B0604020202020204" pitchFamily="34" charset="0"/>
            </a:endParaRPr>
          </a:p>
        </p:txBody>
      </p:sp>
      <p:sp>
        <p:nvSpPr>
          <p:cNvPr id="3" name="Υπότιτλος 2">
            <a:extLst>
              <a:ext uri="{FF2B5EF4-FFF2-40B4-BE49-F238E27FC236}">
                <a16:creationId xmlns:a16="http://schemas.microsoft.com/office/drawing/2014/main" id="{64502A41-728A-B7C6-FAA3-ECC52DFB30AA}"/>
              </a:ext>
            </a:extLst>
          </p:cNvPr>
          <p:cNvSpPr>
            <a:spLocks noGrp="1"/>
          </p:cNvSpPr>
          <p:nvPr>
            <p:ph type="subTitle" idx="1"/>
          </p:nvPr>
        </p:nvSpPr>
        <p:spPr>
          <a:xfrm>
            <a:off x="1543050" y="2713221"/>
            <a:ext cx="9058275" cy="2914018"/>
          </a:xfrm>
        </p:spPr>
        <p:txBody>
          <a:bodyPr>
            <a:normAutofit fontScale="25000" lnSpcReduction="20000"/>
          </a:bodyPr>
          <a:lstStyle/>
          <a:p>
            <a:pPr algn="just"/>
            <a:r>
              <a:rPr lang="en-US" sz="11200" b="1" dirty="0">
                <a:latin typeface="Arial" panose="020B0604020202020204" pitchFamily="34" charset="0"/>
                <a:cs typeface="Arial" panose="020B0604020202020204" pitchFamily="34" charset="0"/>
              </a:rPr>
              <a:t>English Assignment</a:t>
            </a:r>
          </a:p>
          <a:p>
            <a:pPr algn="just"/>
            <a:endParaRPr lang="en-US" sz="11200" b="1" dirty="0">
              <a:latin typeface="Arial" panose="020B0604020202020204" pitchFamily="34" charset="0"/>
              <a:cs typeface="Arial" panose="020B0604020202020204" pitchFamily="34" charset="0"/>
            </a:endParaRPr>
          </a:p>
          <a:p>
            <a:pPr algn="l"/>
            <a:r>
              <a:rPr lang="en-US" sz="11200" b="1" dirty="0">
                <a:latin typeface="Arial" panose="020B0604020202020204" pitchFamily="34" charset="0"/>
                <a:cs typeface="Arial" panose="020B0604020202020204" pitchFamily="34" charset="0"/>
              </a:rPr>
              <a:t>Teacher</a:t>
            </a:r>
            <a:r>
              <a:rPr lang="el-GR" sz="11200" b="1" dirty="0">
                <a:latin typeface="Arial" panose="020B0604020202020204" pitchFamily="34" charset="0"/>
                <a:cs typeface="Arial" panose="020B0604020202020204" pitchFamily="34" charset="0"/>
              </a:rPr>
              <a:t>:</a:t>
            </a:r>
            <a:r>
              <a:rPr lang="el-GR" sz="11200" dirty="0">
                <a:latin typeface="Arial" panose="020B0604020202020204" pitchFamily="34" charset="0"/>
                <a:cs typeface="Arial" panose="020B0604020202020204" pitchFamily="34" charset="0"/>
              </a:rPr>
              <a:t>		</a:t>
            </a:r>
            <a:r>
              <a:rPr lang="en-US" sz="11200" dirty="0">
                <a:latin typeface="Arial" panose="020B0604020202020204" pitchFamily="34" charset="0"/>
                <a:cs typeface="Arial" panose="020B0604020202020204" pitchFamily="34" charset="0"/>
              </a:rPr>
              <a:t>Christine </a:t>
            </a:r>
            <a:r>
              <a:rPr lang="en-US" sz="11200" dirty="0" err="1">
                <a:latin typeface="Arial" panose="020B0604020202020204" pitchFamily="34" charset="0"/>
                <a:cs typeface="Arial" panose="020B0604020202020204" pitchFamily="34" charset="0"/>
              </a:rPr>
              <a:t>Gogou</a:t>
            </a:r>
            <a:endParaRPr lang="en-US" sz="11200" dirty="0">
              <a:latin typeface="Arial" panose="020B0604020202020204" pitchFamily="34" charset="0"/>
              <a:cs typeface="Arial" panose="020B0604020202020204" pitchFamily="34" charset="0"/>
            </a:endParaRPr>
          </a:p>
          <a:p>
            <a:pPr algn="l"/>
            <a:r>
              <a:rPr lang="el-GR" sz="11200" dirty="0">
                <a:latin typeface="Arial" panose="020B0604020202020204" pitchFamily="34" charset="0"/>
                <a:cs typeface="Arial" panose="020B0604020202020204" pitchFamily="34" charset="0"/>
              </a:rPr>
              <a:t>	</a:t>
            </a:r>
            <a:br>
              <a:rPr lang="en-US" sz="11200" dirty="0">
                <a:latin typeface="Arial" panose="020B0604020202020204" pitchFamily="34" charset="0"/>
                <a:cs typeface="Arial" panose="020B0604020202020204" pitchFamily="34" charset="0"/>
              </a:rPr>
            </a:br>
            <a:r>
              <a:rPr lang="en-US" sz="11200" b="1" dirty="0">
                <a:latin typeface="Arial" panose="020B0604020202020204" pitchFamily="34" charset="0"/>
                <a:cs typeface="Arial" panose="020B0604020202020204" pitchFamily="34" charset="0"/>
              </a:rPr>
              <a:t>Presentation</a:t>
            </a:r>
            <a:r>
              <a:rPr lang="en-US" sz="11200" dirty="0">
                <a:latin typeface="Arial" panose="020B0604020202020204" pitchFamily="34" charset="0"/>
                <a:cs typeface="Arial" panose="020B0604020202020204" pitchFamily="34" charset="0"/>
              </a:rPr>
              <a:t>: </a:t>
            </a:r>
            <a:r>
              <a:rPr lang="el-GR" sz="11200" dirty="0">
                <a:latin typeface="Arial" panose="020B0604020202020204" pitchFamily="34" charset="0"/>
                <a:cs typeface="Arial" panose="020B0604020202020204" pitchFamily="34" charset="0"/>
              </a:rPr>
              <a:t>	</a:t>
            </a:r>
            <a:r>
              <a:rPr lang="en-US" sz="11200" dirty="0">
                <a:latin typeface="Arial" panose="020B0604020202020204" pitchFamily="34" charset="0"/>
                <a:cs typeface="Arial" panose="020B0604020202020204" pitchFamily="34" charset="0"/>
              </a:rPr>
              <a:t>Lydia Marinopoulou, Theano Manola</a:t>
            </a:r>
            <a:endParaRPr lang="el-GR" sz="11200" dirty="0">
              <a:latin typeface="Arial" panose="020B0604020202020204" pitchFamily="34" charset="0"/>
              <a:cs typeface="Arial" panose="020B0604020202020204" pitchFamily="34" charset="0"/>
            </a:endParaRPr>
          </a:p>
          <a:p>
            <a:pPr algn="l"/>
            <a:br>
              <a:rPr lang="en-US" sz="11200" dirty="0">
                <a:latin typeface="Arial" panose="020B0604020202020204" pitchFamily="34" charset="0"/>
                <a:cs typeface="Arial" panose="020B0604020202020204" pitchFamily="34" charset="0"/>
              </a:rPr>
            </a:br>
            <a:r>
              <a:rPr lang="en-US" sz="11200" b="1" dirty="0">
                <a:latin typeface="Arial" panose="020B0604020202020204" pitchFamily="34" charset="0"/>
                <a:cs typeface="Arial" panose="020B0604020202020204" pitchFamily="34" charset="0"/>
              </a:rPr>
              <a:t>Class</a:t>
            </a:r>
            <a:r>
              <a:rPr lang="en-US" sz="11200" dirty="0">
                <a:latin typeface="Arial" panose="020B0604020202020204" pitchFamily="34" charset="0"/>
                <a:cs typeface="Arial" panose="020B0604020202020204" pitchFamily="34" charset="0"/>
              </a:rPr>
              <a:t>: </a:t>
            </a:r>
            <a:r>
              <a:rPr lang="el-GR" sz="11200" dirty="0">
                <a:latin typeface="Arial" panose="020B0604020202020204" pitchFamily="34" charset="0"/>
                <a:cs typeface="Arial" panose="020B0604020202020204" pitchFamily="34" charset="0"/>
              </a:rPr>
              <a:t>		Γ</a:t>
            </a:r>
            <a:r>
              <a:rPr lang="en-US" sz="11200" dirty="0">
                <a:latin typeface="Arial" panose="020B0604020202020204" pitchFamily="34" charset="0"/>
                <a:cs typeface="Arial" panose="020B0604020202020204" pitchFamily="34" charset="0"/>
              </a:rPr>
              <a:t>3</a:t>
            </a:r>
          </a:p>
          <a:p>
            <a:endParaRPr lang="el-G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80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1C66EA-DEF1-714D-0196-DCE6FDF7DE8A}"/>
              </a:ext>
            </a:extLst>
          </p:cNvPr>
          <p:cNvSpPr txBox="1"/>
          <p:nvPr/>
        </p:nvSpPr>
        <p:spPr>
          <a:xfrm>
            <a:off x="749508" y="520692"/>
            <a:ext cx="11292590" cy="4873257"/>
          </a:xfrm>
          <a:prstGeom prst="rect">
            <a:avLst/>
          </a:prstGeom>
          <a:noFill/>
        </p:spPr>
        <p:txBody>
          <a:bodyPr wrap="square">
            <a:spAutoFit/>
          </a:bodyPr>
          <a:lstStyle/>
          <a:p>
            <a:pPr>
              <a:lnSpc>
                <a:spcPct val="107000"/>
              </a:lnSpc>
              <a:spcAft>
                <a:spcPts val="800"/>
              </a:spcAft>
            </a:pPr>
            <a:r>
              <a:rPr lang="en-US" sz="2600" b="1" kern="100" dirty="0">
                <a:effectLst/>
                <a:latin typeface="Arial" panose="020B0604020202020204" pitchFamily="34" charset="0"/>
                <a:ea typeface="Calibri" panose="020F0502020204030204" pitchFamily="34" charset="0"/>
                <a:cs typeface="Arial" panose="020B0604020202020204" pitchFamily="34" charset="0"/>
              </a:rPr>
              <a:t>Freedom of speech </a:t>
            </a:r>
            <a:r>
              <a:rPr lang="en-US" sz="2600" kern="100" dirty="0">
                <a:effectLst/>
                <a:latin typeface="Arial" panose="020B0604020202020204" pitchFamily="34" charset="0"/>
                <a:ea typeface="Calibri" panose="020F0502020204030204" pitchFamily="34" charset="0"/>
                <a:cs typeface="Arial" panose="020B0604020202020204" pitchFamily="34" charset="0"/>
              </a:rPr>
              <a:t>is one of the most fundamental pillars of a democratic society. It ensures that individuals can express their thoughts, opinions, and beliefs without fear of censorship or retaliation. However, this right, while crucial, is not absolute and must be balanced against other rights and societal values. At its core, freedom of speech promotes the exchange of ideas, fostering intellectual growth and societal progress. In democratic systems, it empowers citizens to critique governments, advocate for change, and hold power to account. </a:t>
            </a:r>
            <a:endParaRPr lang="el-GR" sz="26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600" kern="100" dirty="0">
                <a:effectLst/>
                <a:latin typeface="Arial" panose="020B0604020202020204" pitchFamily="34" charset="0"/>
                <a:ea typeface="Calibri" panose="020F0502020204030204" pitchFamily="34" charset="0"/>
                <a:cs typeface="Arial" panose="020B0604020202020204" pitchFamily="34" charset="0"/>
              </a:rPr>
              <a:t>Without this freedom, societies risk becoming stagnant or, worse, authoritarian, where dissenting voices are silenced, and conformity is enforced.</a:t>
            </a:r>
            <a:endParaRPr lang="el-GR" sz="26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96314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4FD84D-8019-FE33-0828-8D17F874505B}"/>
              </a:ext>
            </a:extLst>
          </p:cNvPr>
          <p:cNvSpPr txBox="1"/>
          <p:nvPr/>
        </p:nvSpPr>
        <p:spPr>
          <a:xfrm>
            <a:off x="1169233" y="269823"/>
            <a:ext cx="10736821" cy="6688369"/>
          </a:xfrm>
          <a:prstGeom prst="rect">
            <a:avLst/>
          </a:prstGeom>
          <a:noFill/>
        </p:spPr>
        <p:txBody>
          <a:bodyPr wrap="square">
            <a:spAutoFit/>
          </a:bodyPr>
          <a:lstStyle/>
          <a:p>
            <a:pPr>
              <a:lnSpc>
                <a:spcPct val="107000"/>
              </a:lnSpc>
              <a:spcAft>
                <a:spcPts val="800"/>
              </a:spcAft>
            </a:pPr>
            <a:r>
              <a:rPr lang="en-US" sz="2600" kern="100" dirty="0">
                <a:effectLst/>
                <a:latin typeface="Arial" panose="020B0604020202020204" pitchFamily="34" charset="0"/>
                <a:ea typeface="Calibri" panose="020F0502020204030204" pitchFamily="34" charset="0"/>
                <a:cs typeface="Arial" panose="020B0604020202020204" pitchFamily="34" charset="0"/>
              </a:rPr>
              <a:t>The principle of freedom of speech is enshrined in numerous legal frameworks, such as the First Amendment of the United States Constitution and Article 10 of the European Convention on Human Rights. These laws underline its universal importance. Nevertheless, even in countries that champion this right, limitations exist. Speech that incites violence, spreads hate, or harms others is typically restricted. These boundaries aim to protect individuals and communities while maintaining the integrity of public discourse.</a:t>
            </a:r>
            <a:endParaRPr lang="el-GR" sz="26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600" kern="100" dirty="0">
                <a:effectLst/>
                <a:latin typeface="Arial" panose="020B0604020202020204" pitchFamily="34" charset="0"/>
                <a:ea typeface="Calibri" panose="020F0502020204030204" pitchFamily="34" charset="0"/>
                <a:cs typeface="Arial" panose="020B0604020202020204" pitchFamily="34" charset="0"/>
              </a:rPr>
              <a:t>One of the key debates surrounding freedom of speech today involves its role in the digital age. Social media platforms have revolutionized communication, giving everyone a voice. However, they have also amplified the spread of misinformation, hate speech, and harmful content. Striking a balance between protecting free expression and ensuring a safe online environment remains a pressing challenge. </a:t>
            </a:r>
            <a:endParaRPr lang="el-GR" sz="26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l-GR" sz="26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0827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53DBE3-37FD-B061-6C5D-B6F0DAA6C84C}"/>
              </a:ext>
            </a:extLst>
          </p:cNvPr>
          <p:cNvSpPr txBox="1"/>
          <p:nvPr/>
        </p:nvSpPr>
        <p:spPr>
          <a:xfrm>
            <a:off x="899409" y="329863"/>
            <a:ext cx="10912839" cy="2492990"/>
          </a:xfrm>
          <a:prstGeom prst="rect">
            <a:avLst/>
          </a:prstGeom>
          <a:noFill/>
        </p:spPr>
        <p:txBody>
          <a:bodyPr wrap="square">
            <a:spAutoFit/>
          </a:bodyPr>
          <a:lstStyle/>
          <a:p>
            <a:r>
              <a:rPr lang="en-US" sz="2600" kern="100" dirty="0">
                <a:effectLst/>
                <a:latin typeface="Arial" panose="020B0604020202020204" pitchFamily="34" charset="0"/>
                <a:ea typeface="Calibri" panose="020F0502020204030204" pitchFamily="34" charset="0"/>
                <a:cs typeface="Arial" panose="020B0604020202020204" pitchFamily="34" charset="0"/>
              </a:rPr>
              <a:t>Another aspect to consider is cultural relativity. While freedom of speech is a cornerstone of Western democracies, not all cultures or political systems view it in the same way. In some nations, restrictions on speech are justified by appeals to tradition, religion, or national security. Critics argue that these restrictions often serve to entrench power and suppress dissent rather than genuinely protect societal values.</a:t>
            </a:r>
            <a:endParaRPr lang="el-GR" sz="2600" dirty="0"/>
          </a:p>
        </p:txBody>
      </p:sp>
      <p:pic>
        <p:nvPicPr>
          <p:cNvPr id="2050" name="Picture 2">
            <a:extLst>
              <a:ext uri="{FF2B5EF4-FFF2-40B4-BE49-F238E27FC236}">
                <a16:creationId xmlns:a16="http://schemas.microsoft.com/office/drawing/2014/main" id="{A581204D-483A-7BB6-CC1E-053230159A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4392" y="3728743"/>
            <a:ext cx="2143125" cy="1285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CD11380-A8AA-48A7-3731-002DE9C135A0}"/>
              </a:ext>
            </a:extLst>
          </p:cNvPr>
          <p:cNvSpPr txBox="1"/>
          <p:nvPr/>
        </p:nvSpPr>
        <p:spPr>
          <a:xfrm>
            <a:off x="8625525" y="5165447"/>
            <a:ext cx="1621411" cy="307777"/>
          </a:xfrm>
          <a:prstGeom prst="rect">
            <a:avLst/>
          </a:prstGeom>
          <a:noFill/>
        </p:spPr>
        <p:txBody>
          <a:bodyPr wrap="square">
            <a:spAutoFit/>
          </a:bodyPr>
          <a:lstStyle/>
          <a:p>
            <a:r>
              <a:rPr lang="el-GR" sz="1400" b="0" i="0" dirty="0">
                <a:solidFill>
                  <a:srgbClr val="202122"/>
                </a:solidFill>
                <a:effectLst/>
                <a:latin typeface="Arial" panose="020B0604020202020204" pitchFamily="34" charset="0"/>
              </a:rPr>
              <a:t>Free Speech flag</a:t>
            </a:r>
            <a:endParaRPr lang="el-GR" sz="1400" dirty="0"/>
          </a:p>
        </p:txBody>
      </p:sp>
    </p:spTree>
    <p:extLst>
      <p:ext uri="{BB962C8B-B14F-4D97-AF65-F5344CB8AC3E}">
        <p14:creationId xmlns:p14="http://schemas.microsoft.com/office/powerpoint/2010/main" val="425071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049E3E-FB0E-52B9-CBD3-0E890789A05B}"/>
              </a:ext>
            </a:extLst>
          </p:cNvPr>
          <p:cNvSpPr txBox="1"/>
          <p:nvPr/>
        </p:nvSpPr>
        <p:spPr>
          <a:xfrm>
            <a:off x="1004341" y="627768"/>
            <a:ext cx="10643015" cy="3058145"/>
          </a:xfrm>
          <a:prstGeom prst="rect">
            <a:avLst/>
          </a:prstGeom>
          <a:noFill/>
        </p:spPr>
        <p:txBody>
          <a:bodyPr wrap="square">
            <a:spAutoFit/>
          </a:bodyPr>
          <a:lstStyle/>
          <a:p>
            <a:pPr>
              <a:lnSpc>
                <a:spcPct val="107000"/>
              </a:lnSpc>
              <a:spcAft>
                <a:spcPts val="800"/>
              </a:spcAft>
            </a:pPr>
            <a:r>
              <a:rPr lang="en-US" sz="2600" b="1" kern="100" dirty="0">
                <a:effectLst/>
                <a:latin typeface="Arial" panose="020B0604020202020204" pitchFamily="34" charset="0"/>
                <a:ea typeface="Calibri" panose="020F0502020204030204" pitchFamily="34" charset="0"/>
                <a:cs typeface="Arial" panose="020B0604020202020204" pitchFamily="34" charset="0"/>
              </a:rPr>
              <a:t>In conclusion</a:t>
            </a:r>
            <a:r>
              <a:rPr lang="en-US" sz="2600" kern="100" dirty="0">
                <a:effectLst/>
                <a:latin typeface="Arial" panose="020B0604020202020204" pitchFamily="34" charset="0"/>
                <a:ea typeface="Calibri" panose="020F0502020204030204" pitchFamily="34" charset="0"/>
                <a:cs typeface="Arial" panose="020B0604020202020204" pitchFamily="34" charset="0"/>
              </a:rPr>
              <a:t>, freedom of speech is both a right and a responsibility. It empowers individuals to voice their opinions but also demands that they do so with respect and consideration for others. In an increasingly interconnected and diverse world, fostering open yet respectful dialogue is essential. Only by understanding and navigating its complexities can we uphold this vital freedom while ensuring it serves the greater good of society.</a:t>
            </a:r>
            <a:endParaRPr lang="el-GR" sz="2600" kern="1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8D1CE33C-425E-0859-63B8-C824186E00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0915" y="4179659"/>
            <a:ext cx="4260916" cy="15906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BD16D7-E5E0-69FF-1D34-E1CB9F53F793}"/>
              </a:ext>
            </a:extLst>
          </p:cNvPr>
          <p:cNvSpPr txBox="1"/>
          <p:nvPr/>
        </p:nvSpPr>
        <p:spPr>
          <a:xfrm>
            <a:off x="4119513" y="5922455"/>
            <a:ext cx="4760536" cy="523220"/>
          </a:xfrm>
          <a:prstGeom prst="rect">
            <a:avLst/>
          </a:prstGeom>
          <a:noFill/>
        </p:spPr>
        <p:txBody>
          <a:bodyPr wrap="square">
            <a:spAutoFit/>
          </a:bodyPr>
          <a:lstStyle/>
          <a:p>
            <a:r>
              <a:rPr lang="en-US" sz="1400" dirty="0"/>
              <a:t>“</a:t>
            </a:r>
            <a:r>
              <a:rPr lang="en-US" sz="1400" dirty="0">
                <a:latin typeface="Arial" panose="020B0604020202020204" pitchFamily="34" charset="0"/>
                <a:cs typeface="Arial" panose="020B0604020202020204" pitchFamily="34" charset="0"/>
              </a:rPr>
              <a:t>Permanent freedom of speech wall in Charlottesville, Virginia."</a:t>
            </a:r>
            <a:endParaRPr lang="el-G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0411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7C2457-EC78-D9FA-A6A4-82962A619D77}"/>
              </a:ext>
            </a:extLst>
          </p:cNvPr>
          <p:cNvSpPr txBox="1"/>
          <p:nvPr/>
        </p:nvSpPr>
        <p:spPr>
          <a:xfrm>
            <a:off x="1190135" y="692762"/>
            <a:ext cx="6094428" cy="367216"/>
          </a:xfrm>
          <a:prstGeom prst="rect">
            <a:avLst/>
          </a:prstGeom>
          <a:noFill/>
        </p:spPr>
        <p:txBody>
          <a:bodyPr wrap="square">
            <a:spAutoFit/>
          </a:bodyPr>
          <a:lstStyle/>
          <a:p>
            <a:pPr>
              <a:lnSpc>
                <a:spcPct val="107000"/>
              </a:lnSpc>
              <a:spcAft>
                <a:spcPts val="800"/>
              </a:spcAft>
            </a:pPr>
            <a:r>
              <a:rPr lang="en-US" sz="1800" kern="100" dirty="0">
                <a:effectLst/>
                <a:latin typeface="Arial" panose="020B0604020202020204" pitchFamily="34" charset="0"/>
                <a:ea typeface="Calibri" panose="020F0502020204030204" pitchFamily="34" charset="0"/>
                <a:cs typeface="Arial" panose="020B0604020202020204" pitchFamily="34" charset="0"/>
              </a:rPr>
              <a:t>https://en.wikipedia.org/wiki/Freedom_of_speech</a:t>
            </a:r>
            <a:endParaRPr lang="el-GR" sz="18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C77445CA-126B-716D-FB6F-867D632DAEF8}"/>
              </a:ext>
            </a:extLst>
          </p:cNvPr>
          <p:cNvSpPr txBox="1"/>
          <p:nvPr/>
        </p:nvSpPr>
        <p:spPr>
          <a:xfrm>
            <a:off x="1190135" y="1484184"/>
            <a:ext cx="6094428" cy="923330"/>
          </a:xfrm>
          <a:prstGeom prst="rect">
            <a:avLst/>
          </a:prstGeom>
          <a:noFill/>
        </p:spPr>
        <p:txBody>
          <a:bodyPr wrap="square">
            <a:spAutoFit/>
          </a:bodyPr>
          <a:lstStyle/>
          <a:p>
            <a:r>
              <a:rPr lang="en-US" dirty="0"/>
              <a:t>https://www.uscourts.gov/about-federal-courts/educational-resources/about-educational-outreach/activity-resources/what-does-free-speech-mean</a:t>
            </a:r>
            <a:endParaRPr lang="el-GR" dirty="0"/>
          </a:p>
        </p:txBody>
      </p:sp>
      <p:sp>
        <p:nvSpPr>
          <p:cNvPr id="7" name="TextBox 6">
            <a:extLst>
              <a:ext uri="{FF2B5EF4-FFF2-40B4-BE49-F238E27FC236}">
                <a16:creationId xmlns:a16="http://schemas.microsoft.com/office/drawing/2014/main" id="{6F2851EC-5EA3-9556-8402-66B5787C74CC}"/>
              </a:ext>
            </a:extLst>
          </p:cNvPr>
          <p:cNvSpPr txBox="1"/>
          <p:nvPr/>
        </p:nvSpPr>
        <p:spPr>
          <a:xfrm>
            <a:off x="1190135" y="2910228"/>
            <a:ext cx="6094428" cy="646331"/>
          </a:xfrm>
          <a:prstGeom prst="rect">
            <a:avLst/>
          </a:prstGeom>
          <a:noFill/>
        </p:spPr>
        <p:txBody>
          <a:bodyPr wrap="square">
            <a:spAutoFit/>
          </a:bodyPr>
          <a:lstStyle/>
          <a:p>
            <a:r>
              <a:rPr lang="en-US" dirty="0"/>
              <a:t>https://www.amnesty.org/en/what-we-do/freedom-of-expression/</a:t>
            </a:r>
            <a:endParaRPr lang="el-GR" dirty="0"/>
          </a:p>
        </p:txBody>
      </p:sp>
      <p:pic>
        <p:nvPicPr>
          <p:cNvPr id="1026" name="Picture 2">
            <a:extLst>
              <a:ext uri="{FF2B5EF4-FFF2-40B4-BE49-F238E27FC236}">
                <a16:creationId xmlns:a16="http://schemas.microsoft.com/office/drawing/2014/main" id="{9DA54CE6-696F-7BD2-4A5B-C529F8AC37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9698" y="607341"/>
            <a:ext cx="2520491" cy="327650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5A3BB6E-8575-2635-BFAE-CA8908ED03FB}"/>
              </a:ext>
            </a:extLst>
          </p:cNvPr>
          <p:cNvSpPr txBox="1"/>
          <p:nvPr/>
        </p:nvSpPr>
        <p:spPr>
          <a:xfrm>
            <a:off x="8003357" y="4033392"/>
            <a:ext cx="3912124" cy="523220"/>
          </a:xfrm>
          <a:prstGeom prst="rect">
            <a:avLst/>
          </a:prstGeom>
          <a:noFill/>
        </p:spPr>
        <p:txBody>
          <a:bodyPr wrap="square">
            <a:spAutoFit/>
          </a:bodyPr>
          <a:lstStyle/>
          <a:p>
            <a:r>
              <a:rPr lang="el-GR" sz="1400" dirty="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Declaration of the Rights of Man and of the Citizen</a:t>
            </a:r>
            <a:r>
              <a:rPr lang="el-GR" sz="1400" dirty="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from </a:t>
            </a:r>
            <a:r>
              <a:rPr lang="fr-FR" sz="1400" dirty="0">
                <a:latin typeface="Arial" panose="020B0604020202020204" pitchFamily="34" charset="0"/>
                <a:cs typeface="Arial" panose="020B0604020202020204" pitchFamily="34" charset="0"/>
              </a:rPr>
              <a:t>1789</a:t>
            </a:r>
            <a:endParaRPr lang="el-G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7783545"/>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Περικοπή</Template>
  <TotalTime>55</TotalTime>
  <Words>524</Words>
  <Application>Microsoft Office PowerPoint</Application>
  <PresentationFormat>Ευρεία οθόνη</PresentationFormat>
  <Paragraphs>18</Paragraphs>
  <Slides>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vt:i4>
      </vt:variant>
    </vt:vector>
  </HeadingPairs>
  <TitlesOfParts>
    <vt:vector size="9" baseType="lpstr">
      <vt:lpstr>Arial</vt:lpstr>
      <vt:lpstr>Franklin Gothic Book</vt:lpstr>
      <vt:lpstr>Περικοπή</vt:lpstr>
      <vt:lpstr>FREEDOM Of SPEECH  </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Lydia Marinopoulou</dc:creator>
  <cp:lastModifiedBy>Lydia Marinopoulou</cp:lastModifiedBy>
  <cp:revision>2</cp:revision>
  <dcterms:created xsi:type="dcterms:W3CDTF">2025-01-09T15:50:11Z</dcterms:created>
  <dcterms:modified xsi:type="dcterms:W3CDTF">2025-01-09T18:01:16Z</dcterms:modified>
</cp:coreProperties>
</file>