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1/10/2025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1/10/2025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1/10/2025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1/10/2025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1/10/2025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n-US" sz="5400" dirty="0" smtClean="0"/>
              <a:t>HUMAN RIGHTS OF REFUGEES</a:t>
            </a:r>
            <a:endParaRPr lang="el-GR" sz="5400" dirty="0"/>
          </a:p>
        </p:txBody>
      </p:sp>
      <p:sp>
        <p:nvSpPr>
          <p:cNvPr id="3" name="Υπότιτλος 2"/>
          <p:cNvSpPr>
            <a:spLocks noGrp="1"/>
          </p:cNvSpPr>
          <p:nvPr>
            <p:ph type="subTitle" idx="1"/>
          </p:nvPr>
        </p:nvSpPr>
        <p:spPr/>
        <p:txBody>
          <a:bodyPr/>
          <a:lstStyle/>
          <a:p>
            <a:endParaRPr lang="el-GR"/>
          </a:p>
        </p:txBody>
      </p:sp>
      <p:pic>
        <p:nvPicPr>
          <p:cNvPr id="1026" name="Picture 2" descr="Know Your Rights provides resources to guide the commu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8919" y="3552119"/>
            <a:ext cx="4745609" cy="248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118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4400" dirty="0" smtClean="0"/>
              <a:t>THE CAUSES</a:t>
            </a:r>
            <a:endParaRPr lang="el-GR" sz="4400" dirty="0"/>
          </a:p>
        </p:txBody>
      </p:sp>
      <p:sp>
        <p:nvSpPr>
          <p:cNvPr id="3" name="Θέση περιεχομένου 2"/>
          <p:cNvSpPr>
            <a:spLocks noGrp="1"/>
          </p:cNvSpPr>
          <p:nvPr>
            <p:ph idx="1"/>
          </p:nvPr>
        </p:nvSpPr>
        <p:spPr/>
        <p:txBody>
          <a:bodyPr>
            <a:normAutofit/>
          </a:bodyPr>
          <a:lstStyle/>
          <a:p>
            <a:r>
              <a:rPr lang="en-US" sz="2400" b="1" dirty="0"/>
              <a:t>There are many reasons </a:t>
            </a:r>
            <a:r>
              <a:rPr lang="en-US" sz="2400" b="1" dirty="0" smtClean="0"/>
              <a:t>why </a:t>
            </a:r>
            <a:r>
              <a:rPr lang="en-US" sz="2400" b="1" dirty="0"/>
              <a:t>people around the globe seek to rebuild their lives in a different country. Some people leave home to get a job or an education. Others are forced to flee persecution or human rights violations such as torture. Millions flee from armed conflicts or other crises or violence. Some no longer feel safe and might have been targeted just because of who they are or what they do or believe – for example, for their ethnicity, religion, </a:t>
            </a:r>
            <a:r>
              <a:rPr lang="en-US" sz="2400" b="1" dirty="0" smtClean="0"/>
              <a:t>or </a:t>
            </a:r>
            <a:r>
              <a:rPr lang="en-US" sz="2400" b="1" dirty="0"/>
              <a:t>political opinions. </a:t>
            </a:r>
            <a:endParaRPr lang="en-US" sz="2400" b="1" dirty="0" smtClean="0"/>
          </a:p>
          <a:p>
            <a:pPr marL="0" indent="0">
              <a:buNone/>
            </a:pPr>
            <a:endParaRPr lang="el-GR" sz="2400" b="1" dirty="0"/>
          </a:p>
        </p:txBody>
      </p:sp>
    </p:spTree>
    <p:extLst>
      <p:ext uri="{BB962C8B-B14F-4D97-AF65-F5344CB8AC3E}">
        <p14:creationId xmlns:p14="http://schemas.microsoft.com/office/powerpoint/2010/main" val="2676168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5400" dirty="0" smtClean="0">
                <a:solidFill>
                  <a:schemeClr val="accent5">
                    <a:lumMod val="75000"/>
                  </a:schemeClr>
                </a:solidFill>
                <a:effectLst>
                  <a:outerShdw blurRad="38100" dist="38100" dir="2700000" algn="tl">
                    <a:srgbClr val="000000">
                      <a:alpha val="43137"/>
                    </a:srgbClr>
                  </a:outerShdw>
                </a:effectLst>
              </a:rPr>
              <a:t>EQUAL RIGHTS</a:t>
            </a:r>
            <a:endParaRPr lang="el-GR" sz="5400" dirty="0">
              <a:solidFill>
                <a:schemeClr val="accent5">
                  <a:lumMod val="75000"/>
                </a:schemeClr>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a:bodyPr>
          <a:lstStyle/>
          <a:p>
            <a:r>
              <a:rPr lang="en-US" dirty="0">
                <a:solidFill>
                  <a:srgbClr val="000000"/>
                </a:solidFill>
                <a:latin typeface="Amnesty Trade Gothic"/>
              </a:rPr>
              <a:t>An asylum seeker is a person who has left their country and is seeking protection from persecution and serious human rights violations in another country, but who hasn’t yet been legally recognized as a refugee and is waiting to receive a decision on their asylum claim. Seeking asylum is a human right. This means everyone should be allowed to enter another country to seek asylum</a:t>
            </a:r>
            <a:r>
              <a:rPr lang="en-US" dirty="0" smtClean="0">
                <a:solidFill>
                  <a:srgbClr val="000000"/>
                </a:solidFill>
                <a:latin typeface="Amnesty Trade Gothic"/>
              </a:rPr>
              <a:t>.</a:t>
            </a:r>
            <a:r>
              <a:rPr lang="en-US" dirty="0">
                <a:solidFill>
                  <a:srgbClr val="000000"/>
                </a:solidFill>
                <a:latin typeface="Amnesty Trade Gothic"/>
              </a:rPr>
              <a:t> It is important to understand that, just because migrants do not flee persecution, they are still entitled to have all their human rights protected and respected, regardless of the status they have in the country they moved to. Governments must protect all migrants from racist and xenophobic </a:t>
            </a:r>
            <a:r>
              <a:rPr lang="en-US" dirty="0" smtClean="0">
                <a:solidFill>
                  <a:srgbClr val="000000"/>
                </a:solidFill>
                <a:latin typeface="Amnesty Trade Gothic"/>
              </a:rPr>
              <a:t>violence. </a:t>
            </a:r>
            <a:r>
              <a:rPr lang="en-US" dirty="0">
                <a:solidFill>
                  <a:srgbClr val="000000"/>
                </a:solidFill>
                <a:latin typeface="Amnesty Trade Gothic"/>
              </a:rPr>
              <a:t>Migrants should never be detained or forced to return to their countries without a legitimate reason</a:t>
            </a:r>
            <a:r>
              <a:rPr lang="en-US" dirty="0" smtClean="0">
                <a:solidFill>
                  <a:srgbClr val="000000"/>
                </a:solidFill>
                <a:latin typeface="Amnesty Trade Gothic"/>
              </a:rPr>
              <a:t>.</a:t>
            </a:r>
            <a:r>
              <a:rPr lang="en-US" dirty="0">
                <a:solidFill>
                  <a:srgbClr val="000000"/>
                </a:solidFill>
                <a:latin typeface="Amnesty Trade Gothic"/>
              </a:rPr>
              <a:t> We campaign for a world where human rights can be enjoyed by everyone, no matter what situation they are in. </a:t>
            </a:r>
            <a:r>
              <a:rPr lang="en-US" dirty="0" smtClean="0">
                <a:solidFill>
                  <a:srgbClr val="000000"/>
                </a:solidFill>
                <a:latin typeface="Amnesty Trade Gothic"/>
              </a:rPr>
              <a:t>We should make </a:t>
            </a:r>
            <a:r>
              <a:rPr lang="en-US" dirty="0">
                <a:solidFill>
                  <a:srgbClr val="000000"/>
                </a:solidFill>
                <a:latin typeface="Amnesty Trade Gothic"/>
              </a:rPr>
              <a:t>sure governments </a:t>
            </a:r>
            <a:r>
              <a:rPr lang="en-US" dirty="0" err="1">
                <a:solidFill>
                  <a:srgbClr val="000000"/>
                </a:solidFill>
                <a:latin typeface="Amnesty Trade Gothic"/>
              </a:rPr>
              <a:t>honour</a:t>
            </a:r>
            <a:r>
              <a:rPr lang="en-US" dirty="0">
                <a:solidFill>
                  <a:srgbClr val="000000"/>
                </a:solidFill>
                <a:latin typeface="Amnesty Trade Gothic"/>
              </a:rPr>
              <a:t> their shared responsibility to protect the rights of refugees, asylum seekers and migrants. </a:t>
            </a:r>
            <a:endParaRPr lang="el-GR" dirty="0"/>
          </a:p>
        </p:txBody>
      </p:sp>
    </p:spTree>
    <p:extLst>
      <p:ext uri="{BB962C8B-B14F-4D97-AF65-F5344CB8AC3E}">
        <p14:creationId xmlns:p14="http://schemas.microsoft.com/office/powerpoint/2010/main" val="301554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VIOLATION OF BASIC RIGHTS</a:t>
            </a:r>
            <a:endParaRPr lang="el-GR" dirty="0"/>
          </a:p>
        </p:txBody>
      </p:sp>
      <p:sp>
        <p:nvSpPr>
          <p:cNvPr id="3" name="Θέση περιεχομένου 2"/>
          <p:cNvSpPr>
            <a:spLocks noGrp="1"/>
          </p:cNvSpPr>
          <p:nvPr>
            <p:ph idx="1"/>
          </p:nvPr>
        </p:nvSpPr>
        <p:spPr>
          <a:xfrm>
            <a:off x="581192" y="865632"/>
            <a:ext cx="11029615" cy="4993167"/>
          </a:xfrm>
        </p:spPr>
        <p:txBody>
          <a:bodyPr>
            <a:normAutofit/>
          </a:bodyPr>
          <a:lstStyle/>
          <a:p>
            <a:r>
              <a:rPr lang="en-US" sz="2000" b="1" dirty="0">
                <a:solidFill>
                  <a:schemeClr val="tx2">
                    <a:lumMod val="50000"/>
                  </a:schemeClr>
                </a:solidFill>
              </a:rPr>
              <a:t>Unable to prove their citizenship, stateless people may face a lifetime of obstacles trying to access basic rights and services. They often are not allowed to go to school, see a doctor, work legally, open a bank account, buy a house or even get married. This creates and perpetuates generational cycles of poverty</a:t>
            </a:r>
            <a:r>
              <a:rPr lang="en-US" sz="2000" b="1" dirty="0" smtClean="0">
                <a:solidFill>
                  <a:schemeClr val="tx2">
                    <a:lumMod val="50000"/>
                  </a:schemeClr>
                </a:solidFill>
              </a:rPr>
              <a:t>.</a:t>
            </a:r>
            <a:r>
              <a:rPr lang="en-US" sz="2000" b="1" dirty="0">
                <a:solidFill>
                  <a:schemeClr val="tx2">
                    <a:lumMod val="50000"/>
                  </a:schemeClr>
                </a:solidFill>
              </a:rPr>
              <a:t> Every human being deserves a life free from persecution and </a:t>
            </a:r>
            <a:r>
              <a:rPr lang="en-US" sz="2000" b="1" dirty="0" smtClean="0">
                <a:solidFill>
                  <a:schemeClr val="tx2">
                    <a:lumMod val="50000"/>
                  </a:schemeClr>
                </a:solidFill>
              </a:rPr>
              <a:t>discrimination. But </a:t>
            </a:r>
            <a:r>
              <a:rPr lang="en-US" sz="2000" b="1" dirty="0">
                <a:solidFill>
                  <a:schemeClr val="tx2">
                    <a:lumMod val="50000"/>
                  </a:schemeClr>
                </a:solidFill>
              </a:rPr>
              <a:t>displacement can affect anyone. Hundreds of thousands of people are forced to flee their homes every day – young and old, sick and healthy, sons and daughters.</a:t>
            </a:r>
            <a:endParaRPr lang="el-GR" sz="2000" b="1" dirty="0">
              <a:solidFill>
                <a:schemeClr val="tx2">
                  <a:lumMod val="50000"/>
                </a:schemeClr>
              </a:solidFill>
            </a:endParaRPr>
          </a:p>
        </p:txBody>
      </p:sp>
      <p:pic>
        <p:nvPicPr>
          <p:cNvPr id="5" name="Εικόνα 4"/>
          <p:cNvPicPr>
            <a:picLocks noChangeAspect="1"/>
          </p:cNvPicPr>
          <p:nvPr/>
        </p:nvPicPr>
        <p:blipFill>
          <a:blip r:embed="rId2"/>
          <a:stretch>
            <a:fillRect/>
          </a:stretch>
        </p:blipFill>
        <p:spPr>
          <a:xfrm>
            <a:off x="5327905" y="4218432"/>
            <a:ext cx="3969334" cy="2535936"/>
          </a:xfrm>
          <a:prstGeom prst="rect">
            <a:avLst/>
          </a:prstGeom>
        </p:spPr>
      </p:pic>
    </p:spTree>
    <p:extLst>
      <p:ext uri="{BB962C8B-B14F-4D97-AF65-F5344CB8AC3E}">
        <p14:creationId xmlns:p14="http://schemas.microsoft.com/office/powerpoint/2010/main" val="58472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ACCESS TO HEALTH</a:t>
            </a:r>
            <a:endParaRPr lang="el-GR" dirty="0"/>
          </a:p>
        </p:txBody>
      </p:sp>
      <p:sp>
        <p:nvSpPr>
          <p:cNvPr id="3" name="Θέση περιεχομένου 2"/>
          <p:cNvSpPr>
            <a:spLocks noGrp="1"/>
          </p:cNvSpPr>
          <p:nvPr>
            <p:ph idx="1"/>
          </p:nvPr>
        </p:nvSpPr>
        <p:spPr/>
        <p:txBody>
          <a:bodyPr>
            <a:noAutofit/>
          </a:bodyPr>
          <a:lstStyle/>
          <a:p>
            <a:r>
              <a:rPr lang="en-US" sz="1400" b="1" dirty="0"/>
              <a:t>Good health is an essential requirement for refugees to be able to rebuild their lives</a:t>
            </a:r>
            <a:r>
              <a:rPr lang="en-US" sz="1400" b="1" dirty="0" smtClean="0"/>
              <a:t>.</a:t>
            </a:r>
            <a:r>
              <a:rPr lang="en-US" sz="1400" b="1" dirty="0"/>
              <a:t> The right to health exists for all people, including refugees. The right to health means that all of us can access affordable essential health services when and where we need them. Many refugees, however, face tremendous obstacles in meeting their health needs.  </a:t>
            </a:r>
            <a:r>
              <a:rPr lang="en-US" sz="1400" b="1" dirty="0"/>
              <a:t>Fundamentally, all people, including refugees, have the right to access the highest available standard of care without experiencing financial hardship.  </a:t>
            </a:r>
          </a:p>
          <a:p>
            <a:endParaRPr lang="en-US" sz="1400" b="1" dirty="0"/>
          </a:p>
          <a:p>
            <a:r>
              <a:rPr lang="en-US" sz="1400" b="1" dirty="0"/>
              <a:t>Refugee access to national healthcare systems depends on the policies of the host country. In some countries, refugees can access national health systems and services under the same conditions as nationals. This can mean that healthcare costs could be subsidized, reduced, or free (notably during an emergency). In other countries, refugees can only access national health services as foreigners (often meaning at a higher cost). There are also several host countries where refugees are not able to access national healthcare due to national policies or geographical inaccessibility. The costs for private healthcare in these countries are often prohibitive and act as a financial barrier to accessing healthcare. </a:t>
            </a:r>
            <a:r>
              <a:rPr lang="en-US" sz="1400" b="1" dirty="0"/>
              <a:t>Before displacement, many refugees live in countries experiencing humanitarian crises. During the journey out of their country, refugees may face harsh or dangerous conditions that have severe consequences for their physical and psychological wellbeing. Arriving in their new host country, refugees often do not have access to affordable health services. They may not be able to visit health providers, get medicines and medical supplies, laboratory tests and other life-sustaining health services due to distance, safety, language, policy, or financial barriers. Treatment for ongoing conditions, including </a:t>
            </a:r>
            <a:r>
              <a:rPr lang="en-US" sz="1400" b="1" dirty="0" err="1"/>
              <a:t>noncommunicable</a:t>
            </a:r>
            <a:r>
              <a:rPr lang="en-US" sz="1400" b="1" dirty="0"/>
              <a:t> diseases and malnutrition, is often interrupted. Refugees may have to live with serious injuries, like broken bones, without medical help. </a:t>
            </a:r>
            <a:endParaRPr lang="el-GR" sz="1400" b="1" dirty="0"/>
          </a:p>
        </p:txBody>
      </p:sp>
    </p:spTree>
    <p:extLst>
      <p:ext uri="{BB962C8B-B14F-4D97-AF65-F5344CB8AC3E}">
        <p14:creationId xmlns:p14="http://schemas.microsoft.com/office/powerpoint/2010/main" val="3888398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600" b="1" i="1" dirty="0" smtClean="0">
                <a:solidFill>
                  <a:srgbClr val="00B0F0"/>
                </a:solidFill>
              </a:rPr>
              <a:t>general</a:t>
            </a:r>
            <a:endParaRPr lang="el-GR" sz="3600" b="1" i="1" dirty="0">
              <a:solidFill>
                <a:srgbClr val="00B0F0"/>
              </a:solidFill>
            </a:endParaRPr>
          </a:p>
        </p:txBody>
      </p:sp>
      <p:sp>
        <p:nvSpPr>
          <p:cNvPr id="3" name="Θέση περιεχομένου 2"/>
          <p:cNvSpPr>
            <a:spLocks noGrp="1"/>
          </p:cNvSpPr>
          <p:nvPr>
            <p:ph idx="1"/>
          </p:nvPr>
        </p:nvSpPr>
        <p:spPr/>
        <p:txBody>
          <a:bodyPr>
            <a:noAutofit/>
          </a:bodyPr>
          <a:lstStyle/>
          <a:p>
            <a:r>
              <a:rPr lang="en-US" sz="1600" b="1" dirty="0">
                <a:solidFill>
                  <a:schemeClr val="bg2">
                    <a:lumMod val="10000"/>
                  </a:schemeClr>
                </a:solidFill>
              </a:rPr>
              <a:t>Human rights and refugee </a:t>
            </a:r>
            <a:r>
              <a:rPr lang="en-US" sz="1600" b="1" dirty="0" smtClean="0">
                <a:solidFill>
                  <a:schemeClr val="bg2">
                    <a:lumMod val="10000"/>
                  </a:schemeClr>
                </a:solidFill>
              </a:rPr>
              <a:t>law</a:t>
            </a:r>
            <a:endParaRPr lang="en-US" sz="1600" b="1" dirty="0">
              <a:solidFill>
                <a:schemeClr val="bg2">
                  <a:lumMod val="10000"/>
                </a:schemeClr>
              </a:solidFill>
            </a:endParaRPr>
          </a:p>
          <a:p>
            <a:r>
              <a:rPr lang="en-US" sz="1600" b="1" dirty="0" smtClean="0">
                <a:solidFill>
                  <a:schemeClr val="bg2">
                    <a:lumMod val="10000"/>
                  </a:schemeClr>
                </a:solidFill>
              </a:rPr>
              <a:t>Human rights</a:t>
            </a:r>
            <a:r>
              <a:rPr lang="en-US" sz="1600" b="1" dirty="0">
                <a:solidFill>
                  <a:schemeClr val="bg2">
                    <a:lumMod val="10000"/>
                  </a:schemeClr>
                </a:solidFill>
              </a:rPr>
              <a:t> are the rights that a person is guaranteed by way of birth. The following are universal human rights that are most relevant to </a:t>
            </a:r>
            <a:r>
              <a:rPr lang="en-US" sz="1600" b="1" dirty="0" smtClean="0">
                <a:solidFill>
                  <a:schemeClr val="bg2">
                    <a:lumMod val="10000"/>
                  </a:schemeClr>
                </a:solidFill>
              </a:rPr>
              <a:t>refugees</a:t>
            </a:r>
          </a:p>
          <a:p>
            <a:r>
              <a:rPr lang="en-US" sz="1600" b="1" dirty="0" smtClean="0">
                <a:solidFill>
                  <a:schemeClr val="bg2">
                    <a:lumMod val="10000"/>
                  </a:schemeClr>
                </a:solidFill>
              </a:rPr>
              <a:t>The </a:t>
            </a:r>
            <a:r>
              <a:rPr lang="en-US" sz="1600" b="1" dirty="0">
                <a:solidFill>
                  <a:schemeClr val="bg2">
                    <a:lumMod val="10000"/>
                  </a:schemeClr>
                </a:solidFill>
              </a:rPr>
              <a:t>right to freedom from torture or degrading treatment</a:t>
            </a:r>
          </a:p>
          <a:p>
            <a:r>
              <a:rPr lang="en-US" sz="1600" b="1" dirty="0">
                <a:solidFill>
                  <a:schemeClr val="bg2">
                    <a:lumMod val="10000"/>
                  </a:schemeClr>
                </a:solidFill>
              </a:rPr>
              <a:t>The right to freedom of opinion and expression</a:t>
            </a:r>
          </a:p>
          <a:p>
            <a:r>
              <a:rPr lang="en-US" sz="1600" b="1" dirty="0">
                <a:solidFill>
                  <a:schemeClr val="bg2">
                    <a:lumMod val="10000"/>
                  </a:schemeClr>
                </a:solidFill>
              </a:rPr>
              <a:t>The right to freedom of thought, conscience, and religion</a:t>
            </a:r>
          </a:p>
          <a:p>
            <a:r>
              <a:rPr lang="en-US" sz="1600" b="1" dirty="0">
                <a:solidFill>
                  <a:schemeClr val="bg2">
                    <a:lumMod val="10000"/>
                  </a:schemeClr>
                </a:solidFill>
              </a:rPr>
              <a:t>The right to life, liberty, and security</a:t>
            </a:r>
          </a:p>
          <a:p>
            <a:r>
              <a:rPr lang="en-US" sz="1600" b="1" dirty="0">
                <a:solidFill>
                  <a:schemeClr val="bg2">
                    <a:lumMod val="10000"/>
                  </a:schemeClr>
                </a:solidFill>
              </a:rPr>
              <a:t>Freedom from discrimination</a:t>
            </a:r>
          </a:p>
          <a:p>
            <a:r>
              <a:rPr lang="en-US" sz="1600" b="1" dirty="0">
                <a:solidFill>
                  <a:schemeClr val="bg2">
                    <a:lumMod val="10000"/>
                  </a:schemeClr>
                </a:solidFill>
              </a:rPr>
              <a:t>The right to </a:t>
            </a:r>
            <a:r>
              <a:rPr lang="en-US" sz="1600" b="1" dirty="0" smtClean="0">
                <a:solidFill>
                  <a:schemeClr val="bg2">
                    <a:lumMod val="10000"/>
                  </a:schemeClr>
                </a:solidFill>
              </a:rPr>
              <a:t>asylum</a:t>
            </a:r>
            <a:endParaRPr lang="en-US" sz="1600" b="1" dirty="0">
              <a:solidFill>
                <a:schemeClr val="bg2">
                  <a:lumMod val="10000"/>
                </a:schemeClr>
              </a:solidFill>
            </a:endParaRPr>
          </a:p>
        </p:txBody>
      </p:sp>
    </p:spTree>
    <p:extLst>
      <p:ext uri="{BB962C8B-B14F-4D97-AF65-F5344CB8AC3E}">
        <p14:creationId xmlns:p14="http://schemas.microsoft.com/office/powerpoint/2010/main" val="288864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600" b="1" dirty="0" smtClean="0">
                <a:solidFill>
                  <a:srgbClr val="00B050"/>
                </a:solidFill>
              </a:rPr>
              <a:t>conclusion</a:t>
            </a:r>
            <a:endParaRPr lang="el-GR" sz="3600" b="1" dirty="0">
              <a:solidFill>
                <a:srgbClr val="00B050"/>
              </a:solidFill>
            </a:endParaRPr>
          </a:p>
        </p:txBody>
      </p:sp>
      <p:sp>
        <p:nvSpPr>
          <p:cNvPr id="3" name="Θέση περιεχομένου 2"/>
          <p:cNvSpPr>
            <a:spLocks noGrp="1"/>
          </p:cNvSpPr>
          <p:nvPr>
            <p:ph idx="1"/>
          </p:nvPr>
        </p:nvSpPr>
        <p:spPr>
          <a:xfrm>
            <a:off x="316992" y="2553978"/>
            <a:ext cx="5564859" cy="3419383"/>
          </a:xfrm>
        </p:spPr>
        <p:txBody>
          <a:bodyPr>
            <a:normAutofit fontScale="85000" lnSpcReduction="10000"/>
          </a:bodyPr>
          <a:lstStyle/>
          <a:p>
            <a:r>
              <a:rPr lang="en-US" b="1" dirty="0" smtClean="0">
                <a:solidFill>
                  <a:schemeClr val="bg2">
                    <a:lumMod val="10000"/>
                  </a:schemeClr>
                </a:solidFill>
              </a:rPr>
              <a:t>Refugee </a:t>
            </a:r>
            <a:r>
              <a:rPr lang="en-US" b="1" dirty="0">
                <a:solidFill>
                  <a:schemeClr val="bg2">
                    <a:lumMod val="10000"/>
                  </a:schemeClr>
                </a:solidFill>
              </a:rPr>
              <a:t>law and international human rights law are closely connected in content but differ in their function. The main difference of their function is the way in which international refugee law considers </a:t>
            </a:r>
            <a:r>
              <a:rPr lang="en-US" b="1" dirty="0" smtClean="0">
                <a:solidFill>
                  <a:schemeClr val="bg2">
                    <a:lumMod val="10000"/>
                  </a:schemeClr>
                </a:solidFill>
              </a:rPr>
              <a:t>while </a:t>
            </a:r>
            <a:r>
              <a:rPr lang="en-US" b="1" dirty="0">
                <a:solidFill>
                  <a:schemeClr val="bg2">
                    <a:lumMod val="10000"/>
                  </a:schemeClr>
                </a:solidFill>
              </a:rPr>
              <a:t>international human rights law do not</a:t>
            </a:r>
            <a:r>
              <a:rPr lang="en-US" b="1" dirty="0" smtClean="0">
                <a:solidFill>
                  <a:schemeClr val="bg2">
                    <a:lumMod val="10000"/>
                  </a:schemeClr>
                </a:solidFill>
              </a:rPr>
              <a:t>.</a:t>
            </a:r>
            <a:r>
              <a:rPr lang="en-US" b="1" dirty="0">
                <a:solidFill>
                  <a:schemeClr val="bg2">
                    <a:lumMod val="10000"/>
                  </a:schemeClr>
                </a:solidFill>
              </a:rPr>
              <a:t> One of the core principles of international refugee law </a:t>
            </a:r>
            <a:r>
              <a:rPr lang="en-US" b="1" dirty="0" smtClean="0">
                <a:solidFill>
                  <a:schemeClr val="bg2">
                    <a:lumMod val="10000"/>
                  </a:schemeClr>
                </a:solidFill>
              </a:rPr>
              <a:t>is </a:t>
            </a:r>
            <a:r>
              <a:rPr lang="en-US" b="1" dirty="0">
                <a:solidFill>
                  <a:schemeClr val="bg2">
                    <a:lumMod val="10000"/>
                  </a:schemeClr>
                </a:solidFill>
              </a:rPr>
              <a:t>the basic idea that a country cannot send back a person to their country of origin if they will face endangerment upon </a:t>
            </a:r>
            <a:r>
              <a:rPr lang="en-US" b="1" dirty="0" smtClean="0">
                <a:solidFill>
                  <a:schemeClr val="bg2">
                    <a:lumMod val="10000"/>
                  </a:schemeClr>
                </a:solidFill>
              </a:rPr>
              <a:t>return.</a:t>
            </a:r>
            <a:r>
              <a:rPr lang="en-US" b="1" dirty="0">
                <a:solidFill>
                  <a:schemeClr val="bg2">
                    <a:lumMod val="10000"/>
                  </a:schemeClr>
                </a:solidFill>
              </a:rPr>
              <a:t> In this case, a certain level of sovereignty is taken away from a country. </a:t>
            </a:r>
            <a:endParaRPr lang="en-US" b="1" dirty="0" smtClean="0">
              <a:solidFill>
                <a:schemeClr val="bg2">
                  <a:lumMod val="10000"/>
                </a:schemeClr>
              </a:solidFill>
            </a:endParaRPr>
          </a:p>
          <a:p>
            <a:endParaRPr lang="en-US" b="1" dirty="0">
              <a:solidFill>
                <a:schemeClr val="bg2">
                  <a:lumMod val="10000"/>
                </a:schemeClr>
              </a:solidFill>
            </a:endParaRPr>
          </a:p>
          <a:p>
            <a:endParaRPr lang="en-US" b="1" dirty="0" smtClean="0">
              <a:solidFill>
                <a:schemeClr val="bg2">
                  <a:lumMod val="10000"/>
                </a:schemeClr>
              </a:solidFill>
            </a:endParaRPr>
          </a:p>
          <a:p>
            <a:endParaRPr lang="en-US" b="1" dirty="0">
              <a:solidFill>
                <a:schemeClr val="bg2">
                  <a:lumMod val="10000"/>
                </a:schemeClr>
              </a:solidFill>
            </a:endParaRPr>
          </a:p>
          <a:p>
            <a:r>
              <a:rPr lang="en-US" b="1" dirty="0" smtClean="0">
                <a:solidFill>
                  <a:schemeClr val="bg2">
                    <a:lumMod val="10000"/>
                  </a:schemeClr>
                </a:solidFill>
              </a:rPr>
              <a:t>LOIZOY ALIKI </a:t>
            </a:r>
            <a:r>
              <a:rPr lang="el-GR" b="1" dirty="0" smtClean="0">
                <a:solidFill>
                  <a:schemeClr val="bg2">
                    <a:lumMod val="10000"/>
                  </a:schemeClr>
                </a:solidFill>
              </a:rPr>
              <a:t>Γ3</a:t>
            </a:r>
            <a:endParaRPr lang="en-US" b="1" dirty="0">
              <a:solidFill>
                <a:schemeClr val="bg2">
                  <a:lumMod val="10000"/>
                </a:schemeClr>
              </a:solidFill>
            </a:endParaRPr>
          </a:p>
        </p:txBody>
      </p:sp>
      <p:pic>
        <p:nvPicPr>
          <p:cNvPr id="3074" name="Picture 2" descr="Human Rights Still Under Attack in Australia's Immigration Laws - Amnesty  International Austral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223" y="2712972"/>
            <a:ext cx="4652097" cy="3101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311717"/>
      </p:ext>
    </p:extLst>
  </p:cSld>
  <p:clrMapOvr>
    <a:masterClrMapping/>
  </p:clrMapOvr>
</p:sld>
</file>

<file path=ppt/theme/theme1.xml><?xml version="1.0" encoding="utf-8"?>
<a:theme xmlns:a="http://schemas.openxmlformats.org/drawingml/2006/main" name="Μέρισμα">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Μέρισμα</Template>
  <TotalTime>35</TotalTime>
  <Words>417</Words>
  <Application>Microsoft Office PowerPoint</Application>
  <PresentationFormat>Ευρεία οθόνη</PresentationFormat>
  <Paragraphs>26</Paragraphs>
  <Slides>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7</vt:i4>
      </vt:variant>
    </vt:vector>
  </HeadingPairs>
  <TitlesOfParts>
    <vt:vector size="13" baseType="lpstr">
      <vt:lpstr>Amnesty Trade Gothic</vt:lpstr>
      <vt:lpstr>Arial</vt:lpstr>
      <vt:lpstr>Corbel</vt:lpstr>
      <vt:lpstr>Gill Sans MT</vt:lpstr>
      <vt:lpstr>Wingdings 2</vt:lpstr>
      <vt:lpstr>Μέρισμα</vt:lpstr>
      <vt:lpstr>HUMAN RIGHTS OF REFUGEES</vt:lpstr>
      <vt:lpstr>THE CAUSES</vt:lpstr>
      <vt:lpstr>EQUAL RIGHTS</vt:lpstr>
      <vt:lpstr>VIOLATION OF BASIC RIGHTS</vt:lpstr>
      <vt:lpstr>ACCESS TO HEALTH</vt:lpstr>
      <vt:lpstr>general</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OF REFUGEES</dc:title>
  <dc:creator>User</dc:creator>
  <cp:lastModifiedBy>User</cp:lastModifiedBy>
  <cp:revision>4</cp:revision>
  <dcterms:created xsi:type="dcterms:W3CDTF">2025-01-10T17:37:18Z</dcterms:created>
  <dcterms:modified xsi:type="dcterms:W3CDTF">2025-01-10T18:12:31Z</dcterms:modified>
</cp:coreProperties>
</file>