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da5ba536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da5ba536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da5ba536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da5ba536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1da5ba536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1da5ba536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da5ba536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1da5ba536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da5ba536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da5ba536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da5ba536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da5ba536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da5ba536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da5ba536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da5ba536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da5ba536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kathimerini.gr/world/561847102/afganistan-oi-talimpan-epivalloyn-tin-mpoyrka/" TargetMode="External"/><Relationship Id="rId4" Type="http://schemas.openxmlformats.org/officeDocument/2006/relationships/hyperlink" Target="https://www.capital.gr/diethni/3883914/talimpan-oi-gunaikes-sto-afganistan-epitrepetai-na-milane-metaxu-tous/" TargetMode="External"/><Relationship Id="rId5" Type="http://schemas.openxmlformats.org/officeDocument/2006/relationships/hyperlink" Target="https://www.un.org/en/about-us/universal-declaration-of-human-rights" TargetMode="External"/><Relationship Id="rId6" Type="http://schemas.openxmlformats.org/officeDocument/2006/relationships/hyperlink" Target="https://www.pewresearch.org/race-and-ethnicity/2022/08/30/black-americans-have-a-clear-vision-for-reducing-racism-but-little-hope-it-will-happe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058450"/>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l"/>
              <a:t>HUMAN RIGHTS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l"/>
              <a:t>RIGHTS DON’T MAKE EXCEPTIONS:</a:t>
            </a:r>
            <a:endParaRPr/>
          </a:p>
          <a:p>
            <a:pPr indent="0" lvl="0" marL="0" rtl="0" algn="ctr">
              <a:spcBef>
                <a:spcPts val="0"/>
              </a:spcBef>
              <a:spcAft>
                <a:spcPts val="0"/>
              </a:spcAft>
              <a:buNone/>
            </a:pPr>
            <a:r>
              <a:rPr lang="el"/>
              <a:t>A PRESENTATION ABOUT DIVERSITY</a:t>
            </a:r>
            <a:endParaRPr/>
          </a:p>
        </p:txBody>
      </p:sp>
      <p:sp>
        <p:nvSpPr>
          <p:cNvPr id="65" name="Google Shape;65;p13"/>
          <p:cNvSpPr txBox="1"/>
          <p:nvPr/>
        </p:nvSpPr>
        <p:spPr>
          <a:xfrm>
            <a:off x="100050" y="4343150"/>
            <a:ext cx="2316300" cy="696000"/>
          </a:xfrm>
          <a:prstGeom prst="rect">
            <a:avLst/>
          </a:prstGeom>
          <a:noFill/>
          <a:ln cap="flat" cmpd="sng" w="9525">
            <a:solidFill>
              <a:srgbClr val="1F1F1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l" sz="1800">
                <a:solidFill>
                  <a:schemeClr val="dk1"/>
                </a:solidFill>
                <a:latin typeface="Roboto"/>
                <a:ea typeface="Roboto"/>
                <a:cs typeface="Roboto"/>
                <a:sym typeface="Roboto"/>
              </a:rPr>
              <a:t>Barbara Karaviti  Γ2</a:t>
            </a:r>
            <a:endParaRPr sz="18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l"/>
              <a:t>Universal Declaration of Human Rights</a:t>
            </a:r>
            <a:endParaRPr/>
          </a:p>
          <a:p>
            <a:pPr indent="0" lvl="0" marL="0" rtl="0" algn="l">
              <a:spcBef>
                <a:spcPts val="0"/>
              </a:spcBef>
              <a:spcAft>
                <a:spcPts val="0"/>
              </a:spcAft>
              <a:buNone/>
            </a:pPr>
            <a:r>
              <a:rPr lang="el"/>
              <a:t>ARTICLE 2</a:t>
            </a:r>
            <a:endParaRPr/>
          </a:p>
        </p:txBody>
      </p:sp>
      <p:sp>
        <p:nvSpPr>
          <p:cNvPr id="71" name="Google Shape;71;p14"/>
          <p:cNvSpPr txBox="1"/>
          <p:nvPr>
            <p:ph idx="1" type="body"/>
          </p:nvPr>
        </p:nvSpPr>
        <p:spPr>
          <a:xfrm>
            <a:off x="387900" y="1489825"/>
            <a:ext cx="8368200" cy="30057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l"/>
              <a:t>According to the Universal Declaration of Human Rights “</a:t>
            </a:r>
            <a:r>
              <a:rPr lang="el"/>
              <a:t>Everyone is entitled to all the rights and freedoms set forth in this Declaration, without distinction of any kind, such as race, colour, sex, language, religion, political or other opinion, national or social origin, property, birth or other status. Furthermore, no distinction shall be made on the basis of the political, jurisdictional or international status of the country or territory to which a person belongs, whether it be independent, trust, non-self-governing or under any other limitation of sovereignty.’’</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10452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l"/>
              <a:t>DIVERSITY EXISTS WHEN IT COMES TO HUMAN RIGHTS.</a:t>
            </a:r>
            <a:endParaRPr/>
          </a:p>
          <a:p>
            <a:pPr indent="0" lvl="0" marL="0" rtl="0" algn="l">
              <a:spcBef>
                <a:spcPts val="0"/>
              </a:spcBef>
              <a:spcAft>
                <a:spcPts val="0"/>
              </a:spcAft>
              <a:buNone/>
            </a:pPr>
            <a:r>
              <a:rPr lang="el"/>
              <a:t> IS THIS DIVERSITY VIOLΑTED?</a:t>
            </a:r>
            <a:endParaRPr/>
          </a:p>
        </p:txBody>
      </p:sp>
      <p:sp>
        <p:nvSpPr>
          <p:cNvPr id="77" name="Google Shape;77;p15"/>
          <p:cNvSpPr txBox="1"/>
          <p:nvPr>
            <p:ph idx="1" type="body"/>
          </p:nvPr>
        </p:nvSpPr>
        <p:spPr>
          <a:xfrm>
            <a:off x="387900" y="2059575"/>
            <a:ext cx="8368200" cy="14463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l" sz="2000"/>
              <a:t>Sadly, even though people have come a long way, there are numerous forms of racism in today’s world. Racism takes  the right from people to have access to facilities, entertainment </a:t>
            </a:r>
            <a:r>
              <a:rPr lang="el" sz="2000"/>
              <a:t>resources, even housing.</a:t>
            </a:r>
            <a:endParaRPr sz="2000"/>
          </a:p>
          <a:p>
            <a:pPr indent="0" lvl="0" marL="0" rtl="0" algn="l">
              <a:spcBef>
                <a:spcPts val="1200"/>
              </a:spcBef>
              <a:spcAft>
                <a:spcPts val="1200"/>
              </a:spcAft>
              <a:buNone/>
            </a:pPr>
            <a:r>
              <a:t/>
            </a:r>
            <a:endParaRPr/>
          </a:p>
        </p:txBody>
      </p:sp>
      <p:pic>
        <p:nvPicPr>
          <p:cNvPr id="78" name="Google Shape;78;p15"/>
          <p:cNvPicPr preferRelativeResize="0"/>
          <p:nvPr/>
        </p:nvPicPr>
        <p:blipFill>
          <a:blip r:embed="rId3">
            <a:alphaModFix/>
          </a:blip>
          <a:stretch>
            <a:fillRect/>
          </a:stretch>
        </p:blipFill>
        <p:spPr>
          <a:xfrm>
            <a:off x="6376050" y="3647400"/>
            <a:ext cx="2380045" cy="133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EXAMPLES:</a:t>
            </a:r>
            <a:endParaRPr/>
          </a:p>
        </p:txBody>
      </p:sp>
      <p:sp>
        <p:nvSpPr>
          <p:cNvPr id="84" name="Google Shape;84;p16"/>
          <p:cNvSpPr txBox="1"/>
          <p:nvPr>
            <p:ph idx="1" type="body"/>
          </p:nvPr>
        </p:nvSpPr>
        <p:spPr>
          <a:xfrm>
            <a:off x="387900" y="1522449"/>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Surely, there are other examples that need to be mentioned from laws that take the right from citizens to have rights without discriminations, but the issue with Talibans and their slavery towards women is </a:t>
            </a:r>
            <a:r>
              <a:rPr lang="el"/>
              <a:t>without</a:t>
            </a:r>
            <a:r>
              <a:rPr lang="el"/>
              <a:t> a </a:t>
            </a:r>
            <a:r>
              <a:rPr lang="el"/>
              <a:t>doubt a shocking topical fact. An important mention is also the marginalization of black people.</a:t>
            </a:r>
            <a:r>
              <a:rPr lang="el"/>
              <a:t> </a:t>
            </a:r>
            <a:endParaRPr/>
          </a:p>
        </p:txBody>
      </p:sp>
      <p:pic>
        <p:nvPicPr>
          <p:cNvPr id="85" name="Google Shape;85;p16"/>
          <p:cNvPicPr preferRelativeResize="0"/>
          <p:nvPr/>
        </p:nvPicPr>
        <p:blipFill>
          <a:blip r:embed="rId3">
            <a:alphaModFix/>
          </a:blip>
          <a:stretch>
            <a:fillRect/>
          </a:stretch>
        </p:blipFill>
        <p:spPr>
          <a:xfrm>
            <a:off x="552475" y="3132275"/>
            <a:ext cx="2819400" cy="1619250"/>
          </a:xfrm>
          <a:prstGeom prst="rect">
            <a:avLst/>
          </a:prstGeom>
          <a:noFill/>
          <a:ln>
            <a:noFill/>
          </a:ln>
        </p:spPr>
      </p:pic>
      <p:sp>
        <p:nvSpPr>
          <p:cNvPr id="86" name="Google Shape;86;p16"/>
          <p:cNvSpPr txBox="1"/>
          <p:nvPr/>
        </p:nvSpPr>
        <p:spPr>
          <a:xfrm>
            <a:off x="3732000" y="3132275"/>
            <a:ext cx="5024100" cy="17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l" sz="1800">
                <a:solidFill>
                  <a:schemeClr val="dk1"/>
                </a:solidFill>
                <a:latin typeface="Roboto"/>
                <a:ea typeface="Roboto"/>
                <a:cs typeface="Roboto"/>
                <a:sym typeface="Roboto"/>
              </a:rPr>
              <a:t>We live in </a:t>
            </a:r>
            <a:r>
              <a:rPr i="1" lang="el" sz="1800">
                <a:solidFill>
                  <a:schemeClr val="dk1"/>
                </a:solidFill>
                <a:latin typeface="Roboto"/>
                <a:ea typeface="Roboto"/>
                <a:cs typeface="Roboto"/>
                <a:sym typeface="Roboto"/>
              </a:rPr>
              <a:t>serious times that human rights are constantly violated. So, it is important to stay active and in touch with other nations.</a:t>
            </a:r>
            <a:endParaRPr i="1"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DISCRIMINATION IN GENDER:</a:t>
            </a:r>
            <a:endParaRPr/>
          </a:p>
        </p:txBody>
      </p:sp>
      <p:sp>
        <p:nvSpPr>
          <p:cNvPr id="92" name="Google Shape;92;p17"/>
          <p:cNvSpPr txBox="1"/>
          <p:nvPr>
            <p:ph idx="1" type="body"/>
          </p:nvPr>
        </p:nvSpPr>
        <p:spPr>
          <a:xfrm>
            <a:off x="203050" y="1805174"/>
            <a:ext cx="8368200" cy="30789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l" sz="2200">
                <a:latin typeface="Times New Roman"/>
                <a:ea typeface="Times New Roman"/>
                <a:cs typeface="Times New Roman"/>
                <a:sym typeface="Times New Roman"/>
              </a:rPr>
              <a:t>We have the strong example of women in Afghanistan:</a:t>
            </a:r>
            <a:endParaRPr sz="2200">
              <a:latin typeface="Times New Roman"/>
              <a:ea typeface="Times New Roman"/>
              <a:cs typeface="Times New Roman"/>
              <a:sym typeface="Times New Roman"/>
            </a:endParaRPr>
          </a:p>
          <a:p>
            <a:pPr indent="0" lvl="0" marL="0" rtl="0" algn="l">
              <a:spcBef>
                <a:spcPts val="1200"/>
              </a:spcBef>
              <a:spcAft>
                <a:spcPts val="0"/>
              </a:spcAft>
              <a:buNone/>
            </a:pPr>
            <a:r>
              <a:rPr lang="el"/>
              <a:t> Talibans have very strict rules towards women. Rules that no one can imagine that people are obligated to follow in the 21st century.</a:t>
            </a:r>
            <a:endParaRPr/>
          </a:p>
          <a:p>
            <a:pPr indent="0" lvl="0" marL="0" rtl="0" algn="l">
              <a:spcBef>
                <a:spcPts val="1200"/>
              </a:spcBef>
              <a:spcAft>
                <a:spcPts val="1200"/>
              </a:spcAft>
              <a:buNone/>
            </a:pPr>
            <a:r>
              <a:rPr lang="el"/>
              <a:t>The discrimination of gender is highlighted in this nation. Women have become objects that belong to men. Furthermore, Afghan women are no longer able to study beyond Primary school, go to parks, gyms, nursing homes and leave their homes unaccompanied. Other Islamic laws forbid them to sing or recite poetry.</a:t>
            </a:r>
            <a:endParaRPr/>
          </a:p>
        </p:txBody>
      </p:sp>
      <p:pic>
        <p:nvPicPr>
          <p:cNvPr id="93" name="Google Shape;93;p17"/>
          <p:cNvPicPr preferRelativeResize="0"/>
          <p:nvPr/>
        </p:nvPicPr>
        <p:blipFill>
          <a:blip r:embed="rId3">
            <a:alphaModFix/>
          </a:blip>
          <a:stretch>
            <a:fillRect/>
          </a:stretch>
        </p:blipFill>
        <p:spPr>
          <a:xfrm>
            <a:off x="6200475" y="53525"/>
            <a:ext cx="2943525" cy="1648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1" type="body"/>
          </p:nvPr>
        </p:nvSpPr>
        <p:spPr>
          <a:xfrm>
            <a:off x="387900" y="1211375"/>
            <a:ext cx="8368200" cy="327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Regarding clothing, females are obligated to wear a clothing named &lt;&lt;burqa&gt;&gt;  in public and </a:t>
            </a:r>
            <a:r>
              <a:rPr lang="el"/>
              <a:t>in front of males that are not a part of their family</a:t>
            </a:r>
            <a:r>
              <a:rPr lang="el"/>
              <a:t>. More </a:t>
            </a:r>
            <a:r>
              <a:rPr lang="el"/>
              <a:t>importantly, the supreme leader of the Taliban stated that “Unless they have some important work to do outside the house, it is better to stay inside”.</a:t>
            </a:r>
            <a:endParaRPr/>
          </a:p>
          <a:p>
            <a:pPr indent="0" lvl="0" marL="0" rtl="0" algn="l">
              <a:spcBef>
                <a:spcPts val="1200"/>
              </a:spcBef>
              <a:spcAft>
                <a:spcPts val="0"/>
              </a:spcAft>
              <a:buNone/>
            </a:pPr>
            <a:r>
              <a:t/>
            </a:r>
            <a:endParaRPr sz="2100">
              <a:solidFill>
                <a:srgbClr val="1F1F1F"/>
              </a:solidFill>
              <a:highlight>
                <a:srgbClr val="F8F9FA"/>
              </a:highlight>
              <a:latin typeface="Arial"/>
              <a:ea typeface="Arial"/>
              <a:cs typeface="Arial"/>
              <a:sym typeface="Arial"/>
            </a:endParaRPr>
          </a:p>
          <a:p>
            <a:pPr indent="0" lvl="0" marL="0" rtl="0" algn="l">
              <a:spcBef>
                <a:spcPts val="1200"/>
              </a:spcBef>
              <a:spcAft>
                <a:spcPts val="1200"/>
              </a:spcAft>
              <a:buNone/>
            </a:pPr>
            <a:r>
              <a:rPr lang="el"/>
              <a:t> </a:t>
            </a:r>
            <a:endParaRPr/>
          </a:p>
        </p:txBody>
      </p:sp>
      <p:pic>
        <p:nvPicPr>
          <p:cNvPr id="99" name="Google Shape;99;p18"/>
          <p:cNvPicPr preferRelativeResize="0"/>
          <p:nvPr/>
        </p:nvPicPr>
        <p:blipFill>
          <a:blip r:embed="rId3">
            <a:alphaModFix/>
          </a:blip>
          <a:stretch>
            <a:fillRect/>
          </a:stretch>
        </p:blipFill>
        <p:spPr>
          <a:xfrm>
            <a:off x="5427525" y="2697550"/>
            <a:ext cx="3716476" cy="2445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DISCRIMINATION IN</a:t>
            </a:r>
            <a:r>
              <a:rPr lang="el"/>
              <a:t> RACE:</a:t>
            </a:r>
            <a:endParaRPr/>
          </a:p>
        </p:txBody>
      </p:sp>
      <p:sp>
        <p:nvSpPr>
          <p:cNvPr id="105" name="Google Shape;105;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Moreover, Black People have faced and still face a lot of difficulties due to the color of their skin. </a:t>
            </a:r>
            <a:r>
              <a:rPr lang="el"/>
              <a:t>One of the most pressing challenges African states faced at Independence was their lack of infrastructure. Also, they face serious cases of police brutality and economic inequality. Discrimination due to race is one of the most common forms of racism and people are fighting constantly to have unchanged and respected rights. </a:t>
            </a:r>
            <a:endParaRPr/>
          </a:p>
        </p:txBody>
      </p:sp>
      <p:pic>
        <p:nvPicPr>
          <p:cNvPr id="106" name="Google Shape;106;p19"/>
          <p:cNvPicPr preferRelativeResize="0"/>
          <p:nvPr/>
        </p:nvPicPr>
        <p:blipFill>
          <a:blip r:embed="rId3">
            <a:alphaModFix/>
          </a:blip>
          <a:stretch>
            <a:fillRect/>
          </a:stretch>
        </p:blipFill>
        <p:spPr>
          <a:xfrm>
            <a:off x="6279225" y="3326575"/>
            <a:ext cx="2609850" cy="17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12" name="Google Shape;112;p20"/>
          <p:cNvSpPr txBox="1"/>
          <p:nvPr>
            <p:ph idx="1" type="body"/>
          </p:nvPr>
        </p:nvSpPr>
        <p:spPr>
          <a:xfrm>
            <a:off x="1584150" y="2145450"/>
            <a:ext cx="5975700" cy="85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2600"/>
              <a:t>THANK YOU FOR YOUR ATTENTION</a:t>
            </a:r>
            <a:endParaRPr b="1" sz="2600"/>
          </a:p>
        </p:txBody>
      </p:sp>
      <p:pic>
        <p:nvPicPr>
          <p:cNvPr id="113" name="Google Shape;113;p20"/>
          <p:cNvPicPr preferRelativeResize="0"/>
          <p:nvPr/>
        </p:nvPicPr>
        <p:blipFill>
          <a:blip r:embed="rId3">
            <a:alphaModFix/>
          </a:blip>
          <a:stretch>
            <a:fillRect/>
          </a:stretch>
        </p:blipFill>
        <p:spPr>
          <a:xfrm>
            <a:off x="152400" y="3150450"/>
            <a:ext cx="3000375" cy="1524000"/>
          </a:xfrm>
          <a:prstGeom prst="rect">
            <a:avLst/>
          </a:prstGeom>
          <a:noFill/>
          <a:ln>
            <a:noFill/>
          </a:ln>
        </p:spPr>
      </p:pic>
      <p:pic>
        <p:nvPicPr>
          <p:cNvPr id="114" name="Google Shape;114;p20"/>
          <p:cNvPicPr preferRelativeResize="0"/>
          <p:nvPr/>
        </p:nvPicPr>
        <p:blipFill>
          <a:blip r:embed="rId4">
            <a:alphaModFix/>
          </a:blip>
          <a:stretch>
            <a:fillRect/>
          </a:stretch>
        </p:blipFill>
        <p:spPr>
          <a:xfrm>
            <a:off x="6567450" y="181775"/>
            <a:ext cx="2422897" cy="184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a:t>SOURCES:</a:t>
            </a:r>
            <a:endParaRPr/>
          </a:p>
        </p:txBody>
      </p:sp>
      <p:sp>
        <p:nvSpPr>
          <p:cNvPr id="120" name="Google Shape;120;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l" u="sng">
                <a:solidFill>
                  <a:schemeClr val="hlink"/>
                </a:solidFill>
                <a:hlinkClick r:id="rId3"/>
              </a:rPr>
              <a:t>https://www.kathimerini.gr/world/561847102/afganistan-oi-talimpan-epivalloyn-tin-mpoyrka/</a:t>
            </a:r>
            <a:endParaRPr/>
          </a:p>
          <a:p>
            <a:pPr indent="-342900" lvl="0" marL="457200" rtl="0" algn="l">
              <a:spcBef>
                <a:spcPts val="0"/>
              </a:spcBef>
              <a:spcAft>
                <a:spcPts val="0"/>
              </a:spcAft>
              <a:buSzPts val="1800"/>
              <a:buChar char="●"/>
            </a:pPr>
            <a:r>
              <a:rPr lang="el" u="sng">
                <a:solidFill>
                  <a:schemeClr val="hlink"/>
                </a:solidFill>
                <a:hlinkClick r:id="rId4"/>
              </a:rPr>
              <a:t>https://www.capital.gr/diethni/3883914/talimpan-oi-gunaikes-sto-afganistan-epitrepetai-na-milane-metaxu-tous/</a:t>
            </a:r>
            <a:endParaRPr/>
          </a:p>
          <a:p>
            <a:pPr indent="-342900" lvl="0" marL="457200" rtl="0" algn="l">
              <a:spcBef>
                <a:spcPts val="0"/>
              </a:spcBef>
              <a:spcAft>
                <a:spcPts val="0"/>
              </a:spcAft>
              <a:buSzPts val="1800"/>
              <a:buChar char="●"/>
            </a:pPr>
            <a:r>
              <a:rPr lang="el" u="sng">
                <a:solidFill>
                  <a:schemeClr val="hlink"/>
                </a:solidFill>
                <a:hlinkClick r:id="rId5"/>
              </a:rPr>
              <a:t>https://www.un.org/en/about-us/universal-declaration-of-human-rights</a:t>
            </a:r>
            <a:endParaRPr/>
          </a:p>
          <a:p>
            <a:pPr indent="-342900" lvl="0" marL="457200" rtl="0" algn="l">
              <a:spcBef>
                <a:spcPts val="0"/>
              </a:spcBef>
              <a:spcAft>
                <a:spcPts val="0"/>
              </a:spcAft>
              <a:buSzPts val="1800"/>
              <a:buChar char="●"/>
            </a:pPr>
            <a:r>
              <a:rPr lang="el" u="sng">
                <a:solidFill>
                  <a:schemeClr val="hlink"/>
                </a:solidFill>
                <a:hlinkClick r:id="rId6"/>
              </a:rPr>
              <a:t>https://www.pewresearch.org/race-and-ethnicity/2022/08/30/black-americans-have-a-clear-vision-for-reducing-racism-but-little-hope-it-will-happen/</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