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1" r:id="rId1"/>
  </p:sldMasterIdLst>
  <p:sldIdLst>
    <p:sldId id="256" r:id="rId2"/>
    <p:sldId id="259" r:id="rId3"/>
    <p:sldId id="257" r:id="rId4"/>
    <p:sldId id="263" r:id="rId5"/>
    <p:sldId id="261" r:id="rId6"/>
    <p:sldId id="265" r:id="rId7"/>
    <p:sldId id="264" r:id="rId8"/>
    <p:sldId id="266" r:id="rId9"/>
    <p:sldId id="267" r:id="rId10"/>
    <p:sldId id="268" r:id="rId11"/>
    <p:sldId id="262"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94660"/>
  </p:normalViewPr>
  <p:slideViewPr>
    <p:cSldViewPr snapToGrid="0">
      <p:cViewPr varScale="1">
        <p:scale>
          <a:sx n="74" d="100"/>
          <a:sy n="74" d="100"/>
        </p:scale>
        <p:origin x="96" y="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033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6022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1508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2235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442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5271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7912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8318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027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4432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149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910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970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8174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643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12/15/2024</a:t>
            </a:fld>
            <a:endParaRPr lang="en-US" dirty="0"/>
          </a:p>
        </p:txBody>
      </p:sp>
    </p:spTree>
    <p:extLst>
      <p:ext uri="{BB962C8B-B14F-4D97-AF65-F5344CB8AC3E}">
        <p14:creationId xmlns:p14="http://schemas.microsoft.com/office/powerpoint/2010/main" val="128901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141044"/>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 id="2147483963" r:id="rId12"/>
    <p:sldLayoutId id="2147483964" r:id="rId13"/>
    <p:sldLayoutId id="2147483965" r:id="rId14"/>
    <p:sldLayoutId id="2147483966" r:id="rId15"/>
    <p:sldLayoutId id="214748396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un.org/" TargetMode="External"/><Relationship Id="rId7" Type="http://schemas.openxmlformats.org/officeDocument/2006/relationships/hyperlink" Target="https://www.nelsonmandela.org/news/entry/the-importance-of-education-to-madiba" TargetMode="External"/><Relationship Id="rId2" Type="http://schemas.openxmlformats.org/officeDocument/2006/relationships/hyperlink" Target="https://unicef.org/" TargetMode="External"/><Relationship Id="rId1" Type="http://schemas.openxmlformats.org/officeDocument/2006/relationships/slideLayout" Target="../slideLayouts/slideLayout2.xml"/><Relationship Id="rId6" Type="http://schemas.openxmlformats.org/officeDocument/2006/relationships/hyperlink" Target="https://educatetogrow.com/" TargetMode="External"/><Relationship Id="rId5" Type="http://schemas.openxmlformats.org/officeDocument/2006/relationships/hyperlink" Target="https://unesdoc.unesco.org/" TargetMode="External"/><Relationship Id="rId4" Type="http://schemas.openxmlformats.org/officeDocument/2006/relationships/hyperlink" Target="https://www.ohchr.org/e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Human Rights Day 2023 - Know Your Rights!">
            <a:extLst>
              <a:ext uri="{FF2B5EF4-FFF2-40B4-BE49-F238E27FC236}">
                <a16:creationId xmlns:a16="http://schemas.microsoft.com/office/drawing/2014/main" id="{9FDA8446-6F28-4A76-345A-E070148EF0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1239" t="9091"/>
          <a:stretch/>
        </p:blipFill>
        <p:spPr bwMode="auto">
          <a:xfrm>
            <a:off x="3506875" y="-1"/>
            <a:ext cx="8685125"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solidFill>
            <a:srgbClr val="FFFFFF">
              <a:shade val="85000"/>
            </a:srgbClr>
          </a:solidFill>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36AF626C-FF3E-D0F6-4BC0-85BF790FC353}"/>
              </a:ext>
            </a:extLst>
          </p:cNvPr>
          <p:cNvSpPr>
            <a:spLocks noGrp="1"/>
          </p:cNvSpPr>
          <p:nvPr>
            <p:ph type="ctrTitle"/>
          </p:nvPr>
        </p:nvSpPr>
        <p:spPr>
          <a:xfrm>
            <a:off x="499777" y="1863453"/>
            <a:ext cx="4088190" cy="2369093"/>
          </a:xfrm>
        </p:spPr>
        <p:txBody>
          <a:bodyPr>
            <a:normAutofit/>
          </a:bodyPr>
          <a:lstStyle/>
          <a:p>
            <a:pPr>
              <a:lnSpc>
                <a:spcPct val="90000"/>
              </a:lnSpc>
            </a:pPr>
            <a:r>
              <a:rPr lang="en-US" sz="3600" dirty="0">
                <a:ln w="22225">
                  <a:solidFill>
                    <a:schemeClr val="tx1"/>
                  </a:solidFill>
                  <a:miter lim="800000"/>
                </a:ln>
              </a:rPr>
              <a:t>Human Rights</a:t>
            </a:r>
            <a:br>
              <a:rPr lang="en-US" sz="3000" dirty="0">
                <a:ln w="22225">
                  <a:solidFill>
                    <a:schemeClr val="tx1"/>
                  </a:solidFill>
                  <a:miter lim="800000"/>
                </a:ln>
              </a:rPr>
            </a:br>
            <a:br>
              <a:rPr lang="en-US" sz="3000" dirty="0">
                <a:ln w="22225">
                  <a:solidFill>
                    <a:schemeClr val="tx1"/>
                  </a:solidFill>
                  <a:miter lim="800000"/>
                </a:ln>
              </a:rPr>
            </a:br>
            <a:r>
              <a:rPr lang="en-US" sz="3000" dirty="0">
                <a:ln w="22225">
                  <a:solidFill>
                    <a:schemeClr val="tx1"/>
                  </a:solidFill>
                  <a:miter lim="800000"/>
                </a:ln>
              </a:rPr>
              <a:t>The right to education and its violation</a:t>
            </a:r>
            <a:endParaRPr lang="el-GR" sz="3000" dirty="0">
              <a:ln w="22225">
                <a:solidFill>
                  <a:schemeClr val="tx1"/>
                </a:solidFill>
                <a:miter lim="800000"/>
              </a:ln>
            </a:endParaRPr>
          </a:p>
        </p:txBody>
      </p:sp>
      <p:sp>
        <p:nvSpPr>
          <p:cNvPr id="3" name="Subtitle 2">
            <a:extLst>
              <a:ext uri="{FF2B5EF4-FFF2-40B4-BE49-F238E27FC236}">
                <a16:creationId xmlns:a16="http://schemas.microsoft.com/office/drawing/2014/main" id="{20C72121-5066-5954-5303-CBE0BE19983D}"/>
              </a:ext>
            </a:extLst>
          </p:cNvPr>
          <p:cNvSpPr>
            <a:spLocks noGrp="1"/>
          </p:cNvSpPr>
          <p:nvPr>
            <p:ph type="subTitle" idx="1"/>
          </p:nvPr>
        </p:nvSpPr>
        <p:spPr>
          <a:xfrm>
            <a:off x="499777" y="4365152"/>
            <a:ext cx="4079721" cy="786747"/>
          </a:xfrm>
        </p:spPr>
        <p:txBody>
          <a:bodyPr>
            <a:normAutofit/>
          </a:bodyPr>
          <a:lstStyle/>
          <a:p>
            <a:r>
              <a:rPr lang="en-US" sz="1600" dirty="0"/>
              <a:t>Margarita </a:t>
            </a:r>
            <a:r>
              <a:rPr lang="en-US" sz="1600" dirty="0" err="1"/>
              <a:t>Lytinaki</a:t>
            </a:r>
            <a:endParaRPr lang="en-US" sz="1600" dirty="0"/>
          </a:p>
          <a:p>
            <a:r>
              <a:rPr lang="el-GR" sz="1600" dirty="0"/>
              <a:t>Γ3</a:t>
            </a:r>
          </a:p>
        </p:txBody>
      </p:sp>
      <p:cxnSp>
        <p:nvCxnSpPr>
          <p:cNvPr id="1056" name="Straight Connector 1055">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58" name="Straight Connector 1057">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60"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062"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064"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066"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068"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070"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072"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20975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52" name="Rectangle 525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5239" name="Rectangle 523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41" name="Straight Connector 524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254" name="Straight Connector 525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525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525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5258" name="Isosceles Triangle 5257">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525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5253" name="Isosceles Triangle 525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5255" name="Freeform: Shape 5254">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217FC21-931F-6E9E-C428-38A2CF73C3DB}"/>
              </a:ext>
            </a:extLst>
          </p:cNvPr>
          <p:cNvSpPr>
            <a:spLocks noGrp="1"/>
          </p:cNvSpPr>
          <p:nvPr>
            <p:ph type="title"/>
          </p:nvPr>
        </p:nvSpPr>
        <p:spPr>
          <a:xfrm>
            <a:off x="5672758" y="123176"/>
            <a:ext cx="6158872" cy="1738745"/>
          </a:xfrm>
        </p:spPr>
        <p:txBody>
          <a:bodyPr vert="horz" lIns="91440" tIns="45720" rIns="91440" bIns="45720" rtlCol="0" anchor="ctr">
            <a:noAutofit/>
          </a:bodyPr>
          <a:lstStyle/>
          <a:p>
            <a:r>
              <a:rPr lang="en-US" sz="4800" dirty="0">
                <a:solidFill>
                  <a:srgbClr val="FFFFFF"/>
                </a:solidFill>
              </a:rPr>
              <a:t>Let’s all Respect the </a:t>
            </a:r>
            <a:br>
              <a:rPr lang="en-US" sz="4800" dirty="0">
                <a:solidFill>
                  <a:srgbClr val="FFFFFF"/>
                </a:solidFill>
              </a:rPr>
            </a:br>
            <a:r>
              <a:rPr lang="en-US" sz="4800" dirty="0">
                <a:solidFill>
                  <a:srgbClr val="FFFFFF"/>
                </a:solidFill>
              </a:rPr>
              <a:t>Right to Education</a:t>
            </a:r>
            <a:endParaRPr lang="el-GR" sz="4800" dirty="0">
              <a:solidFill>
                <a:srgbClr val="FFFFFF"/>
              </a:solidFill>
            </a:endParaRPr>
          </a:p>
        </p:txBody>
      </p:sp>
      <p:pic>
        <p:nvPicPr>
          <p:cNvPr id="5126" name="Picture 6" descr="Education is the most powerful weapon which you can use to change the ...">
            <a:extLst>
              <a:ext uri="{FF2B5EF4-FFF2-40B4-BE49-F238E27FC236}">
                <a16:creationId xmlns:a16="http://schemas.microsoft.com/office/drawing/2014/main" id="{8E6931D7-1058-0EAA-F1B5-A82C4E358B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443"/>
          <a:stretch/>
        </p:blipFill>
        <p:spPr bwMode="auto">
          <a:xfrm>
            <a:off x="223625" y="2088573"/>
            <a:ext cx="5024606" cy="282632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406F7A2-1679-D4EF-809E-9EC76614D3A4}"/>
              </a:ext>
            </a:extLst>
          </p:cNvPr>
          <p:cNvSpPr>
            <a:spLocks noGrp="1"/>
          </p:cNvSpPr>
          <p:nvPr>
            <p:ph idx="1"/>
          </p:nvPr>
        </p:nvSpPr>
        <p:spPr>
          <a:xfrm>
            <a:off x="6096000" y="2097040"/>
            <a:ext cx="5968337" cy="3317938"/>
          </a:xfrm>
        </p:spPr>
        <p:txBody>
          <a:bodyPr anchor="t">
            <a:noAutofit/>
          </a:bodyPr>
          <a:lstStyle/>
          <a:p>
            <a:pPr marL="0" indent="0">
              <a:lnSpc>
                <a:spcPct val="90000"/>
              </a:lnSpc>
              <a:buNone/>
            </a:pPr>
            <a:r>
              <a:rPr lang="en-US" sz="2000" dirty="0">
                <a:solidFill>
                  <a:srgbClr val="FFFFFF"/>
                </a:solidFill>
              </a:rPr>
              <a:t>Nelson Mandela firmly believed that Education is the most powerful weapon which we can use to change the world. </a:t>
            </a:r>
          </a:p>
          <a:p>
            <a:pPr marL="0" indent="0">
              <a:lnSpc>
                <a:spcPct val="90000"/>
              </a:lnSpc>
              <a:buNone/>
            </a:pPr>
            <a:r>
              <a:rPr lang="en-US" sz="2000" dirty="0">
                <a:solidFill>
                  <a:srgbClr val="FFFFFF"/>
                </a:solidFill>
              </a:rPr>
              <a:t>He recognized that true freedom and equality could only be achieved by investing in the minds of the youth.</a:t>
            </a:r>
          </a:p>
          <a:p>
            <a:pPr marL="0" indent="0">
              <a:lnSpc>
                <a:spcPct val="90000"/>
              </a:lnSpc>
              <a:buNone/>
            </a:pPr>
            <a:endParaRPr lang="en-US" sz="2000" dirty="0">
              <a:solidFill>
                <a:srgbClr val="FFFFFF"/>
              </a:solidFill>
            </a:endParaRPr>
          </a:p>
          <a:p>
            <a:pPr marL="0" indent="0">
              <a:lnSpc>
                <a:spcPct val="90000"/>
              </a:lnSpc>
              <a:buNone/>
            </a:pPr>
            <a:r>
              <a:rPr lang="en-US" sz="2000" dirty="0">
                <a:solidFill>
                  <a:srgbClr val="FFFFFF"/>
                </a:solidFill>
              </a:rPr>
              <a:t>If we want to  make this world a better one, we should all do our best to educate children of all races, genders, religions, social and economical status.</a:t>
            </a:r>
          </a:p>
          <a:p>
            <a:pPr marL="0" indent="0">
              <a:lnSpc>
                <a:spcPct val="90000"/>
              </a:lnSpc>
              <a:buNone/>
            </a:pPr>
            <a:r>
              <a:rPr lang="en-US" sz="2000" dirty="0">
                <a:solidFill>
                  <a:srgbClr val="FFFFFF"/>
                </a:solidFill>
              </a:rPr>
              <a:t>By this way we will help them open their minds and make this ugly world a better one.</a:t>
            </a:r>
            <a:endParaRPr lang="el-GR" sz="2000" dirty="0">
              <a:solidFill>
                <a:srgbClr val="FFFFFF"/>
              </a:solidFill>
            </a:endParaRPr>
          </a:p>
        </p:txBody>
      </p:sp>
    </p:spTree>
    <p:extLst>
      <p:ext uri="{BB962C8B-B14F-4D97-AF65-F5344CB8AC3E}">
        <p14:creationId xmlns:p14="http://schemas.microsoft.com/office/powerpoint/2010/main" val="1717727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478DD-B43A-0D6F-A816-D747DB4AB891}"/>
              </a:ext>
            </a:extLst>
          </p:cNvPr>
          <p:cNvSpPr>
            <a:spLocks noGrp="1"/>
          </p:cNvSpPr>
          <p:nvPr>
            <p:ph type="title"/>
          </p:nvPr>
        </p:nvSpPr>
        <p:spPr/>
        <p:txBody>
          <a:bodyPr/>
          <a:lstStyle/>
          <a:p>
            <a:r>
              <a:rPr lang="en-US" dirty="0"/>
              <a:t>Sources</a:t>
            </a:r>
            <a:endParaRPr lang="el-GR" dirty="0"/>
          </a:p>
        </p:txBody>
      </p:sp>
      <p:sp>
        <p:nvSpPr>
          <p:cNvPr id="3" name="Content Placeholder 2">
            <a:extLst>
              <a:ext uri="{FF2B5EF4-FFF2-40B4-BE49-F238E27FC236}">
                <a16:creationId xmlns:a16="http://schemas.microsoft.com/office/drawing/2014/main" id="{931E57AE-609F-2193-09F2-533FF632149A}"/>
              </a:ext>
            </a:extLst>
          </p:cNvPr>
          <p:cNvSpPr>
            <a:spLocks noGrp="1"/>
          </p:cNvSpPr>
          <p:nvPr>
            <p:ph idx="1"/>
          </p:nvPr>
        </p:nvSpPr>
        <p:spPr/>
        <p:txBody>
          <a:bodyPr/>
          <a:lstStyle/>
          <a:p>
            <a:pPr marL="0" indent="0">
              <a:buNone/>
            </a:pPr>
            <a:r>
              <a:rPr lang="en-US" dirty="0">
                <a:hlinkClick r:id="rId2"/>
              </a:rPr>
              <a:t>https://unicef.org</a:t>
            </a:r>
            <a:endParaRPr lang="en-US" dirty="0"/>
          </a:p>
          <a:p>
            <a:pPr marL="0" indent="0">
              <a:buNone/>
            </a:pPr>
            <a:r>
              <a:rPr lang="en-US" dirty="0">
                <a:hlinkClick r:id="rId3"/>
              </a:rPr>
              <a:t>https://un.org</a:t>
            </a:r>
            <a:endParaRPr lang="en-US" dirty="0"/>
          </a:p>
          <a:p>
            <a:pPr marL="0" indent="0">
              <a:buNone/>
            </a:pPr>
            <a:r>
              <a:rPr lang="en-US" dirty="0">
                <a:hlinkClick r:id="rId4"/>
              </a:rPr>
              <a:t>https://www.ohchr.org/en</a:t>
            </a:r>
            <a:endParaRPr lang="en-US" dirty="0"/>
          </a:p>
          <a:p>
            <a:pPr marL="0" indent="0">
              <a:buNone/>
            </a:pPr>
            <a:r>
              <a:rPr lang="en-US" dirty="0">
                <a:hlinkClick r:id="rId5"/>
              </a:rPr>
              <a:t>https://unesdoc.unesco.org/</a:t>
            </a:r>
            <a:endParaRPr lang="en-US" dirty="0"/>
          </a:p>
          <a:p>
            <a:pPr marL="0" indent="0">
              <a:buNone/>
            </a:pPr>
            <a:r>
              <a:rPr lang="en-US" dirty="0">
                <a:hlinkClick r:id="rId6"/>
              </a:rPr>
              <a:t>https://educatetogrow.com/</a:t>
            </a:r>
            <a:endParaRPr lang="en-US" dirty="0"/>
          </a:p>
          <a:p>
            <a:pPr marL="0" indent="0">
              <a:buNone/>
            </a:pPr>
            <a:r>
              <a:rPr lang="en-US" dirty="0">
                <a:hlinkClick r:id="rId7"/>
              </a:rPr>
              <a:t>https://www.nelsonmandela.org/news/entry/the-importance-of-education-to-madiba</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4041841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ED7A2-FA51-DC78-7DB9-2F2A833015DE}"/>
              </a:ext>
            </a:extLst>
          </p:cNvPr>
          <p:cNvSpPr>
            <a:spLocks noGrp="1"/>
          </p:cNvSpPr>
          <p:nvPr>
            <p:ph type="title"/>
          </p:nvPr>
        </p:nvSpPr>
        <p:spPr>
          <a:xfrm>
            <a:off x="696789" y="2574587"/>
            <a:ext cx="8596668" cy="1320800"/>
          </a:xfrm>
        </p:spPr>
        <p:txBody>
          <a:bodyPr>
            <a:normAutofit/>
          </a:bodyPr>
          <a:lstStyle/>
          <a:p>
            <a:r>
              <a:rPr lang="en-US" sz="4800" dirty="0"/>
              <a:t>Thank You!!</a:t>
            </a:r>
            <a:endParaRPr lang="el-GR" sz="4800" dirty="0"/>
          </a:p>
        </p:txBody>
      </p:sp>
    </p:spTree>
    <p:extLst>
      <p:ext uri="{BB962C8B-B14F-4D97-AF65-F5344CB8AC3E}">
        <p14:creationId xmlns:p14="http://schemas.microsoft.com/office/powerpoint/2010/main" val="410716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FBBBD-274F-FD7D-2EEB-00167EF86283}"/>
              </a:ext>
            </a:extLst>
          </p:cNvPr>
          <p:cNvSpPr>
            <a:spLocks noGrp="1"/>
          </p:cNvSpPr>
          <p:nvPr>
            <p:ph type="title"/>
          </p:nvPr>
        </p:nvSpPr>
        <p:spPr>
          <a:xfrm>
            <a:off x="950957" y="616564"/>
            <a:ext cx="9849751" cy="824184"/>
          </a:xfrm>
        </p:spPr>
        <p:txBody>
          <a:bodyPr vert="horz" lIns="91440" tIns="45720" rIns="91440" bIns="45720" rtlCol="0" anchor="b">
            <a:normAutofit/>
          </a:bodyPr>
          <a:lstStyle/>
          <a:p>
            <a:r>
              <a:rPr lang="en-US" sz="4800" dirty="0"/>
              <a:t>What are Human Rights</a:t>
            </a:r>
            <a:endParaRPr lang="el-GR" sz="4800" dirty="0"/>
          </a:p>
        </p:txBody>
      </p:sp>
      <p:sp>
        <p:nvSpPr>
          <p:cNvPr id="5" name="Content Placeholder 2">
            <a:extLst>
              <a:ext uri="{FF2B5EF4-FFF2-40B4-BE49-F238E27FC236}">
                <a16:creationId xmlns:a16="http://schemas.microsoft.com/office/drawing/2014/main" id="{694AC4B8-B572-5117-29C1-4F52CF0B678E}"/>
              </a:ext>
            </a:extLst>
          </p:cNvPr>
          <p:cNvSpPr txBox="1">
            <a:spLocks/>
          </p:cNvSpPr>
          <p:nvPr/>
        </p:nvSpPr>
        <p:spPr>
          <a:xfrm>
            <a:off x="1234963" y="3284915"/>
            <a:ext cx="9850438" cy="95820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chemeClr val="tx1">
                    <a:lumMod val="75000"/>
                    <a:lumOff val="25000"/>
                  </a:schemeClr>
                </a:solidFill>
              </a:rPr>
              <a:t>Human</a:t>
            </a:r>
            <a:r>
              <a:rPr lang="en-US" sz="2000" dirty="0"/>
              <a:t> rights are inherent to all human beings and are not granted by any state or country.</a:t>
            </a:r>
            <a:endParaRPr lang="el-GR" sz="2000" dirty="0"/>
          </a:p>
        </p:txBody>
      </p:sp>
      <p:sp>
        <p:nvSpPr>
          <p:cNvPr id="6" name="Content Placeholder 2">
            <a:extLst>
              <a:ext uri="{FF2B5EF4-FFF2-40B4-BE49-F238E27FC236}">
                <a16:creationId xmlns:a16="http://schemas.microsoft.com/office/drawing/2014/main" id="{2FFC3F6F-2643-63C3-FFF6-5B6BB9FAB0AF}"/>
              </a:ext>
            </a:extLst>
          </p:cNvPr>
          <p:cNvSpPr txBox="1">
            <a:spLocks/>
          </p:cNvSpPr>
          <p:nvPr/>
        </p:nvSpPr>
        <p:spPr>
          <a:xfrm>
            <a:off x="1234963" y="4897072"/>
            <a:ext cx="9850438" cy="115110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The rights range from the most fundamental  -the right to life-, to those that make life worth living such as the right to food, liberty, freedom from slavery and torture, freedom of expression, education, and more.</a:t>
            </a:r>
          </a:p>
        </p:txBody>
      </p:sp>
      <p:sp>
        <p:nvSpPr>
          <p:cNvPr id="7" name="Content Placeholder 2">
            <a:extLst>
              <a:ext uri="{FF2B5EF4-FFF2-40B4-BE49-F238E27FC236}">
                <a16:creationId xmlns:a16="http://schemas.microsoft.com/office/drawing/2014/main" id="{9CEF930C-1803-62BB-67A0-50BE0DE74DEB}"/>
              </a:ext>
            </a:extLst>
          </p:cNvPr>
          <p:cNvSpPr txBox="1">
            <a:spLocks/>
          </p:cNvSpPr>
          <p:nvPr/>
        </p:nvSpPr>
        <p:spPr>
          <a:xfrm>
            <a:off x="1234963" y="3994545"/>
            <a:ext cx="9850438" cy="115110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US" sz="2000" dirty="0"/>
              <a:t>They are universal and apply to everyone, regardless of nationality, national or ethnic origin, sex, religion, language or other status.</a:t>
            </a:r>
          </a:p>
        </p:txBody>
      </p:sp>
      <p:sp>
        <p:nvSpPr>
          <p:cNvPr id="15" name="Content Placeholder 2">
            <a:extLst>
              <a:ext uri="{FF2B5EF4-FFF2-40B4-BE49-F238E27FC236}">
                <a16:creationId xmlns:a16="http://schemas.microsoft.com/office/drawing/2014/main" id="{DA29D91A-D4E6-FE1F-C844-7DD4FBDBF89B}"/>
              </a:ext>
            </a:extLst>
          </p:cNvPr>
          <p:cNvSpPr txBox="1">
            <a:spLocks/>
          </p:cNvSpPr>
          <p:nvPr/>
        </p:nvSpPr>
        <p:spPr>
          <a:xfrm>
            <a:off x="441087" y="1440748"/>
            <a:ext cx="11416930" cy="184416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Aft>
                <a:spcPts val="1350"/>
              </a:spcAft>
              <a:buNone/>
            </a:pPr>
            <a:r>
              <a:rPr lang="en-US" sz="2000" dirty="0">
                <a:solidFill>
                  <a:schemeClr val="tx1">
                    <a:lumMod val="75000"/>
                    <a:lumOff val="25000"/>
                  </a:schemeClr>
                </a:solidFill>
              </a:rPr>
              <a:t>Human rights are standards that recognize and protect the dignity of all human beings. Human rights govern how individual human beings live in society and with each other, as well as their relationship with the State and the obligations that the State have towards them. No government, group or individual person has the right to do anything that violates another’s rights. </a:t>
            </a:r>
            <a:endParaRPr lang="el-GR" sz="2000" dirty="0"/>
          </a:p>
        </p:txBody>
      </p:sp>
    </p:spTree>
    <p:extLst>
      <p:ext uri="{BB962C8B-B14F-4D97-AF65-F5344CB8AC3E}">
        <p14:creationId xmlns:p14="http://schemas.microsoft.com/office/powerpoint/2010/main" val="75192123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B7976-4A4B-44D4-2701-2026E3593CDE}"/>
              </a:ext>
            </a:extLst>
          </p:cNvPr>
          <p:cNvSpPr>
            <a:spLocks noGrp="1"/>
          </p:cNvSpPr>
          <p:nvPr>
            <p:ph type="title"/>
          </p:nvPr>
        </p:nvSpPr>
        <p:spPr>
          <a:xfrm>
            <a:off x="4328809" y="349664"/>
            <a:ext cx="7281545" cy="1638377"/>
          </a:xfrm>
        </p:spPr>
        <p:txBody>
          <a:bodyPr anchor="b">
            <a:normAutofit/>
          </a:bodyPr>
          <a:lstStyle/>
          <a:p>
            <a:r>
              <a:rPr lang="en-US" sz="4800" dirty="0"/>
              <a:t>Universal Declaration of Human Rights</a:t>
            </a:r>
            <a:endParaRPr lang="el-GR" sz="4800" dirty="0"/>
          </a:p>
        </p:txBody>
      </p:sp>
      <p:sp>
        <p:nvSpPr>
          <p:cNvPr id="3" name="Content Placeholder 2">
            <a:extLst>
              <a:ext uri="{FF2B5EF4-FFF2-40B4-BE49-F238E27FC236}">
                <a16:creationId xmlns:a16="http://schemas.microsoft.com/office/drawing/2014/main" id="{2B26BF29-940F-19B2-3682-31A79EA6367D}"/>
              </a:ext>
            </a:extLst>
          </p:cNvPr>
          <p:cNvSpPr>
            <a:spLocks noGrp="1"/>
          </p:cNvSpPr>
          <p:nvPr>
            <p:ph idx="1"/>
          </p:nvPr>
        </p:nvSpPr>
        <p:spPr>
          <a:xfrm>
            <a:off x="4250987" y="2334638"/>
            <a:ext cx="7353025" cy="3309705"/>
          </a:xfrm>
        </p:spPr>
        <p:txBody>
          <a:bodyPr anchor="ctr">
            <a:normAutofit lnSpcReduction="10000"/>
          </a:bodyPr>
          <a:lstStyle/>
          <a:p>
            <a:r>
              <a:rPr lang="en-US" sz="2000" dirty="0"/>
              <a:t>The Universal Declaration of Human Rights is a milestone document in the history of Human rights. It was drafted by representatives with Legal and Cultural backgrounds from all regions of the world.</a:t>
            </a:r>
          </a:p>
          <a:p>
            <a:r>
              <a:rPr lang="en-US" sz="2000" b="0" i="0" dirty="0">
                <a:effectLst/>
                <a:latin typeface="Roboto" panose="02000000000000000000" pitchFamily="2" charset="0"/>
              </a:rPr>
              <a:t>The </a:t>
            </a:r>
            <a:r>
              <a:rPr lang="en-US" sz="2000" b="1" i="0" dirty="0">
                <a:effectLst/>
                <a:latin typeface="Roboto" panose="02000000000000000000" pitchFamily="2" charset="0"/>
              </a:rPr>
              <a:t>Universal Declaration of Human Rights</a:t>
            </a:r>
            <a:r>
              <a:rPr lang="en-US" sz="2000" b="1" dirty="0">
                <a:latin typeface="Roboto" panose="02000000000000000000" pitchFamily="2" charset="0"/>
              </a:rPr>
              <a:t> </a:t>
            </a:r>
            <a:r>
              <a:rPr lang="en-US" sz="2000" b="1" i="0" dirty="0">
                <a:effectLst/>
                <a:latin typeface="Roboto" panose="02000000000000000000" pitchFamily="2" charset="0"/>
              </a:rPr>
              <a:t>(UDHR),</a:t>
            </a:r>
            <a:r>
              <a:rPr lang="en-US" sz="2000" b="0" i="0" dirty="0">
                <a:effectLst/>
                <a:latin typeface="Roboto" panose="02000000000000000000" pitchFamily="2" charset="0"/>
              </a:rPr>
              <a:t>adopted by the United Nations General Assembly in Paris on December 1948, was the first legal document to set out the fundamental human rights to be universally protected.</a:t>
            </a:r>
          </a:p>
          <a:p>
            <a:r>
              <a:rPr lang="en-US" sz="2000" dirty="0">
                <a:latin typeface="Roboto" panose="02000000000000000000" pitchFamily="2" charset="0"/>
              </a:rPr>
              <a:t>It consists of 30 articles (30 human rights) and it has been translated into over 500  languages.</a:t>
            </a:r>
            <a:endParaRPr lang="en-US" sz="2000" b="0" i="0" dirty="0">
              <a:effectLst/>
              <a:latin typeface="Roboto" panose="02000000000000000000" pitchFamily="2" charset="0"/>
            </a:endParaRPr>
          </a:p>
        </p:txBody>
      </p:sp>
      <p:pic>
        <p:nvPicPr>
          <p:cNvPr id="16" name="Picture 15" descr="Pen placed on top of a signature line">
            <a:extLst>
              <a:ext uri="{FF2B5EF4-FFF2-40B4-BE49-F238E27FC236}">
                <a16:creationId xmlns:a16="http://schemas.microsoft.com/office/drawing/2014/main" id="{09DE105C-AB1D-26B5-C47D-144EAAABA429}"/>
              </a:ext>
            </a:extLst>
          </p:cNvPr>
          <p:cNvPicPr>
            <a:picLocks noChangeAspect="1"/>
          </p:cNvPicPr>
          <p:nvPr/>
        </p:nvPicPr>
        <p:blipFill>
          <a:blip r:embed="rId2"/>
          <a:srcRect l="47189"/>
          <a:stretch/>
        </p:blipFill>
        <p:spPr>
          <a:xfrm>
            <a:off x="535110" y="627954"/>
            <a:ext cx="3433775" cy="5353373"/>
          </a:xfrm>
          <a:prstGeom prst="rect">
            <a:avLst/>
          </a:prstGeom>
        </p:spPr>
      </p:pic>
    </p:spTree>
    <p:extLst>
      <p:ext uri="{BB962C8B-B14F-4D97-AF65-F5344CB8AC3E}">
        <p14:creationId xmlns:p14="http://schemas.microsoft.com/office/powerpoint/2010/main" val="40162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5989-1B44-B3A7-4A01-734F32C75169}"/>
              </a:ext>
            </a:extLst>
          </p:cNvPr>
          <p:cNvSpPr>
            <a:spLocks noGrp="1"/>
          </p:cNvSpPr>
          <p:nvPr>
            <p:ph type="title"/>
          </p:nvPr>
        </p:nvSpPr>
        <p:spPr>
          <a:xfrm>
            <a:off x="599513" y="376136"/>
            <a:ext cx="8596668" cy="859277"/>
          </a:xfrm>
        </p:spPr>
        <p:txBody>
          <a:bodyPr vert="horz" lIns="91440" tIns="45720" rIns="91440" bIns="45720" rtlCol="0" anchor="b">
            <a:normAutofit fontScale="90000"/>
          </a:bodyPr>
          <a:lstStyle/>
          <a:p>
            <a:r>
              <a:rPr lang="en-US" sz="5300" dirty="0"/>
              <a:t>Right to Education</a:t>
            </a:r>
            <a:endParaRPr lang="el-GR" sz="4000" i="1" dirty="0"/>
          </a:p>
        </p:txBody>
      </p:sp>
      <p:sp>
        <p:nvSpPr>
          <p:cNvPr id="3" name="Content Placeholder 2">
            <a:extLst>
              <a:ext uri="{FF2B5EF4-FFF2-40B4-BE49-F238E27FC236}">
                <a16:creationId xmlns:a16="http://schemas.microsoft.com/office/drawing/2014/main" id="{F4373A99-3A57-4F90-8B84-E4941EE71251}"/>
              </a:ext>
            </a:extLst>
          </p:cNvPr>
          <p:cNvSpPr>
            <a:spLocks noGrp="1"/>
          </p:cNvSpPr>
          <p:nvPr>
            <p:ph idx="1"/>
          </p:nvPr>
        </p:nvSpPr>
        <p:spPr>
          <a:xfrm>
            <a:off x="677334" y="1313235"/>
            <a:ext cx="7182616" cy="5168630"/>
          </a:xfrm>
        </p:spPr>
        <p:txBody>
          <a:bodyPr>
            <a:normAutofit fontScale="92500"/>
          </a:bodyPr>
          <a:lstStyle/>
          <a:p>
            <a:pPr marL="0" indent="0">
              <a:buNone/>
            </a:pPr>
            <a:r>
              <a:rPr lang="en-US" sz="2000" dirty="0"/>
              <a:t>One of the most important rights is the one described in Article 26, the RIGHT to EDUCATION.</a:t>
            </a:r>
          </a:p>
          <a:p>
            <a:r>
              <a:rPr lang="en-US" sz="2100" dirty="0"/>
              <a:t>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p>
          <a:p>
            <a:r>
              <a:rPr lang="en-US" sz="2100" dirty="0"/>
              <a:t>Education shall be directed to the full development of the human personality and to the strengthening of respect for human rights and fundamental freedoms. It shall promote understanding, tolerance and friendship among all nations, racial or religious groups, and shall further the activities of the United Nations for the maintenance of peace.</a:t>
            </a:r>
          </a:p>
          <a:p>
            <a:r>
              <a:rPr lang="en-US" sz="2100" dirty="0"/>
              <a:t>Parents have a prior right to choose the kind of education that shall be given to their children.</a:t>
            </a:r>
          </a:p>
          <a:p>
            <a:endParaRPr lang="el-GR" dirty="0"/>
          </a:p>
        </p:txBody>
      </p:sp>
      <p:pic>
        <p:nvPicPr>
          <p:cNvPr id="2050" name="Picture 2">
            <a:extLst>
              <a:ext uri="{FF2B5EF4-FFF2-40B4-BE49-F238E27FC236}">
                <a16:creationId xmlns:a16="http://schemas.microsoft.com/office/drawing/2014/main" id="{97CDBE17-4924-97F6-B1E1-17915E418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1506" y="1848256"/>
            <a:ext cx="3732281" cy="3976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617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C3A14-B07E-1691-41E8-4D7F848D8ACA}"/>
              </a:ext>
            </a:extLst>
          </p:cNvPr>
          <p:cNvSpPr>
            <a:spLocks noGrp="1"/>
          </p:cNvSpPr>
          <p:nvPr>
            <p:ph type="ctrTitle"/>
          </p:nvPr>
        </p:nvSpPr>
        <p:spPr>
          <a:xfrm>
            <a:off x="535022" y="780015"/>
            <a:ext cx="11225718" cy="776411"/>
          </a:xfrm>
        </p:spPr>
        <p:txBody>
          <a:bodyPr vert="horz" lIns="91440" tIns="45720" rIns="91440" bIns="45720" rtlCol="0" anchor="b">
            <a:normAutofit fontScale="90000"/>
          </a:bodyPr>
          <a:lstStyle/>
          <a:p>
            <a:pPr algn="l"/>
            <a:r>
              <a:rPr lang="en-US" sz="5300" dirty="0"/>
              <a:t>Violation</a:t>
            </a:r>
            <a:r>
              <a:rPr lang="en-US" sz="4800" dirty="0"/>
              <a:t> of the Right to education</a:t>
            </a:r>
            <a:endParaRPr lang="el-GR" sz="4800" dirty="0"/>
          </a:p>
        </p:txBody>
      </p:sp>
      <p:sp>
        <p:nvSpPr>
          <p:cNvPr id="3" name="Subtitle 2">
            <a:extLst>
              <a:ext uri="{FF2B5EF4-FFF2-40B4-BE49-F238E27FC236}">
                <a16:creationId xmlns:a16="http://schemas.microsoft.com/office/drawing/2014/main" id="{EF6BE125-9AAD-802F-D7A1-1FB6C240255B}"/>
              </a:ext>
            </a:extLst>
          </p:cNvPr>
          <p:cNvSpPr>
            <a:spLocks noGrp="1"/>
          </p:cNvSpPr>
          <p:nvPr>
            <p:ph type="subTitle" idx="1"/>
          </p:nvPr>
        </p:nvSpPr>
        <p:spPr>
          <a:xfrm>
            <a:off x="632298" y="5421195"/>
            <a:ext cx="8900808" cy="776411"/>
          </a:xfrm>
        </p:spPr>
        <p:txBody>
          <a:bodyPr/>
          <a:lstStyle/>
          <a:p>
            <a:pPr algn="l"/>
            <a:r>
              <a:rPr lang="en-US" sz="2000" dirty="0">
                <a:solidFill>
                  <a:schemeClr val="tx1">
                    <a:lumMod val="75000"/>
                    <a:lumOff val="25000"/>
                  </a:schemeClr>
                </a:solidFill>
              </a:rPr>
              <a:t>More specifically, violation of educational rights include issues such as:</a:t>
            </a:r>
            <a:endParaRPr lang="el-GR" sz="2000" dirty="0">
              <a:solidFill>
                <a:schemeClr val="tx1">
                  <a:lumMod val="75000"/>
                  <a:lumOff val="25000"/>
                </a:schemeClr>
              </a:solidFill>
            </a:endParaRPr>
          </a:p>
        </p:txBody>
      </p:sp>
      <p:sp>
        <p:nvSpPr>
          <p:cNvPr id="5" name="Subtitle 2">
            <a:extLst>
              <a:ext uri="{FF2B5EF4-FFF2-40B4-BE49-F238E27FC236}">
                <a16:creationId xmlns:a16="http://schemas.microsoft.com/office/drawing/2014/main" id="{C43A7DE4-4A72-901E-71F0-A6AACF389B5C}"/>
              </a:ext>
            </a:extLst>
          </p:cNvPr>
          <p:cNvSpPr txBox="1">
            <a:spLocks/>
          </p:cNvSpPr>
          <p:nvPr/>
        </p:nvSpPr>
        <p:spPr>
          <a:xfrm>
            <a:off x="535022" y="1843930"/>
            <a:ext cx="9192638" cy="9143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The violation of the right to education can be met both in the developed and non developed countries</a:t>
            </a:r>
            <a:r>
              <a:rPr lang="el-GR" sz="2000" dirty="0">
                <a:solidFill>
                  <a:schemeClr val="tx1">
                    <a:lumMod val="75000"/>
                    <a:lumOff val="25000"/>
                  </a:schemeClr>
                </a:solidFill>
              </a:rPr>
              <a:t> </a:t>
            </a:r>
            <a:r>
              <a:rPr lang="en-US" sz="2000" dirty="0">
                <a:solidFill>
                  <a:schemeClr val="tx1">
                    <a:lumMod val="75000"/>
                    <a:lumOff val="25000"/>
                  </a:schemeClr>
                </a:solidFill>
              </a:rPr>
              <a:t>in different forms and issues.</a:t>
            </a:r>
            <a:endParaRPr lang="el-GR" sz="2000" dirty="0">
              <a:solidFill>
                <a:schemeClr val="tx1">
                  <a:lumMod val="75000"/>
                  <a:lumOff val="25000"/>
                </a:schemeClr>
              </a:solidFill>
            </a:endParaRPr>
          </a:p>
        </p:txBody>
      </p:sp>
      <p:sp>
        <p:nvSpPr>
          <p:cNvPr id="6" name="Subtitle 2">
            <a:extLst>
              <a:ext uri="{FF2B5EF4-FFF2-40B4-BE49-F238E27FC236}">
                <a16:creationId xmlns:a16="http://schemas.microsoft.com/office/drawing/2014/main" id="{9FB570E9-D580-C735-7219-F93FEDE3787D}"/>
              </a:ext>
            </a:extLst>
          </p:cNvPr>
          <p:cNvSpPr txBox="1">
            <a:spLocks/>
          </p:cNvSpPr>
          <p:nvPr/>
        </p:nvSpPr>
        <p:spPr>
          <a:xfrm>
            <a:off x="583660" y="2602149"/>
            <a:ext cx="9095362" cy="1043735"/>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Non developed countries violate the right of children to education through the poor conditions in which people leave, but also due to the discrimination that women and little girls face in every aspect of their lives.</a:t>
            </a:r>
            <a:endParaRPr lang="el-GR" sz="2000" dirty="0">
              <a:solidFill>
                <a:schemeClr val="tx1">
                  <a:lumMod val="75000"/>
                  <a:lumOff val="25000"/>
                </a:schemeClr>
              </a:solidFill>
            </a:endParaRPr>
          </a:p>
        </p:txBody>
      </p:sp>
      <p:sp>
        <p:nvSpPr>
          <p:cNvPr id="7" name="Subtitle 2">
            <a:extLst>
              <a:ext uri="{FF2B5EF4-FFF2-40B4-BE49-F238E27FC236}">
                <a16:creationId xmlns:a16="http://schemas.microsoft.com/office/drawing/2014/main" id="{7F8ED421-0CAD-E07F-D1D3-E832F27F7290}"/>
              </a:ext>
            </a:extLst>
          </p:cNvPr>
          <p:cNvSpPr txBox="1">
            <a:spLocks/>
          </p:cNvSpPr>
          <p:nvPr/>
        </p:nvSpPr>
        <p:spPr>
          <a:xfrm>
            <a:off x="583660" y="3733423"/>
            <a:ext cx="9747114" cy="1480593"/>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On the other hand, on the developed countries, the right of equal education between children is violated mostly due to the different social and economic statuses and discrimination in races, religions and gender.</a:t>
            </a:r>
          </a:p>
          <a:p>
            <a:pPr algn="l"/>
            <a:r>
              <a:rPr lang="en-US" sz="2000" dirty="0">
                <a:solidFill>
                  <a:schemeClr val="tx1">
                    <a:lumMod val="75000"/>
                    <a:lumOff val="25000"/>
                  </a:schemeClr>
                </a:solidFill>
              </a:rPr>
              <a:t>Conflicts and War also restrict the access of children and Individuals to Education.</a:t>
            </a:r>
          </a:p>
          <a:p>
            <a:pPr algn="l"/>
            <a:endParaRPr lang="el-GR" sz="2000" dirty="0">
              <a:solidFill>
                <a:schemeClr val="tx1">
                  <a:lumMod val="75000"/>
                  <a:lumOff val="25000"/>
                </a:schemeClr>
              </a:solidFill>
            </a:endParaRPr>
          </a:p>
        </p:txBody>
      </p:sp>
    </p:spTree>
    <p:extLst>
      <p:ext uri="{BB962C8B-B14F-4D97-AF65-F5344CB8AC3E}">
        <p14:creationId xmlns:p14="http://schemas.microsoft.com/office/powerpoint/2010/main" val="302750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D38E7-BF20-B2A0-4981-0DF144796F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739DE8-C64D-E25A-30E2-1FD6333C7A54}"/>
              </a:ext>
            </a:extLst>
          </p:cNvPr>
          <p:cNvSpPr>
            <a:spLocks noGrp="1"/>
          </p:cNvSpPr>
          <p:nvPr>
            <p:ph type="ctrTitle"/>
          </p:nvPr>
        </p:nvSpPr>
        <p:spPr>
          <a:xfrm>
            <a:off x="535022" y="780015"/>
            <a:ext cx="11225718" cy="776411"/>
          </a:xfrm>
        </p:spPr>
        <p:txBody>
          <a:bodyPr vert="horz" lIns="91440" tIns="45720" rIns="91440" bIns="45720" rtlCol="0" anchor="b">
            <a:normAutofit fontScale="90000"/>
          </a:bodyPr>
          <a:lstStyle/>
          <a:p>
            <a:pPr algn="l"/>
            <a:r>
              <a:rPr lang="en-US" sz="5300" dirty="0"/>
              <a:t>Violation</a:t>
            </a:r>
            <a:r>
              <a:rPr lang="en-US" sz="4800" dirty="0"/>
              <a:t> of the Right to education</a:t>
            </a:r>
            <a:endParaRPr lang="el-GR" sz="4800" dirty="0"/>
          </a:p>
        </p:txBody>
      </p:sp>
      <p:sp>
        <p:nvSpPr>
          <p:cNvPr id="4" name="Subtitle 2">
            <a:extLst>
              <a:ext uri="{FF2B5EF4-FFF2-40B4-BE49-F238E27FC236}">
                <a16:creationId xmlns:a16="http://schemas.microsoft.com/office/drawing/2014/main" id="{FD239225-5622-A2C1-D50D-D5B084BF6199}"/>
              </a:ext>
            </a:extLst>
          </p:cNvPr>
          <p:cNvSpPr txBox="1">
            <a:spLocks/>
          </p:cNvSpPr>
          <p:nvPr/>
        </p:nvSpPr>
        <p:spPr>
          <a:xfrm>
            <a:off x="1153628" y="2514601"/>
            <a:ext cx="8496210" cy="9143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Excluding certain groups of people based on gender, race, ethnicity, disability or socioeconomic status.</a:t>
            </a:r>
            <a:endParaRPr lang="el-GR" sz="2000" dirty="0">
              <a:solidFill>
                <a:schemeClr val="tx1">
                  <a:lumMod val="75000"/>
                  <a:lumOff val="25000"/>
                </a:schemeClr>
              </a:solidFill>
            </a:endParaRPr>
          </a:p>
        </p:txBody>
      </p:sp>
      <p:sp>
        <p:nvSpPr>
          <p:cNvPr id="5" name="Subtitle 2">
            <a:extLst>
              <a:ext uri="{FF2B5EF4-FFF2-40B4-BE49-F238E27FC236}">
                <a16:creationId xmlns:a16="http://schemas.microsoft.com/office/drawing/2014/main" id="{B906EA2A-77D0-0272-9208-02E4EB514429}"/>
              </a:ext>
            </a:extLst>
          </p:cNvPr>
          <p:cNvSpPr txBox="1">
            <a:spLocks/>
          </p:cNvSpPr>
          <p:nvPr/>
        </p:nvSpPr>
        <p:spPr>
          <a:xfrm>
            <a:off x="1153627" y="3419817"/>
            <a:ext cx="8826951" cy="28642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Due to </a:t>
            </a:r>
            <a:r>
              <a:rPr lang="en-US" sz="2000" u="sng" dirty="0">
                <a:solidFill>
                  <a:schemeClr val="tx1">
                    <a:lumMod val="75000"/>
                    <a:lumOff val="25000"/>
                  </a:schemeClr>
                </a:solidFill>
              </a:rPr>
              <a:t>Racial discrimination </a:t>
            </a:r>
            <a:r>
              <a:rPr lang="en-US" sz="2000" dirty="0">
                <a:solidFill>
                  <a:schemeClr val="tx1">
                    <a:lumMod val="75000"/>
                    <a:lumOff val="25000"/>
                  </a:schemeClr>
                </a:solidFill>
              </a:rPr>
              <a:t>students or certain racial backgrounds may face lower expectations from teachers or isolation from other students.</a:t>
            </a:r>
          </a:p>
          <a:p>
            <a:pPr algn="l"/>
            <a:r>
              <a:rPr lang="en-US" sz="2000" u="sng" dirty="0">
                <a:solidFill>
                  <a:schemeClr val="tx1">
                    <a:lumMod val="75000"/>
                    <a:lumOff val="25000"/>
                  </a:schemeClr>
                </a:solidFill>
              </a:rPr>
              <a:t>Gender discrimination </a:t>
            </a:r>
            <a:r>
              <a:rPr lang="en-US" sz="2000" dirty="0">
                <a:solidFill>
                  <a:schemeClr val="tx1">
                    <a:lumMod val="75000"/>
                    <a:lumOff val="25000"/>
                  </a:schemeClr>
                </a:solidFill>
              </a:rPr>
              <a:t>discourage girls from seeking education and that leads to gender gap in literacy and opportunities.</a:t>
            </a:r>
          </a:p>
          <a:p>
            <a:pPr algn="l"/>
            <a:r>
              <a:rPr lang="en-US" sz="2000" dirty="0">
                <a:solidFill>
                  <a:schemeClr val="tx1">
                    <a:lumMod val="75000"/>
                    <a:lumOff val="25000"/>
                  </a:schemeClr>
                </a:solidFill>
              </a:rPr>
              <a:t>In addition, </a:t>
            </a:r>
            <a:r>
              <a:rPr lang="en-US" sz="2000" u="sng" dirty="0">
                <a:solidFill>
                  <a:schemeClr val="tx1">
                    <a:lumMod val="75000"/>
                    <a:lumOff val="25000"/>
                  </a:schemeClr>
                </a:solidFill>
              </a:rPr>
              <a:t>socioeconomic discrimination </a:t>
            </a:r>
            <a:r>
              <a:rPr lang="en-US" sz="2000" dirty="0">
                <a:solidFill>
                  <a:schemeClr val="tx1">
                    <a:lumMod val="75000"/>
                    <a:lumOff val="25000"/>
                  </a:schemeClr>
                </a:solidFill>
              </a:rPr>
              <a:t>makes students, from lower income families, face barriers such as lack in technology resources, or even sport and entertainment events at school.</a:t>
            </a:r>
            <a:endParaRPr lang="el-GR" sz="2000" dirty="0">
              <a:solidFill>
                <a:schemeClr val="tx1">
                  <a:lumMod val="75000"/>
                  <a:lumOff val="25000"/>
                </a:schemeClr>
              </a:solidFill>
            </a:endParaRPr>
          </a:p>
        </p:txBody>
      </p:sp>
      <p:sp>
        <p:nvSpPr>
          <p:cNvPr id="10" name="TextBox 9">
            <a:extLst>
              <a:ext uri="{FF2B5EF4-FFF2-40B4-BE49-F238E27FC236}">
                <a16:creationId xmlns:a16="http://schemas.microsoft.com/office/drawing/2014/main" id="{0408705A-BA52-E025-3A05-EBB6FFFAFCD6}"/>
              </a:ext>
            </a:extLst>
          </p:cNvPr>
          <p:cNvSpPr txBox="1"/>
          <p:nvPr/>
        </p:nvSpPr>
        <p:spPr>
          <a:xfrm>
            <a:off x="1153628" y="1747424"/>
            <a:ext cx="6099242" cy="523220"/>
          </a:xfrm>
          <a:prstGeom prst="rect">
            <a:avLst/>
          </a:prstGeom>
          <a:noFill/>
        </p:spPr>
        <p:txBody>
          <a:bodyPr wrap="square">
            <a:spAutoFit/>
          </a:bodyPr>
          <a:lstStyle/>
          <a:p>
            <a:r>
              <a:rPr lang="en-US" sz="2800" b="1" dirty="0">
                <a:solidFill>
                  <a:schemeClr val="tx1">
                    <a:lumMod val="75000"/>
                    <a:lumOff val="25000"/>
                  </a:schemeClr>
                </a:solidFill>
              </a:rPr>
              <a:t>Discrimination</a:t>
            </a:r>
            <a:r>
              <a:rPr lang="en-US" sz="2800" dirty="0">
                <a:solidFill>
                  <a:schemeClr val="tx1">
                    <a:lumMod val="75000"/>
                    <a:lumOff val="25000"/>
                  </a:schemeClr>
                </a:solidFill>
              </a:rPr>
              <a:t>: </a:t>
            </a:r>
            <a:endParaRPr lang="el-GR" sz="2800" dirty="0"/>
          </a:p>
        </p:txBody>
      </p:sp>
    </p:spTree>
    <p:extLst>
      <p:ext uri="{BB962C8B-B14F-4D97-AF65-F5344CB8AC3E}">
        <p14:creationId xmlns:p14="http://schemas.microsoft.com/office/powerpoint/2010/main" val="944320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E4557-E62C-D6DB-9FD0-BC1339B5E0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9DE444-6C3E-CC25-D541-1AA5DEBB138B}"/>
              </a:ext>
            </a:extLst>
          </p:cNvPr>
          <p:cNvSpPr>
            <a:spLocks noGrp="1"/>
          </p:cNvSpPr>
          <p:nvPr>
            <p:ph type="ctrTitle"/>
          </p:nvPr>
        </p:nvSpPr>
        <p:spPr>
          <a:xfrm>
            <a:off x="535022" y="780015"/>
            <a:ext cx="11225718" cy="776411"/>
          </a:xfrm>
        </p:spPr>
        <p:txBody>
          <a:bodyPr vert="horz" lIns="91440" tIns="45720" rIns="91440" bIns="45720" rtlCol="0" anchor="b">
            <a:normAutofit fontScale="90000"/>
          </a:bodyPr>
          <a:lstStyle/>
          <a:p>
            <a:pPr algn="l"/>
            <a:r>
              <a:rPr lang="en-US" sz="5300" dirty="0"/>
              <a:t>Violation</a:t>
            </a:r>
            <a:r>
              <a:rPr lang="en-US" sz="4800" dirty="0"/>
              <a:t> of the Right to education</a:t>
            </a:r>
            <a:endParaRPr lang="el-GR" sz="4800" dirty="0"/>
          </a:p>
        </p:txBody>
      </p:sp>
      <p:sp>
        <p:nvSpPr>
          <p:cNvPr id="4" name="Subtitle 2">
            <a:extLst>
              <a:ext uri="{FF2B5EF4-FFF2-40B4-BE49-F238E27FC236}">
                <a16:creationId xmlns:a16="http://schemas.microsoft.com/office/drawing/2014/main" id="{31B98FE9-906C-22F1-B3F7-3D9480A0C2E3}"/>
              </a:ext>
            </a:extLst>
          </p:cNvPr>
          <p:cNvSpPr txBox="1">
            <a:spLocks/>
          </p:cNvSpPr>
          <p:nvPr/>
        </p:nvSpPr>
        <p:spPr>
          <a:xfrm>
            <a:off x="777793" y="2485197"/>
            <a:ext cx="8496210" cy="98757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Insufficient Materials, underqualified teachers, or poor infrastructure due to Inadequate Funding by the Government.</a:t>
            </a:r>
            <a:endParaRPr lang="el-GR" sz="2000" dirty="0">
              <a:solidFill>
                <a:schemeClr val="tx1">
                  <a:lumMod val="75000"/>
                  <a:lumOff val="25000"/>
                </a:schemeClr>
              </a:solidFill>
            </a:endParaRPr>
          </a:p>
        </p:txBody>
      </p:sp>
      <p:sp>
        <p:nvSpPr>
          <p:cNvPr id="5" name="Subtitle 2">
            <a:extLst>
              <a:ext uri="{FF2B5EF4-FFF2-40B4-BE49-F238E27FC236}">
                <a16:creationId xmlns:a16="http://schemas.microsoft.com/office/drawing/2014/main" id="{8B0E44A6-E785-ACFC-C93C-4F9F6826EA92}"/>
              </a:ext>
            </a:extLst>
          </p:cNvPr>
          <p:cNvSpPr txBox="1">
            <a:spLocks/>
          </p:cNvSpPr>
          <p:nvPr/>
        </p:nvSpPr>
        <p:spPr>
          <a:xfrm>
            <a:off x="1056351" y="3472777"/>
            <a:ext cx="8496210" cy="9143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	</a:t>
            </a:r>
            <a:endParaRPr lang="el-GR" sz="2000" dirty="0">
              <a:solidFill>
                <a:schemeClr val="tx1">
                  <a:lumMod val="75000"/>
                  <a:lumOff val="25000"/>
                </a:schemeClr>
              </a:solidFill>
            </a:endParaRPr>
          </a:p>
        </p:txBody>
      </p:sp>
      <p:sp>
        <p:nvSpPr>
          <p:cNvPr id="6" name="Subtitle 2">
            <a:extLst>
              <a:ext uri="{FF2B5EF4-FFF2-40B4-BE49-F238E27FC236}">
                <a16:creationId xmlns:a16="http://schemas.microsoft.com/office/drawing/2014/main" id="{90916570-D0B3-BAB2-C3DF-90638E3624C8}"/>
              </a:ext>
            </a:extLst>
          </p:cNvPr>
          <p:cNvSpPr txBox="1">
            <a:spLocks/>
          </p:cNvSpPr>
          <p:nvPr/>
        </p:nvSpPr>
        <p:spPr>
          <a:xfrm>
            <a:off x="777793" y="3428997"/>
            <a:ext cx="8496210" cy="1347284"/>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When educational institutions are underfunded, they may lack basic resources such as textbooks, qualified teachers, and safe learning environments leading to poor educational outcomes.</a:t>
            </a:r>
            <a:endParaRPr lang="el-GR" sz="2000" dirty="0">
              <a:solidFill>
                <a:schemeClr val="tx1">
                  <a:lumMod val="75000"/>
                  <a:lumOff val="25000"/>
                </a:schemeClr>
              </a:solidFill>
            </a:endParaRPr>
          </a:p>
        </p:txBody>
      </p:sp>
      <p:sp>
        <p:nvSpPr>
          <p:cNvPr id="11" name="TextBox 10">
            <a:extLst>
              <a:ext uri="{FF2B5EF4-FFF2-40B4-BE49-F238E27FC236}">
                <a16:creationId xmlns:a16="http://schemas.microsoft.com/office/drawing/2014/main" id="{B7DAFAC1-3116-C5F0-258D-B06ECE8C6F89}"/>
              </a:ext>
            </a:extLst>
          </p:cNvPr>
          <p:cNvSpPr txBox="1"/>
          <p:nvPr/>
        </p:nvSpPr>
        <p:spPr>
          <a:xfrm>
            <a:off x="777793" y="1747721"/>
            <a:ext cx="6099242" cy="523220"/>
          </a:xfrm>
          <a:prstGeom prst="rect">
            <a:avLst/>
          </a:prstGeom>
          <a:noFill/>
        </p:spPr>
        <p:txBody>
          <a:bodyPr wrap="square">
            <a:spAutoFit/>
          </a:bodyPr>
          <a:lstStyle/>
          <a:p>
            <a:r>
              <a:rPr lang="en-US" sz="2800" b="1" dirty="0">
                <a:solidFill>
                  <a:schemeClr val="tx1">
                    <a:lumMod val="75000"/>
                    <a:lumOff val="25000"/>
                  </a:schemeClr>
                </a:solidFill>
              </a:rPr>
              <a:t>Lack of Resources</a:t>
            </a:r>
            <a:r>
              <a:rPr lang="en-US" sz="2800" dirty="0">
                <a:solidFill>
                  <a:schemeClr val="tx1">
                    <a:lumMod val="75000"/>
                    <a:lumOff val="25000"/>
                  </a:schemeClr>
                </a:solidFill>
              </a:rPr>
              <a:t>:</a:t>
            </a:r>
            <a:endParaRPr lang="el-GR" sz="2800" dirty="0"/>
          </a:p>
        </p:txBody>
      </p:sp>
    </p:spTree>
    <p:extLst>
      <p:ext uri="{BB962C8B-B14F-4D97-AF65-F5344CB8AC3E}">
        <p14:creationId xmlns:p14="http://schemas.microsoft.com/office/powerpoint/2010/main" val="307227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08A25-F7C1-BA46-A90C-C54E6AD325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8EA642-6BEC-DA66-6F9F-3168524AC995}"/>
              </a:ext>
            </a:extLst>
          </p:cNvPr>
          <p:cNvSpPr>
            <a:spLocks noGrp="1"/>
          </p:cNvSpPr>
          <p:nvPr>
            <p:ph type="ctrTitle"/>
          </p:nvPr>
        </p:nvSpPr>
        <p:spPr>
          <a:xfrm>
            <a:off x="535022" y="780015"/>
            <a:ext cx="11225718" cy="776411"/>
          </a:xfrm>
        </p:spPr>
        <p:txBody>
          <a:bodyPr vert="horz" lIns="91440" tIns="45720" rIns="91440" bIns="45720" rtlCol="0" anchor="b">
            <a:normAutofit fontScale="90000"/>
          </a:bodyPr>
          <a:lstStyle/>
          <a:p>
            <a:pPr algn="l"/>
            <a:r>
              <a:rPr lang="en-US" sz="5300" dirty="0"/>
              <a:t>Violation</a:t>
            </a:r>
            <a:r>
              <a:rPr lang="en-US" sz="4800" dirty="0"/>
              <a:t> of the Right to education</a:t>
            </a:r>
            <a:endParaRPr lang="el-GR" sz="4800" dirty="0"/>
          </a:p>
        </p:txBody>
      </p:sp>
      <p:sp>
        <p:nvSpPr>
          <p:cNvPr id="4" name="Subtitle 2">
            <a:extLst>
              <a:ext uri="{FF2B5EF4-FFF2-40B4-BE49-F238E27FC236}">
                <a16:creationId xmlns:a16="http://schemas.microsoft.com/office/drawing/2014/main" id="{D12771B0-EBAF-E5E5-C1A6-E68B4FBECFE6}"/>
              </a:ext>
            </a:extLst>
          </p:cNvPr>
          <p:cNvSpPr txBox="1">
            <a:spLocks/>
          </p:cNvSpPr>
          <p:nvPr/>
        </p:nvSpPr>
        <p:spPr>
          <a:xfrm>
            <a:off x="777792" y="2427969"/>
            <a:ext cx="9222241" cy="77641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Preventing Children and Individuals receiving school education due to </a:t>
            </a:r>
          </a:p>
          <a:p>
            <a:pPr algn="l"/>
            <a:r>
              <a:rPr lang="en-US" sz="2000" dirty="0">
                <a:solidFill>
                  <a:schemeClr val="tx1">
                    <a:lumMod val="75000"/>
                    <a:lumOff val="25000"/>
                  </a:schemeClr>
                </a:solidFill>
              </a:rPr>
              <a:t>various barriers:</a:t>
            </a:r>
            <a:endParaRPr lang="el-GR" sz="2000" dirty="0">
              <a:solidFill>
                <a:schemeClr val="tx1">
                  <a:lumMod val="75000"/>
                  <a:lumOff val="25000"/>
                </a:schemeClr>
              </a:solidFill>
            </a:endParaRPr>
          </a:p>
        </p:txBody>
      </p:sp>
      <p:sp>
        <p:nvSpPr>
          <p:cNvPr id="5" name="Subtitle 2">
            <a:extLst>
              <a:ext uri="{FF2B5EF4-FFF2-40B4-BE49-F238E27FC236}">
                <a16:creationId xmlns:a16="http://schemas.microsoft.com/office/drawing/2014/main" id="{B536B561-5191-4DF0-D903-D73F39EE251F}"/>
              </a:ext>
            </a:extLst>
          </p:cNvPr>
          <p:cNvSpPr txBox="1">
            <a:spLocks/>
          </p:cNvSpPr>
          <p:nvPr/>
        </p:nvSpPr>
        <p:spPr>
          <a:xfrm>
            <a:off x="1056351" y="3472777"/>
            <a:ext cx="8496210" cy="9143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	</a:t>
            </a:r>
            <a:endParaRPr lang="el-GR" sz="2000" dirty="0">
              <a:solidFill>
                <a:schemeClr val="tx1">
                  <a:lumMod val="75000"/>
                  <a:lumOff val="25000"/>
                </a:schemeClr>
              </a:solidFill>
            </a:endParaRPr>
          </a:p>
        </p:txBody>
      </p:sp>
      <p:sp>
        <p:nvSpPr>
          <p:cNvPr id="6" name="Subtitle 2">
            <a:extLst>
              <a:ext uri="{FF2B5EF4-FFF2-40B4-BE49-F238E27FC236}">
                <a16:creationId xmlns:a16="http://schemas.microsoft.com/office/drawing/2014/main" id="{D6D8D493-F9FB-B6F7-C4C6-647041A95790}"/>
              </a:ext>
            </a:extLst>
          </p:cNvPr>
          <p:cNvSpPr txBox="1">
            <a:spLocks/>
          </p:cNvSpPr>
          <p:nvPr/>
        </p:nvSpPr>
        <p:spPr>
          <a:xfrm>
            <a:off x="777793" y="3428997"/>
            <a:ext cx="8496210" cy="1347284"/>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endParaRPr lang="el-GR" sz="2000" dirty="0">
              <a:solidFill>
                <a:schemeClr val="tx1">
                  <a:lumMod val="75000"/>
                  <a:lumOff val="25000"/>
                </a:schemeClr>
              </a:solidFill>
            </a:endParaRPr>
          </a:p>
        </p:txBody>
      </p:sp>
      <p:sp>
        <p:nvSpPr>
          <p:cNvPr id="11" name="TextBox 10">
            <a:extLst>
              <a:ext uri="{FF2B5EF4-FFF2-40B4-BE49-F238E27FC236}">
                <a16:creationId xmlns:a16="http://schemas.microsoft.com/office/drawing/2014/main" id="{9B22A686-DADA-CA7B-CCB6-260142F56FD2}"/>
              </a:ext>
            </a:extLst>
          </p:cNvPr>
          <p:cNvSpPr txBox="1"/>
          <p:nvPr/>
        </p:nvSpPr>
        <p:spPr>
          <a:xfrm>
            <a:off x="777793" y="1747721"/>
            <a:ext cx="6099242" cy="523220"/>
          </a:xfrm>
          <a:prstGeom prst="rect">
            <a:avLst/>
          </a:prstGeom>
          <a:noFill/>
        </p:spPr>
        <p:txBody>
          <a:bodyPr wrap="square">
            <a:spAutoFit/>
          </a:bodyPr>
          <a:lstStyle/>
          <a:p>
            <a:r>
              <a:rPr lang="en-US" sz="2800" b="1" dirty="0">
                <a:solidFill>
                  <a:schemeClr val="tx1">
                    <a:lumMod val="75000"/>
                    <a:lumOff val="25000"/>
                  </a:schemeClr>
                </a:solidFill>
              </a:rPr>
              <a:t>Prohibited Access</a:t>
            </a:r>
            <a:r>
              <a:rPr lang="en-US" sz="2800" dirty="0">
                <a:solidFill>
                  <a:schemeClr val="tx1">
                    <a:lumMod val="75000"/>
                    <a:lumOff val="25000"/>
                  </a:schemeClr>
                </a:solidFill>
              </a:rPr>
              <a:t>:</a:t>
            </a:r>
            <a:endParaRPr lang="el-GR" sz="2800" dirty="0"/>
          </a:p>
        </p:txBody>
      </p:sp>
      <p:sp>
        <p:nvSpPr>
          <p:cNvPr id="3" name="Subtitle 2">
            <a:extLst>
              <a:ext uri="{FF2B5EF4-FFF2-40B4-BE49-F238E27FC236}">
                <a16:creationId xmlns:a16="http://schemas.microsoft.com/office/drawing/2014/main" id="{30C35DAF-B075-C39B-5E74-3DF785E6CCB1}"/>
              </a:ext>
            </a:extLst>
          </p:cNvPr>
          <p:cNvSpPr txBox="1">
            <a:spLocks/>
          </p:cNvSpPr>
          <p:nvPr/>
        </p:nvSpPr>
        <p:spPr>
          <a:xfrm>
            <a:off x="777792" y="3394066"/>
            <a:ext cx="8910956" cy="2556301"/>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In areas affected by </a:t>
            </a:r>
            <a:r>
              <a:rPr lang="en-US" sz="2000" u="sng" dirty="0">
                <a:solidFill>
                  <a:schemeClr val="tx1">
                    <a:lumMod val="75000"/>
                    <a:lumOff val="25000"/>
                  </a:schemeClr>
                </a:solidFill>
              </a:rPr>
              <a:t>Conflicts and War,</a:t>
            </a:r>
            <a:r>
              <a:rPr lang="en-US" sz="2000" dirty="0">
                <a:solidFill>
                  <a:schemeClr val="tx1">
                    <a:lumMod val="75000"/>
                    <a:lumOff val="25000"/>
                  </a:schemeClr>
                </a:solidFill>
              </a:rPr>
              <a:t> schools may be destroyed making it impossible for children to access education.</a:t>
            </a:r>
          </a:p>
          <a:p>
            <a:pPr algn="l"/>
            <a:r>
              <a:rPr lang="en-US" sz="2000" u="sng" dirty="0">
                <a:solidFill>
                  <a:schemeClr val="tx1">
                    <a:lumMod val="75000"/>
                    <a:lumOff val="25000"/>
                  </a:schemeClr>
                </a:solidFill>
              </a:rPr>
              <a:t>Religious restrictions </a:t>
            </a:r>
            <a:r>
              <a:rPr lang="en-US" sz="2000" dirty="0">
                <a:solidFill>
                  <a:schemeClr val="tx1">
                    <a:lumMod val="75000"/>
                    <a:lumOff val="25000"/>
                  </a:schemeClr>
                </a:solidFill>
              </a:rPr>
              <a:t>implemented by some groups of people restrict access to education for specific population as a mean of control.</a:t>
            </a:r>
          </a:p>
          <a:p>
            <a:pPr algn="l"/>
            <a:r>
              <a:rPr lang="en-US" sz="2000" dirty="0">
                <a:solidFill>
                  <a:schemeClr val="tx1">
                    <a:lumMod val="75000"/>
                    <a:lumOff val="25000"/>
                  </a:schemeClr>
                </a:solidFill>
              </a:rPr>
              <a:t>Lack of accessible infrastructure prevent </a:t>
            </a:r>
            <a:r>
              <a:rPr lang="en-US" sz="2000" u="sng" dirty="0">
                <a:solidFill>
                  <a:schemeClr val="tx1">
                    <a:lumMod val="75000"/>
                    <a:lumOff val="25000"/>
                  </a:schemeClr>
                </a:solidFill>
              </a:rPr>
              <a:t>children with disabilities </a:t>
            </a:r>
            <a:r>
              <a:rPr lang="en-US" sz="2000" dirty="0">
                <a:solidFill>
                  <a:schemeClr val="tx1">
                    <a:lumMod val="75000"/>
                    <a:lumOff val="25000"/>
                  </a:schemeClr>
                </a:solidFill>
              </a:rPr>
              <a:t>from attending school.</a:t>
            </a:r>
            <a:endParaRPr lang="el-GR" sz="2000" dirty="0">
              <a:solidFill>
                <a:schemeClr val="tx1">
                  <a:lumMod val="75000"/>
                  <a:lumOff val="25000"/>
                </a:schemeClr>
              </a:solidFill>
            </a:endParaRPr>
          </a:p>
        </p:txBody>
      </p:sp>
    </p:spTree>
    <p:extLst>
      <p:ext uri="{BB962C8B-B14F-4D97-AF65-F5344CB8AC3E}">
        <p14:creationId xmlns:p14="http://schemas.microsoft.com/office/powerpoint/2010/main" val="59005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FA9BE-C070-815D-5592-5C8388B9C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EC7171-3E6A-AD4E-BA66-DC488AA00F53}"/>
              </a:ext>
            </a:extLst>
          </p:cNvPr>
          <p:cNvSpPr>
            <a:spLocks noGrp="1"/>
          </p:cNvSpPr>
          <p:nvPr>
            <p:ph type="ctrTitle"/>
          </p:nvPr>
        </p:nvSpPr>
        <p:spPr>
          <a:xfrm>
            <a:off x="535022" y="780015"/>
            <a:ext cx="11225718" cy="776411"/>
          </a:xfrm>
        </p:spPr>
        <p:txBody>
          <a:bodyPr vert="horz" lIns="91440" tIns="45720" rIns="91440" bIns="45720" rtlCol="0" anchor="b">
            <a:normAutofit fontScale="90000"/>
          </a:bodyPr>
          <a:lstStyle/>
          <a:p>
            <a:pPr algn="l"/>
            <a:r>
              <a:rPr lang="en-US" sz="5300" dirty="0"/>
              <a:t>Violation</a:t>
            </a:r>
            <a:r>
              <a:rPr lang="en-US" sz="4800" dirty="0"/>
              <a:t> of the Right to education</a:t>
            </a:r>
            <a:endParaRPr lang="el-GR" sz="4800" dirty="0"/>
          </a:p>
        </p:txBody>
      </p:sp>
      <p:sp>
        <p:nvSpPr>
          <p:cNvPr id="5" name="Subtitle 2">
            <a:extLst>
              <a:ext uri="{FF2B5EF4-FFF2-40B4-BE49-F238E27FC236}">
                <a16:creationId xmlns:a16="http://schemas.microsoft.com/office/drawing/2014/main" id="{6660E0E7-A9A6-3A25-5DD8-531A8848FBF8}"/>
              </a:ext>
            </a:extLst>
          </p:cNvPr>
          <p:cNvSpPr txBox="1">
            <a:spLocks/>
          </p:cNvSpPr>
          <p:nvPr/>
        </p:nvSpPr>
        <p:spPr>
          <a:xfrm>
            <a:off x="1056351" y="3472777"/>
            <a:ext cx="8496210" cy="9143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	</a:t>
            </a:r>
            <a:endParaRPr lang="el-GR" sz="2000" dirty="0">
              <a:solidFill>
                <a:schemeClr val="tx1">
                  <a:lumMod val="75000"/>
                  <a:lumOff val="25000"/>
                </a:schemeClr>
              </a:solidFill>
            </a:endParaRPr>
          </a:p>
        </p:txBody>
      </p:sp>
      <p:sp>
        <p:nvSpPr>
          <p:cNvPr id="6" name="Subtitle 2">
            <a:extLst>
              <a:ext uri="{FF2B5EF4-FFF2-40B4-BE49-F238E27FC236}">
                <a16:creationId xmlns:a16="http://schemas.microsoft.com/office/drawing/2014/main" id="{23F25BAD-630E-2087-27E0-120C3BF7AE2C}"/>
              </a:ext>
            </a:extLst>
          </p:cNvPr>
          <p:cNvSpPr txBox="1">
            <a:spLocks/>
          </p:cNvSpPr>
          <p:nvPr/>
        </p:nvSpPr>
        <p:spPr>
          <a:xfrm>
            <a:off x="777793" y="2755357"/>
            <a:ext cx="5557548" cy="1831703"/>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dirty="0">
                <a:solidFill>
                  <a:schemeClr val="tx1">
                    <a:lumMod val="75000"/>
                    <a:lumOff val="25000"/>
                  </a:schemeClr>
                </a:solidFill>
              </a:rPr>
              <a:t>Schools that are not safe due to violence, bullying, or hazardous conditions deter students from attending and undermine their right to a secure education.</a:t>
            </a:r>
            <a:endParaRPr lang="el-GR" sz="2000" dirty="0">
              <a:solidFill>
                <a:schemeClr val="tx1">
                  <a:lumMod val="75000"/>
                  <a:lumOff val="25000"/>
                </a:schemeClr>
              </a:solidFill>
            </a:endParaRPr>
          </a:p>
        </p:txBody>
      </p:sp>
      <p:sp>
        <p:nvSpPr>
          <p:cNvPr id="11" name="TextBox 10">
            <a:extLst>
              <a:ext uri="{FF2B5EF4-FFF2-40B4-BE49-F238E27FC236}">
                <a16:creationId xmlns:a16="http://schemas.microsoft.com/office/drawing/2014/main" id="{10E14555-844C-C5DA-96E4-31781805A7F4}"/>
              </a:ext>
            </a:extLst>
          </p:cNvPr>
          <p:cNvSpPr txBox="1"/>
          <p:nvPr/>
        </p:nvSpPr>
        <p:spPr>
          <a:xfrm>
            <a:off x="777793" y="1747721"/>
            <a:ext cx="6099242" cy="523220"/>
          </a:xfrm>
          <a:prstGeom prst="rect">
            <a:avLst/>
          </a:prstGeom>
          <a:noFill/>
        </p:spPr>
        <p:txBody>
          <a:bodyPr wrap="square">
            <a:spAutoFit/>
          </a:bodyPr>
          <a:lstStyle/>
          <a:p>
            <a:r>
              <a:rPr lang="en-US" sz="2800" b="1" dirty="0">
                <a:solidFill>
                  <a:schemeClr val="tx1">
                    <a:lumMod val="75000"/>
                    <a:lumOff val="25000"/>
                  </a:schemeClr>
                </a:solidFill>
              </a:rPr>
              <a:t>Safety Concerns</a:t>
            </a:r>
            <a:r>
              <a:rPr lang="en-US" sz="2800" dirty="0">
                <a:solidFill>
                  <a:schemeClr val="tx1">
                    <a:lumMod val="75000"/>
                    <a:lumOff val="25000"/>
                  </a:schemeClr>
                </a:solidFill>
              </a:rPr>
              <a:t>:</a:t>
            </a:r>
            <a:endParaRPr lang="el-GR" sz="2800" dirty="0"/>
          </a:p>
        </p:txBody>
      </p:sp>
      <p:pic>
        <p:nvPicPr>
          <p:cNvPr id="3076" name="Picture 4" descr="Free Anti-Bullying Posters for Schools">
            <a:extLst>
              <a:ext uri="{FF2B5EF4-FFF2-40B4-BE49-F238E27FC236}">
                <a16:creationId xmlns:a16="http://schemas.microsoft.com/office/drawing/2014/main" id="{A99B38FE-95D9-64AF-DFD3-D6AEB67D1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5341" y="2283187"/>
            <a:ext cx="3217221" cy="2776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727297"/>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586</TotalTime>
  <Words>965</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Roboto</vt:lpstr>
      <vt:lpstr>Trebuchet MS</vt:lpstr>
      <vt:lpstr>Wingdings 3</vt:lpstr>
      <vt:lpstr>Facet</vt:lpstr>
      <vt:lpstr>Human Rights  The right to education and its violation</vt:lpstr>
      <vt:lpstr>What are Human Rights</vt:lpstr>
      <vt:lpstr>Universal Declaration of Human Rights</vt:lpstr>
      <vt:lpstr>Right to Education</vt:lpstr>
      <vt:lpstr>Violation of the Right to education</vt:lpstr>
      <vt:lpstr>Violation of the Right to education</vt:lpstr>
      <vt:lpstr>Violation of the Right to education</vt:lpstr>
      <vt:lpstr>Violation of the Right to education</vt:lpstr>
      <vt:lpstr>Violation of the Right to education</vt:lpstr>
      <vt:lpstr>Let’s all Respect the  Right to Education</vt:lpstr>
      <vt:lpstr>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Lytinakis Ioannis</dc:creator>
  <cp:lastModifiedBy>Lytinakis Ioannis</cp:lastModifiedBy>
  <cp:revision>14</cp:revision>
  <dcterms:created xsi:type="dcterms:W3CDTF">2024-12-15T09:54:57Z</dcterms:created>
  <dcterms:modified xsi:type="dcterms:W3CDTF">2024-12-15T19:44:08Z</dcterms:modified>
</cp:coreProperties>
</file>