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0"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11/23/2024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11/23/2024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11/23/2024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11/23/2024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2004" y="1728132"/>
            <a:ext cx="11643919" cy="545286"/>
          </a:xfrm>
        </p:spPr>
        <p:txBody>
          <a:bodyPr>
            <a:normAutofit fontScale="90000"/>
          </a:bodyPr>
          <a:lstStyle/>
          <a:p>
            <a:br>
              <a:rPr lang="en-US" altLang="en-US" b="1" i="1" dirty="0">
                <a:solidFill>
                  <a:schemeClr val="accent6">
                    <a:lumMod val="75000"/>
                  </a:schemeClr>
                </a:solidFill>
                <a:effectLst>
                  <a:outerShdw blurRad="38100" dist="38100" dir="2700000" algn="tl">
                    <a:srgbClr val="000000">
                      <a:alpha val="43137"/>
                    </a:srgbClr>
                  </a:outerShdw>
                </a:effectLst>
              </a:rPr>
            </a:br>
            <a:r>
              <a:rPr lang="en-US" altLang="en-US" b="1" i="1" dirty="0">
                <a:solidFill>
                  <a:schemeClr val="accent6">
                    <a:lumMod val="75000"/>
                  </a:schemeClr>
                </a:solidFill>
                <a:effectLst>
                  <a:outerShdw blurRad="38100" dist="38100" dir="2700000" algn="tl">
                    <a:srgbClr val="000000">
                      <a:alpha val="43137"/>
                    </a:srgbClr>
                  </a:outerShdw>
                </a:effectLst>
              </a:rPr>
              <a:t>Rights of Equality</a:t>
            </a:r>
            <a:br>
              <a:rPr lang="en-US" altLang="en-US" b="1" i="1" dirty="0">
                <a:solidFill>
                  <a:schemeClr val="accent6">
                    <a:lumMod val="75000"/>
                  </a:schemeClr>
                </a:solidFill>
                <a:effectLst>
                  <a:outerShdw blurRad="38100" dist="38100" dir="2700000" algn="tl">
                    <a:srgbClr val="000000">
                      <a:alpha val="43137"/>
                    </a:srgbClr>
                  </a:outerShdw>
                </a:effectLst>
              </a:rPr>
            </a:br>
            <a:r>
              <a:rPr lang="el-GR" altLang="en-US" b="1" i="1" dirty="0">
                <a:solidFill>
                  <a:schemeClr val="accent6">
                    <a:lumMod val="75000"/>
                  </a:schemeClr>
                </a:solidFill>
                <a:effectLst>
                  <a:outerShdw blurRad="38100" dist="38100" dir="2700000" algn="tl">
                    <a:srgbClr val="000000">
                      <a:alpha val="43137"/>
                    </a:srgbClr>
                  </a:outerShdw>
                </a:effectLst>
              </a:rPr>
              <a:t>                                                          </a:t>
            </a:r>
            <a:r>
              <a:rPr lang="el-GR" altLang="en-US" sz="1200" b="1" i="1" dirty="0">
                <a:solidFill>
                  <a:schemeClr val="accent6">
                    <a:lumMod val="75000"/>
                  </a:schemeClr>
                </a:solidFill>
                <a:effectLst>
                  <a:outerShdw blurRad="38100" dist="38100" dir="2700000" algn="tl">
                    <a:srgbClr val="000000">
                      <a:alpha val="43137"/>
                    </a:srgbClr>
                  </a:outerShdw>
                </a:effectLst>
              </a:rPr>
              <a:t>ΦΩΤΕΙΝΗ ΓΑΛΑΝΟΠΟΥΛΟΥ</a:t>
            </a:r>
            <a:br>
              <a:rPr lang="el-GR" altLang="en-US" sz="1200" b="1" i="1" dirty="0">
                <a:solidFill>
                  <a:schemeClr val="accent6">
                    <a:lumMod val="75000"/>
                  </a:schemeClr>
                </a:solidFill>
                <a:effectLst>
                  <a:outerShdw blurRad="38100" dist="38100" dir="2700000" algn="tl">
                    <a:srgbClr val="000000">
                      <a:alpha val="43137"/>
                    </a:srgbClr>
                  </a:outerShdw>
                </a:effectLst>
              </a:rPr>
            </a:br>
            <a:r>
              <a:rPr lang="el-GR" altLang="en-US" sz="1200" b="1" i="1" dirty="0">
                <a:solidFill>
                  <a:schemeClr val="accent6">
                    <a:lumMod val="75000"/>
                  </a:schemeClr>
                </a:solidFill>
                <a:effectLst>
                  <a:outerShdw blurRad="38100" dist="38100" dir="2700000" algn="tl">
                    <a:srgbClr val="000000">
                      <a:alpha val="43137"/>
                    </a:srgbClr>
                  </a:outerShdw>
                </a:effectLst>
              </a:rPr>
              <a:t>                                                                                                                                                                                                                                                                                                                ΧΡΥΣΑ ΓΚΟΥΦΑ</a:t>
            </a:r>
            <a:endParaRPr lang="en-US" altLang="en-US" b="1" i="1" dirty="0">
              <a:solidFill>
                <a:schemeClr val="accent6">
                  <a:lumMod val="7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186180" y="2615565"/>
            <a:ext cx="9481820" cy="3419475"/>
          </a:xfrm>
        </p:spPr>
        <p:txBody>
          <a:bodyPr/>
          <a:lstStyle/>
          <a:p>
            <a:endParaRPr lang="en-US" dirty="0"/>
          </a:p>
        </p:txBody>
      </p:sp>
      <p:pic>
        <p:nvPicPr>
          <p:cNvPr id="4" name="Picture 3"/>
          <p:cNvPicPr>
            <a:picLocks noChangeAspect="1"/>
          </p:cNvPicPr>
          <p:nvPr/>
        </p:nvPicPr>
        <p:blipFill>
          <a:blip r:embed="rId2"/>
          <a:stretch>
            <a:fillRect/>
          </a:stretch>
        </p:blipFill>
        <p:spPr>
          <a:xfrm>
            <a:off x="2798445" y="2614930"/>
            <a:ext cx="6027420" cy="32213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65125"/>
            <a:ext cx="10972800" cy="721995"/>
          </a:xfrm>
        </p:spPr>
        <p:txBody>
          <a:bodyPr>
            <a:normAutofit/>
          </a:bodyPr>
          <a:lstStyle/>
          <a:p>
            <a:r>
              <a:rPr lang="en-US" altLang="en-US" sz="3555" b="1" i="1">
                <a:solidFill>
                  <a:schemeClr val="accent6">
                    <a:lumMod val="75000"/>
                  </a:schemeClr>
                </a:solidFill>
                <a:effectLst>
                  <a:outerShdw blurRad="38100" dist="38100" dir="2700000" algn="tl">
                    <a:srgbClr val="000000">
                      <a:alpha val="43137"/>
                    </a:srgbClr>
                  </a:outerShdw>
                </a:effectLst>
                <a:sym typeface="+mn-ea"/>
              </a:rPr>
              <a:t>Rights of Equality</a:t>
            </a:r>
            <a:endParaRPr lang="en-US" sz="3555"/>
          </a:p>
        </p:txBody>
      </p:sp>
      <p:sp>
        <p:nvSpPr>
          <p:cNvPr id="5" name="Content Placeholder 4"/>
          <p:cNvSpPr>
            <a:spLocks noGrp="1"/>
          </p:cNvSpPr>
          <p:nvPr>
            <p:ph sz="half" idx="1"/>
          </p:nvPr>
        </p:nvSpPr>
        <p:spPr>
          <a:xfrm>
            <a:off x="380365" y="1240790"/>
            <a:ext cx="5922010" cy="4936490"/>
          </a:xfrm>
        </p:spPr>
        <p:txBody>
          <a:bodyPr>
            <a:normAutofit lnSpcReduction="10000"/>
          </a:bodyPr>
          <a:lstStyle/>
          <a:p>
            <a:pPr marL="0" indent="0">
              <a:buNone/>
            </a:pPr>
            <a:r>
              <a:rPr lang="en-US" altLang="en-US" sz="2000" i="1" dirty="0"/>
              <a:t>Equality affirms that all human beings are born free and equal. Equality presupposes that all individuals have the same rights and deserve the same level of respect. All people have the right to be treated equally.</a:t>
            </a:r>
          </a:p>
          <a:p>
            <a:pPr marL="0" indent="0">
              <a:buNone/>
            </a:pPr>
            <a:r>
              <a:rPr lang="en-US" altLang="en-US" sz="2400" b="1" dirty="0">
                <a:solidFill>
                  <a:schemeClr val="accent6">
                    <a:lumMod val="75000"/>
                  </a:schemeClr>
                </a:solidFill>
              </a:rPr>
              <a:t>When do I need to consider the rights of equality and non-discrimination?</a:t>
            </a:r>
          </a:p>
          <a:p>
            <a:pPr>
              <a:buFont typeface="Arial" panose="020B0604020202020204" pitchFamily="34" charset="0"/>
              <a:buChar char="•"/>
            </a:pPr>
            <a:r>
              <a:rPr lang="en-US" altLang="en-US" sz="1800" dirty="0"/>
              <a:t>race                             </a:t>
            </a:r>
          </a:p>
          <a:p>
            <a:pPr>
              <a:buFont typeface="Arial" panose="020B0604020202020204" pitchFamily="34" charset="0"/>
              <a:buChar char="•"/>
            </a:pPr>
            <a:r>
              <a:rPr lang="en-US" altLang="en-US" sz="1800" dirty="0"/>
              <a:t>sex</a:t>
            </a:r>
          </a:p>
          <a:p>
            <a:pPr>
              <a:buFont typeface="Arial" panose="020B0604020202020204" pitchFamily="34" charset="0"/>
              <a:buChar char="•"/>
            </a:pPr>
            <a:r>
              <a:rPr lang="en-US" altLang="en-US" sz="1800" dirty="0"/>
              <a:t>age</a:t>
            </a:r>
          </a:p>
          <a:p>
            <a:pPr>
              <a:buFont typeface="Arial" panose="020B0604020202020204" pitchFamily="34" charset="0"/>
              <a:buChar char="•"/>
            </a:pPr>
            <a:r>
              <a:rPr lang="en-US" altLang="en-US" sz="1800" dirty="0"/>
              <a:t>disability</a:t>
            </a:r>
          </a:p>
          <a:p>
            <a:pPr algn="l">
              <a:buFont typeface="Arial" panose="020B0604020202020204" pitchFamily="34" charset="0"/>
              <a:buChar char="•"/>
            </a:pPr>
            <a:r>
              <a:rPr lang="en-US" altLang="en-US" sz="1800" dirty="0" err="1"/>
              <a:t>colour</a:t>
            </a:r>
            <a:endParaRPr lang="en-US" altLang="en-US" sz="1800" dirty="0"/>
          </a:p>
          <a:p>
            <a:pPr algn="l">
              <a:buFont typeface="Arial" panose="020B0604020202020204" pitchFamily="34" charset="0"/>
              <a:buChar char="•"/>
            </a:pPr>
            <a:r>
              <a:rPr lang="en-US" altLang="en-US" sz="1800" dirty="0"/>
              <a:t>religion</a:t>
            </a:r>
            <a:endParaRPr lang="en-US" altLang="en-US" dirty="0"/>
          </a:p>
          <a:p>
            <a:pPr algn="l">
              <a:buFont typeface="Arial" panose="020B0604020202020204" pitchFamily="34" charset="0"/>
              <a:buChar char="•"/>
            </a:pPr>
            <a:r>
              <a:rPr lang="en-US" altLang="en-US" sz="1800" dirty="0"/>
              <a:t>nationality</a:t>
            </a:r>
          </a:p>
          <a:p>
            <a:pPr algn="l">
              <a:buFont typeface="Arial" panose="020B0604020202020204" pitchFamily="34" charset="0"/>
              <a:buChar char="•"/>
            </a:pPr>
            <a:r>
              <a:rPr lang="en-US" altLang="en-US" sz="1800" dirty="0"/>
              <a:t>language</a:t>
            </a:r>
          </a:p>
          <a:p>
            <a:pPr>
              <a:buFont typeface="Wingdings" panose="05000000000000000000" charset="0"/>
              <a:buChar char="Ø"/>
            </a:pPr>
            <a:endParaRPr lang="en-US" altLang="en-US" sz="1800" dirty="0"/>
          </a:p>
        </p:txBody>
      </p:sp>
      <p:sp>
        <p:nvSpPr>
          <p:cNvPr id="6" name="Content Placeholder 5"/>
          <p:cNvSpPr>
            <a:spLocks noGrp="1"/>
          </p:cNvSpPr>
          <p:nvPr>
            <p:ph sz="half" idx="2"/>
          </p:nvPr>
        </p:nvSpPr>
        <p:spPr>
          <a:xfrm>
            <a:off x="6748145" y="1323975"/>
            <a:ext cx="4605655" cy="4853305"/>
          </a:xfrm>
        </p:spPr>
        <p:txBody>
          <a:bodyPr/>
          <a:lstStyle/>
          <a:p>
            <a:pPr marL="0" indent="0">
              <a:buNone/>
            </a:pPr>
            <a:r>
              <a:rPr lang="en-US" altLang="en-US" sz="2000" i="1"/>
              <a:t>Equality demands that no one faces discrimination based on traits like race, gender, age, sexuality, or disability. Everyone can access equal opportunities and the resources they need to thrive.</a:t>
            </a:r>
          </a:p>
        </p:txBody>
      </p:sp>
      <p:pic>
        <p:nvPicPr>
          <p:cNvPr id="7" name="Picture 6"/>
          <p:cNvPicPr>
            <a:picLocks noChangeAspect="1"/>
          </p:cNvPicPr>
          <p:nvPr/>
        </p:nvPicPr>
        <p:blipFill>
          <a:blip r:embed="rId2"/>
          <a:stretch>
            <a:fillRect/>
          </a:stretch>
        </p:blipFill>
        <p:spPr>
          <a:xfrm>
            <a:off x="6904990" y="3233420"/>
            <a:ext cx="3973195" cy="23399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b="1" i="1" dirty="0">
                <a:solidFill>
                  <a:schemeClr val="accent6">
                    <a:lumMod val="75000"/>
                  </a:schemeClr>
                </a:solidFill>
                <a:effectLst>
                  <a:outerShdw blurRad="38100" dist="38100" dir="2700000" algn="tl">
                    <a:srgbClr val="000000">
                      <a:alpha val="43137"/>
                    </a:srgbClr>
                  </a:outerShdw>
                </a:effectLst>
                <a:sym typeface="+mn-ea"/>
              </a:rPr>
              <a:t>Rights of Equality</a:t>
            </a:r>
            <a:endParaRPr lang="en-US" altLang="en-US" sz="3600" b="1" i="1" dirty="0">
              <a:solidFill>
                <a:schemeClr val="accent6">
                  <a:lumMod val="75000"/>
                </a:schemeClr>
              </a:solidFill>
              <a:effectLst>
                <a:outerShdw blurRad="38100" dist="38100" dir="2700000" algn="tl">
                  <a:srgbClr val="000000">
                    <a:alpha val="43137"/>
                  </a:srgbClr>
                </a:outerShdw>
              </a:effectLst>
            </a:endParaRPr>
          </a:p>
        </p:txBody>
      </p:sp>
      <p:sp>
        <p:nvSpPr>
          <p:cNvPr id="5" name="Text Placeholder 4"/>
          <p:cNvSpPr>
            <a:spLocks noGrp="1"/>
          </p:cNvSpPr>
          <p:nvPr>
            <p:ph type="body" idx="1"/>
          </p:nvPr>
        </p:nvSpPr>
        <p:spPr/>
        <p:txBody>
          <a:bodyPr/>
          <a:lstStyle/>
          <a:p>
            <a:r>
              <a:rPr lang="en-US" altLang="en-US" i="1" dirty="0">
                <a:solidFill>
                  <a:schemeClr val="accent6">
                    <a:lumMod val="75000"/>
                  </a:schemeClr>
                </a:solidFill>
                <a:effectLst>
                  <a:outerShdw blurRad="38100" dist="38100" dir="2700000" algn="tl">
                    <a:srgbClr val="000000">
                      <a:alpha val="43137"/>
                    </a:srgbClr>
                  </a:outerShdw>
                </a:effectLst>
                <a:sym typeface="+mn-ea"/>
              </a:rPr>
              <a:t>   Legal recognition</a:t>
            </a:r>
            <a:endParaRPr lang="en-US" dirty="0"/>
          </a:p>
        </p:txBody>
      </p:sp>
      <p:sp>
        <p:nvSpPr>
          <p:cNvPr id="3" name="Content Placeholder 2"/>
          <p:cNvSpPr>
            <a:spLocks noGrp="1"/>
          </p:cNvSpPr>
          <p:nvPr>
            <p:ph sz="half" idx="2"/>
          </p:nvPr>
        </p:nvSpPr>
        <p:spPr/>
        <p:txBody>
          <a:bodyPr>
            <a:normAutofit fontScale="92500" lnSpcReduction="10000"/>
          </a:bodyPr>
          <a:lstStyle/>
          <a:p>
            <a:pPr marL="0" indent="0">
              <a:buNone/>
            </a:pPr>
            <a:r>
              <a:rPr lang="en-US" sz="2400" i="1" dirty="0"/>
              <a:t>According to some articles that </a:t>
            </a:r>
            <a:r>
              <a:rPr lang="en-US" altLang="en-US" sz="2400" i="1" dirty="0"/>
              <a:t>protects the right to be </a:t>
            </a:r>
            <a:r>
              <a:rPr lang="en-US" altLang="en-US" sz="2400" i="1" dirty="0" err="1"/>
              <a:t>recognised</a:t>
            </a:r>
            <a:r>
              <a:rPr lang="en-US" altLang="en-US" sz="2400" i="1" dirty="0"/>
              <a:t> everywhere as a person before the </a:t>
            </a:r>
            <a:r>
              <a:rPr lang="en-US" altLang="en-US" sz="2400" i="1" dirty="0" err="1"/>
              <a:t>law,this</a:t>
            </a:r>
            <a:r>
              <a:rPr lang="en-US" altLang="en-US" sz="2400" i="1" dirty="0"/>
              <a:t> means that they cannot be limited or qualified under any circumstances.</a:t>
            </a:r>
          </a:p>
          <a:p>
            <a:pPr marL="0" indent="0">
              <a:buNone/>
            </a:pPr>
            <a:r>
              <a:rPr lang="en-US" altLang="en-US" sz="2400" b="1" i="1" dirty="0">
                <a:solidFill>
                  <a:schemeClr val="accent6">
                    <a:lumMod val="75000"/>
                  </a:schemeClr>
                </a:solidFill>
                <a:effectLst>
                  <a:outerShdw blurRad="38100" dist="38100" dir="2700000" algn="tl">
                    <a:srgbClr val="000000">
                      <a:alpha val="43137"/>
                    </a:srgbClr>
                  </a:outerShdw>
                </a:effectLst>
              </a:rPr>
              <a:t>What are the equal rights in the EU?</a:t>
            </a:r>
          </a:p>
          <a:p>
            <a:pPr marL="0" indent="0">
              <a:buNone/>
            </a:pPr>
            <a:endParaRPr lang="en-US" altLang="en-US" sz="2400" b="1" i="1" dirty="0">
              <a:solidFill>
                <a:schemeClr val="accent6">
                  <a:lumMod val="75000"/>
                </a:schemeClr>
              </a:solidFill>
              <a:effectLst>
                <a:outerShdw blurRad="38100" dist="38100" dir="2700000" algn="tl">
                  <a:srgbClr val="000000">
                    <a:alpha val="43137"/>
                  </a:srgbClr>
                </a:outerShdw>
              </a:effectLst>
            </a:endParaRPr>
          </a:p>
          <a:p>
            <a:pPr marL="0" indent="0">
              <a:buNone/>
            </a:pPr>
            <a:r>
              <a:rPr lang="en-US" altLang="en-US" sz="2400" i="1" dirty="0"/>
              <a:t>Every EU citizen enjoys the same fundamental rights based on the values of equality, non-discrimination, inclusion, human dignity, freedom and democracy. </a:t>
            </a:r>
          </a:p>
        </p:txBody>
      </p:sp>
      <p:sp>
        <p:nvSpPr>
          <p:cNvPr id="6" name="Text Placeholder 5"/>
          <p:cNvSpPr>
            <a:spLocks noGrp="1"/>
          </p:cNvSpPr>
          <p:nvPr>
            <p:ph type="body" sz="quarter" idx="3"/>
          </p:nvPr>
        </p:nvSpPr>
        <p:spPr/>
        <p:txBody>
          <a:bodyPr/>
          <a:lstStyle/>
          <a:p>
            <a:r>
              <a:rPr lang="en-US" i="1">
                <a:solidFill>
                  <a:schemeClr val="accent6">
                    <a:lumMod val="75000"/>
                  </a:schemeClr>
                </a:solidFill>
                <a:effectLst>
                  <a:outerShdw blurRad="38100" dist="38100" dir="2700000" algn="tl">
                    <a:srgbClr val="000000">
                      <a:alpha val="43137"/>
                    </a:srgbClr>
                  </a:outerShdw>
                </a:effectLst>
              </a:rPr>
              <a:t>What are the 3 rules of equality</a:t>
            </a:r>
          </a:p>
        </p:txBody>
      </p:sp>
      <p:graphicFrame>
        <p:nvGraphicFramePr>
          <p:cNvPr id="8" name="Content Placeholder 7"/>
          <p:cNvGraphicFramePr>
            <a:graphicFrameLocks noGrp="1"/>
          </p:cNvGraphicFramePr>
          <p:nvPr>
            <p:ph sz="quarter" idx="4"/>
            <p:custDataLst>
              <p:tags r:id="rId1"/>
            </p:custDataLst>
          </p:nvPr>
        </p:nvGraphicFramePr>
        <p:xfrm>
          <a:off x="6190615" y="2505075"/>
          <a:ext cx="5411470" cy="1373505"/>
        </p:xfrm>
        <a:graphic>
          <a:graphicData uri="http://schemas.openxmlformats.org/drawingml/2006/table">
            <a:tbl>
              <a:tblPr/>
              <a:tblGrid>
                <a:gridCol w="2573020">
                  <a:extLst>
                    <a:ext uri="{9D8B030D-6E8A-4147-A177-3AD203B41FA5}">
                      <a16:colId xmlns:a16="http://schemas.microsoft.com/office/drawing/2014/main" val="20000"/>
                    </a:ext>
                  </a:extLst>
                </a:gridCol>
                <a:gridCol w="2838450">
                  <a:extLst>
                    <a:ext uri="{9D8B030D-6E8A-4147-A177-3AD203B41FA5}">
                      <a16:colId xmlns:a16="http://schemas.microsoft.com/office/drawing/2014/main" val="20001"/>
                    </a:ext>
                  </a:extLst>
                </a:gridCol>
              </a:tblGrid>
              <a:tr h="457835">
                <a:tc>
                  <a:txBody>
                    <a:bodyPr/>
                    <a:lstStyle/>
                    <a:p>
                      <a:pPr algn="l" fontAlgn="t"/>
                      <a:r>
                        <a:rPr sz="1600" b="0" i="1">
                          <a:solidFill>
                            <a:srgbClr val="1F1F1F"/>
                          </a:solidFill>
                          <a:latin typeface="Calibri" panose="020F0502020204030204" charset="0"/>
                          <a:ea typeface="Google Sans"/>
                          <a:cs typeface="Calibri" panose="020F0502020204030204" charset="0"/>
                        </a:rPr>
                        <a:t>Reflexive Property</a:t>
                      </a:r>
                    </a:p>
                  </a:txBody>
                  <a:tcPr marL="0" marR="95567" marT="76517" marB="76517">
                    <a:lnL>
                      <a:noFill/>
                    </a:lnL>
                    <a:lnR>
                      <a:noFill/>
                    </a:lnR>
                    <a:lnT>
                      <a:noFill/>
                    </a:lnT>
                    <a:lnB>
                      <a:noFill/>
                    </a:lnB>
                    <a:noFill/>
                  </a:tcPr>
                </a:tc>
                <a:tc>
                  <a:txBody>
                    <a:bodyPr/>
                    <a:lstStyle/>
                    <a:p>
                      <a:pPr algn="l" fontAlgn="t"/>
                      <a:r>
                        <a:rPr sz="1600" b="0" i="1">
                          <a:solidFill>
                            <a:srgbClr val="1F1F1F"/>
                          </a:solidFill>
                          <a:latin typeface="Calibri" panose="020F0502020204030204" charset="0"/>
                          <a:ea typeface="Google Sans"/>
                          <a:cs typeface="Calibri" panose="020F0502020204030204" charset="0"/>
                        </a:rPr>
                        <a:t>a = a</a:t>
                      </a:r>
                    </a:p>
                  </a:txBody>
                  <a:tcPr marL="95567" marR="95567" marT="76517" marB="76517">
                    <a:lnL>
                      <a:noFill/>
                    </a:lnL>
                    <a:lnR>
                      <a:noFill/>
                    </a:lnR>
                    <a:lnT>
                      <a:noFill/>
                    </a:lnT>
                    <a:lnB>
                      <a:noFill/>
                    </a:lnB>
                    <a:noFill/>
                  </a:tcPr>
                </a:tc>
                <a:extLst>
                  <a:ext uri="{0D108BD9-81ED-4DB2-BD59-A6C34878D82A}">
                    <a16:rowId xmlns:a16="http://schemas.microsoft.com/office/drawing/2014/main" val="10000"/>
                  </a:ext>
                </a:extLst>
              </a:tr>
              <a:tr h="457835">
                <a:tc>
                  <a:txBody>
                    <a:bodyPr/>
                    <a:lstStyle/>
                    <a:p>
                      <a:r>
                        <a:rPr sz="1600" b="0" i="1">
                          <a:solidFill>
                            <a:srgbClr val="1F1F1F"/>
                          </a:solidFill>
                          <a:latin typeface="Calibri" panose="020F0502020204030204" charset="0"/>
                          <a:ea typeface="Google Sans"/>
                          <a:cs typeface="Calibri" panose="020F0502020204030204" charset="0"/>
                        </a:rPr>
                        <a:t>Symmetric Property</a:t>
                      </a:r>
                    </a:p>
                  </a:txBody>
                  <a:tcPr marL="0" marR="95567" marT="76517" marB="76517" anchor="ctr">
                    <a:lnL>
                      <a:noFill/>
                    </a:lnL>
                    <a:lnR>
                      <a:noFill/>
                    </a:lnR>
                    <a:lnT>
                      <a:noFill/>
                    </a:lnT>
                    <a:lnB>
                      <a:noFill/>
                    </a:lnB>
                    <a:noFill/>
                  </a:tcPr>
                </a:tc>
                <a:tc>
                  <a:txBody>
                    <a:bodyPr/>
                    <a:lstStyle/>
                    <a:p>
                      <a:r>
                        <a:rPr sz="1600" b="0" i="1">
                          <a:solidFill>
                            <a:srgbClr val="1F1F1F"/>
                          </a:solidFill>
                          <a:latin typeface="Calibri" panose="020F0502020204030204" charset="0"/>
                          <a:ea typeface="Google Sans"/>
                          <a:cs typeface="Calibri" panose="020F0502020204030204" charset="0"/>
                        </a:rPr>
                        <a:t>If a = b then b = a.</a:t>
                      </a:r>
                    </a:p>
                  </a:txBody>
                  <a:tcPr marL="95567" marR="95567" marT="76517" marB="76517" anchor="ctr">
                    <a:lnL>
                      <a:noFill/>
                    </a:lnL>
                    <a:lnR>
                      <a:noFill/>
                    </a:lnR>
                    <a:lnT>
                      <a:noFill/>
                    </a:lnT>
                    <a:lnB>
                      <a:noFill/>
                    </a:lnB>
                    <a:noFill/>
                  </a:tcPr>
                </a:tc>
                <a:extLst>
                  <a:ext uri="{0D108BD9-81ED-4DB2-BD59-A6C34878D82A}">
                    <a16:rowId xmlns:a16="http://schemas.microsoft.com/office/drawing/2014/main" val="10001"/>
                  </a:ext>
                </a:extLst>
              </a:tr>
              <a:tr h="457835">
                <a:tc>
                  <a:txBody>
                    <a:bodyPr/>
                    <a:lstStyle/>
                    <a:p>
                      <a:r>
                        <a:rPr sz="1600" b="0" i="1">
                          <a:solidFill>
                            <a:srgbClr val="1F1F1F"/>
                          </a:solidFill>
                          <a:latin typeface="Calibri" panose="020F0502020204030204" charset="0"/>
                          <a:ea typeface="Google Sans"/>
                          <a:cs typeface="Calibri" panose="020F0502020204030204" charset="0"/>
                        </a:rPr>
                        <a:t>Transitive Property</a:t>
                      </a:r>
                    </a:p>
                  </a:txBody>
                  <a:tcPr marL="0" marR="95567" marT="76517" marB="76517" anchor="ctr">
                    <a:lnL>
                      <a:noFill/>
                    </a:lnL>
                    <a:lnR>
                      <a:noFill/>
                    </a:lnR>
                    <a:lnT>
                      <a:noFill/>
                    </a:lnT>
                    <a:lnB>
                      <a:noFill/>
                    </a:lnB>
                    <a:noFill/>
                  </a:tcPr>
                </a:tc>
                <a:tc>
                  <a:txBody>
                    <a:bodyPr/>
                    <a:lstStyle/>
                    <a:p>
                      <a:r>
                        <a:rPr sz="1600" b="0" i="1">
                          <a:solidFill>
                            <a:srgbClr val="1F1F1F"/>
                          </a:solidFill>
                          <a:latin typeface="Calibri" panose="020F0502020204030204" charset="0"/>
                          <a:ea typeface="Google Sans"/>
                          <a:cs typeface="Calibri" panose="020F0502020204030204" charset="0"/>
                        </a:rPr>
                        <a:t>If a = b and b = c then a = c.</a:t>
                      </a:r>
                    </a:p>
                  </a:txBody>
                  <a:tcPr marL="95567" marR="95567" marT="76517" marB="76517" anchor="ctr">
                    <a:lnL>
                      <a:noFill/>
                    </a:lnL>
                    <a:lnR>
                      <a:noFill/>
                    </a:lnR>
                    <a:lnT>
                      <a:noFill/>
                    </a:lnT>
                    <a:lnB>
                      <a:noFill/>
                    </a:lnB>
                    <a:noFill/>
                  </a:tcPr>
                </a:tc>
                <a:extLst>
                  <a:ext uri="{0D108BD9-81ED-4DB2-BD59-A6C34878D82A}">
                    <a16:rowId xmlns:a16="http://schemas.microsoft.com/office/drawing/2014/main" val="10002"/>
                  </a:ext>
                </a:extLst>
              </a:tr>
            </a:tbl>
          </a:graphicData>
        </a:graphic>
      </p:graphicFrame>
      <p:pic>
        <p:nvPicPr>
          <p:cNvPr id="10" name="Picture 9"/>
          <p:cNvPicPr>
            <a:picLocks noChangeAspect="1"/>
          </p:cNvPicPr>
          <p:nvPr/>
        </p:nvPicPr>
        <p:blipFill>
          <a:blip r:embed="rId3"/>
          <a:stretch>
            <a:fillRect/>
          </a:stretch>
        </p:blipFill>
        <p:spPr>
          <a:xfrm>
            <a:off x="6630035" y="4126230"/>
            <a:ext cx="4267200" cy="20637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26B263-A06A-A091-CF34-02850E175C3C}"/>
              </a:ext>
            </a:extLst>
          </p:cNvPr>
          <p:cNvSpPr>
            <a:spLocks noGrp="1"/>
          </p:cNvSpPr>
          <p:nvPr>
            <p:ph type="ctrTitle"/>
          </p:nvPr>
        </p:nvSpPr>
        <p:spPr>
          <a:xfrm>
            <a:off x="167781" y="192948"/>
            <a:ext cx="4118993" cy="729842"/>
          </a:xfrm>
        </p:spPr>
        <p:txBody>
          <a:bodyPr>
            <a:normAutofit/>
          </a:bodyPr>
          <a:lstStyle/>
          <a:p>
            <a:r>
              <a:rPr lang="en-US" sz="3600" b="1" i="1" dirty="0">
                <a:solidFill>
                  <a:schemeClr val="accent6">
                    <a:lumMod val="75000"/>
                  </a:schemeClr>
                </a:solidFill>
                <a:effectLst>
                  <a:outerShdw blurRad="38100" dist="38100" dir="2700000" algn="tl">
                    <a:srgbClr val="000000">
                      <a:alpha val="43137"/>
                    </a:srgbClr>
                  </a:outerShdw>
                </a:effectLst>
              </a:rPr>
              <a:t>Rights of Equality</a:t>
            </a:r>
            <a:endParaRPr lang="el-GR" sz="3600" b="1" i="1" dirty="0">
              <a:solidFill>
                <a:schemeClr val="accent6">
                  <a:lumMod val="75000"/>
                </a:schemeClr>
              </a:solidFill>
              <a:effectLst>
                <a:outerShdw blurRad="38100" dist="38100" dir="2700000" algn="tl">
                  <a:srgbClr val="000000">
                    <a:alpha val="43137"/>
                  </a:srgbClr>
                </a:outerShdw>
              </a:effectLst>
            </a:endParaRPr>
          </a:p>
        </p:txBody>
      </p:sp>
      <p:sp>
        <p:nvSpPr>
          <p:cNvPr id="3" name="Υπότιτλος 2">
            <a:extLst>
              <a:ext uri="{FF2B5EF4-FFF2-40B4-BE49-F238E27FC236}">
                <a16:creationId xmlns:a16="http://schemas.microsoft.com/office/drawing/2014/main" id="{1FABC197-0344-FAEA-8441-001376DD2724}"/>
              </a:ext>
            </a:extLst>
          </p:cNvPr>
          <p:cNvSpPr>
            <a:spLocks noGrp="1"/>
          </p:cNvSpPr>
          <p:nvPr>
            <p:ph type="subTitle" idx="1"/>
          </p:nvPr>
        </p:nvSpPr>
        <p:spPr>
          <a:xfrm>
            <a:off x="520118" y="1249960"/>
            <a:ext cx="6241410" cy="5318621"/>
          </a:xfrm>
        </p:spPr>
        <p:txBody>
          <a:bodyPr>
            <a:normAutofit lnSpcReduction="10000"/>
          </a:bodyPr>
          <a:lstStyle/>
          <a:p>
            <a:pPr algn="l"/>
            <a:r>
              <a:rPr lang="en-US" b="1" i="1" dirty="0">
                <a:solidFill>
                  <a:schemeClr val="accent6">
                    <a:lumMod val="75000"/>
                  </a:schemeClr>
                </a:solidFill>
                <a:effectLst>
                  <a:outerShdw blurRad="38100" dist="38100" dir="2700000" algn="tl">
                    <a:srgbClr val="000000">
                      <a:alpha val="43137"/>
                    </a:srgbClr>
                  </a:outerShdw>
                </a:effectLst>
              </a:rPr>
              <a:t>What is an example of equal rights?</a:t>
            </a:r>
          </a:p>
          <a:p>
            <a:pPr algn="l"/>
            <a:r>
              <a:rPr lang="en-US" sz="2000" i="1" dirty="0"/>
              <a:t>We are all entitled to human rights. These include the right to live free from violence and discrimination, to enjoy the highest attainable standard of physical and mental health , to do whatever we want with our life and body, to love whoever we want to love and be ourselves, to be educated, to own property, to vote, to work and earn an equal wage.</a:t>
            </a:r>
          </a:p>
          <a:p>
            <a:pPr algn="l"/>
            <a:r>
              <a:rPr lang="en-US" b="1" i="1" dirty="0">
                <a:solidFill>
                  <a:schemeClr val="accent6">
                    <a:lumMod val="75000"/>
                  </a:schemeClr>
                </a:solidFill>
                <a:effectLst>
                  <a:outerShdw blurRad="38100" dist="38100" dir="2700000" algn="tl">
                    <a:srgbClr val="000000">
                      <a:alpha val="43137"/>
                    </a:srgbClr>
                  </a:outerShdw>
                </a:effectLst>
              </a:rPr>
              <a:t>How to show equality?</a:t>
            </a:r>
          </a:p>
          <a:p>
            <a:pPr marL="342900" indent="-342900" algn="l">
              <a:buFont typeface="Arial" panose="020B0604020202020204" pitchFamily="34" charset="0"/>
              <a:buChar char="•"/>
            </a:pPr>
            <a:r>
              <a:rPr lang="en-US" sz="1900" i="1" dirty="0"/>
              <a:t>Treating everyone equally and fairly.</a:t>
            </a:r>
          </a:p>
          <a:p>
            <a:pPr marL="342900" indent="-342900" algn="l">
              <a:buFont typeface="Arial" panose="020B0604020202020204" pitchFamily="34" charset="0"/>
              <a:buChar char="•"/>
            </a:pPr>
            <a:r>
              <a:rPr lang="en-US" sz="1900" i="1" dirty="0"/>
              <a:t>Creating an inclusive culture that has respect for all cultures and                                    religions.</a:t>
            </a:r>
          </a:p>
          <a:p>
            <a:pPr marL="342900" indent="-342900" algn="l">
              <a:buFont typeface="Arial" panose="020B0604020202020204" pitchFamily="34" charset="0"/>
              <a:buChar char="•"/>
            </a:pPr>
            <a:r>
              <a:rPr lang="en-US" sz="1900" i="1" dirty="0"/>
              <a:t>Ensuring equal access to opportunities for all the citizens.</a:t>
            </a:r>
          </a:p>
          <a:p>
            <a:pPr marL="342900" indent="-342900" algn="l">
              <a:buFont typeface="Arial" panose="020B0604020202020204" pitchFamily="34" charset="0"/>
              <a:buChar char="•"/>
            </a:pPr>
            <a:r>
              <a:rPr lang="en-US" sz="1900" i="1" dirty="0"/>
              <a:t>Enabling people to develop their full potential.</a:t>
            </a:r>
          </a:p>
          <a:p>
            <a:pPr marL="342900" indent="-342900" algn="l">
              <a:buFont typeface="Arial" panose="020B0604020202020204" pitchFamily="34" charset="0"/>
              <a:buChar char="•"/>
            </a:pPr>
            <a:r>
              <a:rPr lang="en-US" sz="1900" i="1" dirty="0"/>
              <a:t>Educating people and making them understand the importance of                                                                  Equality.</a:t>
            </a:r>
          </a:p>
          <a:p>
            <a:pPr marL="342900" indent="-342900" algn="l">
              <a:buFont typeface="Arial" panose="020B0604020202020204" pitchFamily="34" charset="0"/>
              <a:buChar char="•"/>
            </a:pPr>
            <a:r>
              <a:rPr lang="en-US" sz="1900" i="1" dirty="0"/>
              <a:t>Making more laws and policies to promote Equality</a:t>
            </a:r>
          </a:p>
          <a:p>
            <a:pPr algn="l"/>
            <a:endParaRPr lang="el-GR" b="1" i="1" dirty="0">
              <a:solidFill>
                <a:schemeClr val="accent6">
                  <a:lumMod val="75000"/>
                </a:schemeClr>
              </a:solidFill>
              <a:effectLst>
                <a:outerShdw blurRad="38100" dist="38100" dir="2700000" algn="tl">
                  <a:srgbClr val="000000">
                    <a:alpha val="43137"/>
                  </a:srgbClr>
                </a:outerShdw>
              </a:effectLst>
            </a:endParaRPr>
          </a:p>
        </p:txBody>
      </p:sp>
      <p:pic>
        <p:nvPicPr>
          <p:cNvPr id="4" name="Εικόνα 3">
            <a:extLst>
              <a:ext uri="{FF2B5EF4-FFF2-40B4-BE49-F238E27FC236}">
                <a16:creationId xmlns:a16="http://schemas.microsoft.com/office/drawing/2014/main" id="{9D2B3D61-22F5-2B86-754F-2652B7A1C4F0}"/>
              </a:ext>
            </a:extLst>
          </p:cNvPr>
          <p:cNvPicPr>
            <a:picLocks noChangeAspect="1"/>
          </p:cNvPicPr>
          <p:nvPr/>
        </p:nvPicPr>
        <p:blipFill>
          <a:blip r:embed="rId2"/>
          <a:stretch>
            <a:fillRect/>
          </a:stretch>
        </p:blipFill>
        <p:spPr>
          <a:xfrm>
            <a:off x="7000954" y="2323751"/>
            <a:ext cx="5191046" cy="2441196"/>
          </a:xfrm>
          <a:prstGeom prst="rect">
            <a:avLst/>
          </a:prstGeom>
        </p:spPr>
      </p:pic>
    </p:spTree>
    <p:extLst>
      <p:ext uri="{BB962C8B-B14F-4D97-AF65-F5344CB8AC3E}">
        <p14:creationId xmlns:p14="http://schemas.microsoft.com/office/powerpoint/2010/main" val="1994270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2EF402-2B81-0BC9-9BA8-255FD6FE319C}"/>
              </a:ext>
            </a:extLst>
          </p:cNvPr>
          <p:cNvSpPr>
            <a:spLocks noGrp="1"/>
          </p:cNvSpPr>
          <p:nvPr>
            <p:ph type="ctrTitle"/>
          </p:nvPr>
        </p:nvSpPr>
        <p:spPr>
          <a:xfrm>
            <a:off x="75501" y="1"/>
            <a:ext cx="4118994" cy="1233181"/>
          </a:xfrm>
        </p:spPr>
        <p:txBody>
          <a:bodyPr>
            <a:normAutofit/>
          </a:bodyPr>
          <a:lstStyle/>
          <a:p>
            <a:r>
              <a:rPr lang="en-US" sz="3600" b="1" i="1" dirty="0">
                <a:solidFill>
                  <a:schemeClr val="accent6">
                    <a:lumMod val="75000"/>
                  </a:schemeClr>
                </a:solidFill>
                <a:effectLst>
                  <a:outerShdw blurRad="38100" dist="38100" dir="2700000" algn="tl">
                    <a:srgbClr val="000000">
                      <a:alpha val="43137"/>
                    </a:srgbClr>
                  </a:outerShdw>
                </a:effectLst>
              </a:rPr>
              <a:t>Rights of Equality</a:t>
            </a:r>
            <a:endParaRPr lang="el-GR" sz="3600" b="1" i="1" dirty="0">
              <a:solidFill>
                <a:schemeClr val="accent6">
                  <a:lumMod val="75000"/>
                </a:schemeClr>
              </a:solidFill>
              <a:effectLst>
                <a:outerShdw blurRad="38100" dist="38100" dir="2700000" algn="tl">
                  <a:srgbClr val="000000">
                    <a:alpha val="43137"/>
                  </a:srgbClr>
                </a:outerShdw>
              </a:effectLst>
            </a:endParaRPr>
          </a:p>
        </p:txBody>
      </p:sp>
      <p:sp>
        <p:nvSpPr>
          <p:cNvPr id="3" name="Υπότιτλος 2">
            <a:extLst>
              <a:ext uri="{FF2B5EF4-FFF2-40B4-BE49-F238E27FC236}">
                <a16:creationId xmlns:a16="http://schemas.microsoft.com/office/drawing/2014/main" id="{7F4D7C17-3C55-8D67-B5DA-136BAB0B1E4D}"/>
              </a:ext>
            </a:extLst>
          </p:cNvPr>
          <p:cNvSpPr>
            <a:spLocks noGrp="1"/>
          </p:cNvSpPr>
          <p:nvPr>
            <p:ph type="subTitle" idx="1"/>
          </p:nvPr>
        </p:nvSpPr>
        <p:spPr>
          <a:xfrm>
            <a:off x="461397" y="1593908"/>
            <a:ext cx="5964572" cy="4773336"/>
          </a:xfrm>
        </p:spPr>
        <p:txBody>
          <a:bodyPr>
            <a:normAutofit/>
          </a:bodyPr>
          <a:lstStyle/>
          <a:p>
            <a:pPr algn="l"/>
            <a:r>
              <a:rPr lang="en-US" sz="2200" b="1" i="1" dirty="0">
                <a:solidFill>
                  <a:schemeClr val="accent6">
                    <a:lumMod val="75000"/>
                  </a:schemeClr>
                </a:solidFill>
                <a:effectLst>
                  <a:outerShdw blurRad="38100" dist="38100" dir="2700000" algn="tl">
                    <a:srgbClr val="000000">
                      <a:alpha val="43137"/>
                    </a:srgbClr>
                  </a:outerShdw>
                </a:effectLst>
              </a:rPr>
              <a:t>Who is ultimately responsible for ensuring human rights violations don’t happen?</a:t>
            </a:r>
          </a:p>
          <a:p>
            <a:pPr algn="l"/>
            <a:r>
              <a:rPr lang="en-US" sz="2200" i="1" dirty="0"/>
              <a:t>In human rights treaties, states bear the primary burden of responsibility for protecting and encouraging human rights. When a government ratifies a treaty, they have a three-fold obligation. They must respect, protect, and fulfill human rights. When violations occur, the police, the judges, prosecutors but also the government are to intervene and prosecute those responsible. The government must hold everyone and itself accountable. </a:t>
            </a:r>
            <a:endParaRPr lang="el-GR" sz="2200" i="1" dirty="0"/>
          </a:p>
        </p:txBody>
      </p:sp>
      <p:pic>
        <p:nvPicPr>
          <p:cNvPr id="4" name="Εικόνα 3">
            <a:extLst>
              <a:ext uri="{FF2B5EF4-FFF2-40B4-BE49-F238E27FC236}">
                <a16:creationId xmlns:a16="http://schemas.microsoft.com/office/drawing/2014/main" id="{CFAFE039-84FB-CB53-8789-D74D7A89BD68}"/>
              </a:ext>
            </a:extLst>
          </p:cNvPr>
          <p:cNvPicPr>
            <a:picLocks noChangeAspect="1"/>
          </p:cNvPicPr>
          <p:nvPr/>
        </p:nvPicPr>
        <p:blipFill>
          <a:blip r:embed="rId2"/>
          <a:stretch>
            <a:fillRect/>
          </a:stretch>
        </p:blipFill>
        <p:spPr>
          <a:xfrm>
            <a:off x="6697211" y="1593908"/>
            <a:ext cx="5494789" cy="4437776"/>
          </a:xfrm>
          <a:prstGeom prst="rect">
            <a:avLst/>
          </a:prstGeom>
        </p:spPr>
      </p:pic>
    </p:spTree>
    <p:extLst>
      <p:ext uri="{BB962C8B-B14F-4D97-AF65-F5344CB8AC3E}">
        <p14:creationId xmlns:p14="http://schemas.microsoft.com/office/powerpoint/2010/main" val="18714774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408*108"/>
  <p:tag name="TABLE_ENDDRAG_RECT" val="486*197*408*10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456</Words>
  <Application>Microsoft Office PowerPoint</Application>
  <PresentationFormat>Ευρεία οθόνη</PresentationFormat>
  <Paragraphs>39</Paragraphs>
  <Slides>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Arial</vt:lpstr>
      <vt:lpstr>Calibri</vt:lpstr>
      <vt:lpstr>Calibri Light</vt:lpstr>
      <vt:lpstr>Wingdings</vt:lpstr>
      <vt:lpstr>Office Theme</vt:lpstr>
      <vt:lpstr> Rights of Equality                                                           ΦΩΤΕΙΝΗ ΓΑΛΑΝΟΠΟΥΛΟΥ                                                                                                                                                                                                                                                                                                                 ΧΡΥΣΑ ΓΚΟΥΦΑ</vt:lpstr>
      <vt:lpstr>Rights of Equality</vt:lpstr>
      <vt:lpstr>Rights of Equality</vt:lpstr>
      <vt:lpstr>Rights of Equality</vt:lpstr>
      <vt:lpstr>Rights of Equality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of Equality</dc:title>
  <dc:creator/>
  <cp:lastModifiedBy>Σίσση Γλυκίδου</cp:lastModifiedBy>
  <cp:revision>5</cp:revision>
  <dcterms:created xsi:type="dcterms:W3CDTF">2024-11-20T15:07:48Z</dcterms:created>
  <dcterms:modified xsi:type="dcterms:W3CDTF">2024-11-23T15:27:38Z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891AD97D5EFE4C6E8B6C517788BDF686_11</vt:lpwstr>
  </property>
  <property fmtid="{D5CDD505-2E9C-101B-9397-08002B2CF9AE}" pid="3" name="KSOProductBuildVer">
    <vt:lpwstr>1033-12.2.0.18911</vt:lpwstr>
  </property>
</Properties>
</file>