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rbo-x" initials="tx" lastIdx="1" clrIdx="0">
    <p:extLst>
      <p:ext uri="{19B8F6BF-5375-455C-9EA6-DF929625EA0E}">
        <p15:presenceInfo xmlns:p15="http://schemas.microsoft.com/office/powerpoint/2012/main" userId="turbo-x"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5618CA-7794-43B5-8B3A-DFC4435DBB2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4BCB641-38EA-46C0-B364-140C90A41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6B19205-BC92-46F7-94CD-442931BC2620}"/>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5" name="Θέση υποσέλιδου 4">
            <a:extLst>
              <a:ext uri="{FF2B5EF4-FFF2-40B4-BE49-F238E27FC236}">
                <a16:creationId xmlns:a16="http://schemas.microsoft.com/office/drawing/2014/main" id="{8F2B9430-82E1-4F27-B630-B13474BDA97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6DF90C-4E97-42D1-9541-CD1A6F533951}"/>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125632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650555-6381-4F99-8FFB-280ED3C8325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4BB7B70-6051-4BC9-83F0-36BBD9E4BDD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1C9BCF6-2878-4C17-90F1-4795012E72F1}"/>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5" name="Θέση υποσέλιδου 4">
            <a:extLst>
              <a:ext uri="{FF2B5EF4-FFF2-40B4-BE49-F238E27FC236}">
                <a16:creationId xmlns:a16="http://schemas.microsoft.com/office/drawing/2014/main" id="{ACB2AD8D-4260-4044-86BD-72EF7503C4C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CA25BA-B838-4C0B-ABB2-2B92DFCA6C6F}"/>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176430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AF43031-D76F-4178-B341-C3616CBCA80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4AC92B2-90F8-4407-939A-9BE1665845C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5E87038-D02E-4A96-A6E6-063DA673766E}"/>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5" name="Θέση υποσέλιδου 4">
            <a:extLst>
              <a:ext uri="{FF2B5EF4-FFF2-40B4-BE49-F238E27FC236}">
                <a16:creationId xmlns:a16="http://schemas.microsoft.com/office/drawing/2014/main" id="{8D877D64-B48D-4F0E-9917-C5F34DA81F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DE53E08-3BEB-4D47-8054-9E43F08597B0}"/>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1938857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D14914-6980-4354-8EC0-D8473F4B67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0095493-455D-4076-8605-31EDECF33CF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33E9F05-685E-4EDB-B9E1-BB55C67332CD}"/>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5" name="Θέση υποσέλιδου 4">
            <a:extLst>
              <a:ext uri="{FF2B5EF4-FFF2-40B4-BE49-F238E27FC236}">
                <a16:creationId xmlns:a16="http://schemas.microsoft.com/office/drawing/2014/main" id="{9E2FDB17-433C-407D-95FF-8D2033D8E6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8539E5-019F-449D-9680-3C4AE643C362}"/>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216185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E9ACD2-37B3-481E-A0F0-69194FC595A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EE8A34E-07A9-433D-8FE3-522A0ACC90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CE85F54-5CFB-410A-8B6C-F987B47E7968}"/>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5" name="Θέση υποσέλιδου 4">
            <a:extLst>
              <a:ext uri="{FF2B5EF4-FFF2-40B4-BE49-F238E27FC236}">
                <a16:creationId xmlns:a16="http://schemas.microsoft.com/office/drawing/2014/main" id="{2C76F505-C018-4049-9DF0-4A923568641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05F1EA-34C9-43FF-AE81-1130AF2034FE}"/>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1143180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2521CA-0601-4C0F-A2BE-A0CAA7ACFA6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569062D-ACB6-4EB1-A3EE-6EA168FB40C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03FDA09-5DEC-4A17-A7E3-F13620B2F5B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8E9F8B9-2A3A-4684-89FA-969A6443B01D}"/>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6" name="Θέση υποσέλιδου 5">
            <a:extLst>
              <a:ext uri="{FF2B5EF4-FFF2-40B4-BE49-F238E27FC236}">
                <a16:creationId xmlns:a16="http://schemas.microsoft.com/office/drawing/2014/main" id="{521D894A-3256-4D5B-A59B-2451E42374F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6AFAA79-0757-4971-AE83-3A9AAC7B3314}"/>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3940529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6D2A85-6F2A-418D-9521-7013FD9F51B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B6AE2A0-0891-4441-9E5A-EF68B2BA2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63D6B64-B907-4FE0-B7A9-FAFCD3BCF88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648E717-37A0-46FD-B703-5C819652E1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7577C21-8DAB-46E2-BA8E-3EFBBF2E386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BEE61CD-DD4E-4407-BA15-89313BBE11D6}"/>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8" name="Θέση υποσέλιδου 7">
            <a:extLst>
              <a:ext uri="{FF2B5EF4-FFF2-40B4-BE49-F238E27FC236}">
                <a16:creationId xmlns:a16="http://schemas.microsoft.com/office/drawing/2014/main" id="{F63D966F-A38E-4009-99C4-701CE3C4F0D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8149B79-8101-4F6A-B102-71C50F6BF808}"/>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35058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E7164F-B7CA-44EA-9CB6-6B60D12EAE5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16F8A1E-461C-4982-915E-E71FEF38281F}"/>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4" name="Θέση υποσέλιδου 3">
            <a:extLst>
              <a:ext uri="{FF2B5EF4-FFF2-40B4-BE49-F238E27FC236}">
                <a16:creationId xmlns:a16="http://schemas.microsoft.com/office/drawing/2014/main" id="{0128B060-A86E-4FE3-87DB-D168F1C6C0E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B5C393D-6463-4762-8B03-C143AB2A4052}"/>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167747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A2F3E1D-CCC0-4EE3-A0F6-A2F2A0AEF7C9}"/>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3" name="Θέση υποσέλιδου 2">
            <a:extLst>
              <a:ext uri="{FF2B5EF4-FFF2-40B4-BE49-F238E27FC236}">
                <a16:creationId xmlns:a16="http://schemas.microsoft.com/office/drawing/2014/main" id="{2E82B249-CFE1-43F6-9B0E-9C7C44B0937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48C0CE8-DB5B-4146-9C85-116362FE9B77}"/>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170417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5C2160-9841-4E2D-93FD-1A211F1520B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9ADB509-3219-42FE-9BD5-138B166D0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808D2FF-E286-40FC-A527-2C60115E9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D4BE77-6DE0-47B3-BE21-7EDADE26B05F}"/>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6" name="Θέση υποσέλιδου 5">
            <a:extLst>
              <a:ext uri="{FF2B5EF4-FFF2-40B4-BE49-F238E27FC236}">
                <a16:creationId xmlns:a16="http://schemas.microsoft.com/office/drawing/2014/main" id="{D9B2C3E4-A000-4FB7-B4B3-747166CDE21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5ED9A97-19DD-4030-A0EB-CD9367884A99}"/>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53500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DA80B5-2768-420D-8FB2-01517810FF7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11299E9-7F41-4303-9D77-DCBA4E809F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E15EABF-560E-4AA2-BF65-03D75F5A41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10EC7E0-925C-4D19-91EE-2107518A6ED1}"/>
              </a:ext>
            </a:extLst>
          </p:cNvPr>
          <p:cNvSpPr>
            <a:spLocks noGrp="1"/>
          </p:cNvSpPr>
          <p:nvPr>
            <p:ph type="dt" sz="half" idx="10"/>
          </p:nvPr>
        </p:nvSpPr>
        <p:spPr/>
        <p:txBody>
          <a:bodyPr/>
          <a:lstStyle/>
          <a:p>
            <a:fld id="{C0F46408-7083-43D1-95FB-B424F2DEE1CE}" type="datetimeFigureOut">
              <a:rPr lang="el-GR" smtClean="0"/>
              <a:t>12/11/2024</a:t>
            </a:fld>
            <a:endParaRPr lang="el-GR"/>
          </a:p>
        </p:txBody>
      </p:sp>
      <p:sp>
        <p:nvSpPr>
          <p:cNvPr id="6" name="Θέση υποσέλιδου 5">
            <a:extLst>
              <a:ext uri="{FF2B5EF4-FFF2-40B4-BE49-F238E27FC236}">
                <a16:creationId xmlns:a16="http://schemas.microsoft.com/office/drawing/2014/main" id="{40AA899E-670E-4F4F-B968-8113913650B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E78A37D-9935-45EA-BFB5-40B14F4D09D0}"/>
              </a:ext>
            </a:extLst>
          </p:cNvPr>
          <p:cNvSpPr>
            <a:spLocks noGrp="1"/>
          </p:cNvSpPr>
          <p:nvPr>
            <p:ph type="sldNum" sz="quarter" idx="12"/>
          </p:nvPr>
        </p:nvSpPr>
        <p:spPr/>
        <p:txBody>
          <a:bodyPr/>
          <a:lstStyle/>
          <a:p>
            <a:fld id="{8C2696AC-E848-4653-925C-031F47FBB598}" type="slidenum">
              <a:rPr lang="el-GR" smtClean="0"/>
              <a:t>‹#›</a:t>
            </a:fld>
            <a:endParaRPr lang="el-GR"/>
          </a:p>
        </p:txBody>
      </p:sp>
    </p:spTree>
    <p:extLst>
      <p:ext uri="{BB962C8B-B14F-4D97-AF65-F5344CB8AC3E}">
        <p14:creationId xmlns:p14="http://schemas.microsoft.com/office/powerpoint/2010/main" val="522140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091C180-4AA2-4F5F-89A5-46C046BF9B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982CF49-C128-44BC-892E-7527D611B0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DE0CCC1-C825-4647-8678-7BA5A74EFB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46408-7083-43D1-95FB-B424F2DEE1CE}" type="datetimeFigureOut">
              <a:rPr lang="el-GR" smtClean="0"/>
              <a:t>12/11/2024</a:t>
            </a:fld>
            <a:endParaRPr lang="el-GR"/>
          </a:p>
        </p:txBody>
      </p:sp>
      <p:sp>
        <p:nvSpPr>
          <p:cNvPr id="5" name="Θέση υποσέλιδου 4">
            <a:extLst>
              <a:ext uri="{FF2B5EF4-FFF2-40B4-BE49-F238E27FC236}">
                <a16:creationId xmlns:a16="http://schemas.microsoft.com/office/drawing/2014/main" id="{EDF360F0-A35D-4039-88C3-9B37907E87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F916052-FB8B-4DEF-BD0F-1499B93D8F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696AC-E848-4653-925C-031F47FBB598}" type="slidenum">
              <a:rPr lang="el-GR" smtClean="0"/>
              <a:t>‹#›</a:t>
            </a:fld>
            <a:endParaRPr lang="el-GR"/>
          </a:p>
        </p:txBody>
      </p:sp>
    </p:spTree>
    <p:extLst>
      <p:ext uri="{BB962C8B-B14F-4D97-AF65-F5344CB8AC3E}">
        <p14:creationId xmlns:p14="http://schemas.microsoft.com/office/powerpoint/2010/main" val="332203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4F0A4F-06BF-432D-B97D-D0F026D38ADB}"/>
              </a:ext>
            </a:extLst>
          </p:cNvPr>
          <p:cNvSpPr>
            <a:spLocks noGrp="1"/>
          </p:cNvSpPr>
          <p:nvPr>
            <p:ph type="ctrTitle"/>
          </p:nvPr>
        </p:nvSpPr>
        <p:spPr/>
        <p:txBody>
          <a:bodyPr/>
          <a:lstStyle/>
          <a:p>
            <a:r>
              <a:rPr lang="en-US" dirty="0">
                <a:latin typeface="Forte" panose="03060902040502070203" pitchFamily="66" charset="0"/>
              </a:rPr>
              <a:t>Rights to freedom of speech</a:t>
            </a:r>
            <a:endParaRPr lang="el-GR" dirty="0"/>
          </a:p>
        </p:txBody>
      </p:sp>
      <p:sp>
        <p:nvSpPr>
          <p:cNvPr id="3" name="Υπότιτλος 2">
            <a:extLst>
              <a:ext uri="{FF2B5EF4-FFF2-40B4-BE49-F238E27FC236}">
                <a16:creationId xmlns:a16="http://schemas.microsoft.com/office/drawing/2014/main" id="{CD1B68DC-FC04-4B1F-AE08-DD9E598BFE55}"/>
              </a:ext>
            </a:extLst>
          </p:cNvPr>
          <p:cNvSpPr>
            <a:spLocks noGrp="1"/>
          </p:cNvSpPr>
          <p:nvPr>
            <p:ph type="subTitle" idx="1"/>
          </p:nvPr>
        </p:nvSpPr>
        <p:spPr/>
        <p:txBody>
          <a:bodyPr>
            <a:normAutofit/>
          </a:bodyPr>
          <a:lstStyle/>
          <a:p>
            <a:r>
              <a:rPr lang="en-US" dirty="0" err="1">
                <a:latin typeface="Constantia" panose="02030602050306030303" pitchFamily="18" charset="0"/>
              </a:rPr>
              <a:t>Athanasiou</a:t>
            </a:r>
            <a:r>
              <a:rPr lang="en-US" dirty="0">
                <a:latin typeface="Constantia" panose="02030602050306030303" pitchFamily="18" charset="0"/>
              </a:rPr>
              <a:t> </a:t>
            </a:r>
            <a:r>
              <a:rPr lang="en-US" dirty="0" err="1">
                <a:latin typeface="Constantia" panose="02030602050306030303" pitchFamily="18" charset="0"/>
              </a:rPr>
              <a:t>ilias</a:t>
            </a:r>
            <a:r>
              <a:rPr lang="en-US" dirty="0">
                <a:latin typeface="Constantia" panose="02030602050306030303" pitchFamily="18" charset="0"/>
              </a:rPr>
              <a:t> &amp; </a:t>
            </a:r>
            <a:r>
              <a:rPr lang="en-US" dirty="0" err="1">
                <a:latin typeface="Constantia" panose="02030602050306030303" pitchFamily="18" charset="0"/>
              </a:rPr>
              <a:t>Atsalakis</a:t>
            </a:r>
            <a:r>
              <a:rPr lang="en-US" dirty="0">
                <a:latin typeface="Constantia" panose="02030602050306030303" pitchFamily="18" charset="0"/>
              </a:rPr>
              <a:t> </a:t>
            </a:r>
            <a:r>
              <a:rPr lang="en-US" dirty="0" err="1">
                <a:latin typeface="Constantia" panose="02030602050306030303" pitchFamily="18" charset="0"/>
              </a:rPr>
              <a:t>xaris</a:t>
            </a:r>
            <a:endParaRPr lang="el-GR" dirty="0">
              <a:latin typeface="Constantia" panose="02030602050306030303" pitchFamily="18" charset="0"/>
            </a:endParaRPr>
          </a:p>
        </p:txBody>
      </p:sp>
    </p:spTree>
    <p:extLst>
      <p:ext uri="{BB962C8B-B14F-4D97-AF65-F5344CB8AC3E}">
        <p14:creationId xmlns:p14="http://schemas.microsoft.com/office/powerpoint/2010/main" val="27559415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extLst>
              <a:ext uri="{BEBA8EAE-BF5A-486C-A8C5-ECC9F3942E4B}">
                <a14:imgProps xmlns:a14="http://schemas.microsoft.com/office/drawing/2010/main">
                  <a14:imgLayer r:embed="rId3">
                    <a14:imgEffect>
                      <a14:saturation sat="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0F758A-DEB9-4E05-B81B-DFFCDC0F4769}"/>
              </a:ext>
            </a:extLst>
          </p:cNvPr>
          <p:cNvSpPr txBox="1"/>
          <p:nvPr/>
        </p:nvSpPr>
        <p:spPr>
          <a:xfrm>
            <a:off x="0" y="145774"/>
            <a:ext cx="12085983" cy="1754326"/>
          </a:xfrm>
          <a:prstGeom prst="rect">
            <a:avLst/>
          </a:prstGeom>
          <a:noFill/>
        </p:spPr>
        <p:txBody>
          <a:bodyPr wrap="square">
            <a:spAutoFit/>
          </a:bodyPr>
          <a:lstStyle/>
          <a:p>
            <a:r>
              <a:rPr lang="en-US" dirty="0"/>
              <a:t>Freedom of speech is a principle that supports the freedom of an individual or a community to articulate their opinions and ideas without fear of retaliation, censorship, or legal sanction. The right to freedom of expression has been </a:t>
            </a:r>
            <a:r>
              <a:rPr lang="en-US" dirty="0" err="1"/>
              <a:t>recognised</a:t>
            </a:r>
            <a:r>
              <a:rPr lang="en-US" dirty="0"/>
              <a:t> as a human right in the Universal Declaration of Human Rights and international human rights law by the United Nations. Many countries have constitutional law that protects free speech. Terms like free speech, freedom of speech, and freedom of expression are used interchangeably in political discourse. However, in a legal sense, the freedom of expression includes any activity of seeking, receiving, and imparting information or ideas, regardless of the medium used.</a:t>
            </a:r>
            <a:endParaRPr lang="el-GR" dirty="0"/>
          </a:p>
        </p:txBody>
      </p:sp>
      <p:pic>
        <p:nvPicPr>
          <p:cNvPr id="7" name="Εικόνα 6">
            <a:extLst>
              <a:ext uri="{FF2B5EF4-FFF2-40B4-BE49-F238E27FC236}">
                <a16:creationId xmlns:a16="http://schemas.microsoft.com/office/drawing/2014/main" id="{D313204B-DC95-4D6A-8D69-BF6F2A0828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21565" y="2279374"/>
            <a:ext cx="8865705" cy="4253948"/>
          </a:xfrm>
          <a:prstGeom prst="rect">
            <a:avLst/>
          </a:prstGeom>
        </p:spPr>
      </p:pic>
    </p:spTree>
    <p:extLst>
      <p:ext uri="{BB962C8B-B14F-4D97-AF65-F5344CB8AC3E}">
        <p14:creationId xmlns:p14="http://schemas.microsoft.com/office/powerpoint/2010/main" val="3466340036"/>
      </p:ext>
    </p:extLst>
  </p:cSld>
  <p:clrMapOvr>
    <a:masterClrMapping/>
  </p:clrMapOvr>
  <mc:AlternateContent xmlns:mc="http://schemas.openxmlformats.org/markup-compatibility/2006">
    <mc:Choice xmlns:p14="http://schemas.microsoft.com/office/powerpoint/2010/main" Requires="p14">
      <p:transition spd="slow" p14:dur="30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000">
              <a:schemeClr val="accent3">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4200000" scaled="0"/>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58DD51-9C7E-49EA-A5BA-A47D10E655A9}"/>
              </a:ext>
            </a:extLst>
          </p:cNvPr>
          <p:cNvSpPr txBox="1"/>
          <p:nvPr/>
        </p:nvSpPr>
        <p:spPr>
          <a:xfrm>
            <a:off x="0" y="0"/>
            <a:ext cx="11767930" cy="2246769"/>
          </a:xfrm>
          <a:prstGeom prst="rect">
            <a:avLst/>
          </a:prstGeom>
          <a:noFill/>
        </p:spPr>
        <p:txBody>
          <a:bodyPr wrap="square">
            <a:spAutoFit/>
          </a:bodyPr>
          <a:lstStyle/>
          <a:p>
            <a:pPr algn="ctr"/>
            <a:r>
              <a:rPr lang="en-US" sz="2000" dirty="0"/>
              <a:t>The idea of the "offense principle" is also used to justify speech limitations, describing the restriction on forms of expression deemed offensive to society, considering factors such as extent, duration, motives of the speaker, and ease with which it could be avoided. With the evolution of the digital age, application of freedom of speech becomes more controversial as new means of communication and restrictions arise, for example, the Golden Shield Project, an initiative by Chinese government's Ministry of Public Security that filters potentially </a:t>
            </a:r>
            <a:r>
              <a:rPr lang="en-US" sz="2000" dirty="0" err="1"/>
              <a:t>unfavourable</a:t>
            </a:r>
            <a:r>
              <a:rPr lang="en-US" sz="2000" dirty="0"/>
              <a:t> data from foreign countries. Facebook routinely and automatically eliminates what it perceives as hate speech, even if such words are used ironically or poetically with no intent to insult others.</a:t>
            </a:r>
          </a:p>
        </p:txBody>
      </p:sp>
      <p:pic>
        <p:nvPicPr>
          <p:cNvPr id="5" name="Εικόνα 4">
            <a:extLst>
              <a:ext uri="{FF2B5EF4-FFF2-40B4-BE49-F238E27FC236}">
                <a16:creationId xmlns:a16="http://schemas.microsoft.com/office/drawing/2014/main" id="{64066F77-244A-45DC-BA43-A8CC8ECBD7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461" y="2518368"/>
            <a:ext cx="9541565" cy="4134223"/>
          </a:xfrm>
          <a:prstGeom prst="rect">
            <a:avLst/>
          </a:prstGeom>
        </p:spPr>
      </p:pic>
    </p:spTree>
    <p:extLst>
      <p:ext uri="{BB962C8B-B14F-4D97-AF65-F5344CB8AC3E}">
        <p14:creationId xmlns:p14="http://schemas.microsoft.com/office/powerpoint/2010/main" val="273726559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11000">
              <a:schemeClr val="accent3">
                <a:lumMod val="5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4200000" scaled="0"/>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AE3CAD-A77F-43BF-B0DE-C26B2DAD33F4}"/>
              </a:ext>
            </a:extLst>
          </p:cNvPr>
          <p:cNvSpPr txBox="1"/>
          <p:nvPr/>
        </p:nvSpPr>
        <p:spPr>
          <a:xfrm>
            <a:off x="0" y="0"/>
            <a:ext cx="9144000" cy="369332"/>
          </a:xfrm>
          <a:prstGeom prst="rect">
            <a:avLst/>
          </a:prstGeom>
          <a:noFill/>
        </p:spPr>
        <p:txBody>
          <a:bodyPr wrap="square">
            <a:spAutoFit/>
          </a:bodyPr>
          <a:lstStyle/>
          <a:p>
            <a:r>
              <a:rPr lang="en-US" dirty="0"/>
              <a:t>.</a:t>
            </a:r>
            <a:endParaRPr lang="el-GR" dirty="0"/>
          </a:p>
        </p:txBody>
      </p:sp>
      <p:sp>
        <p:nvSpPr>
          <p:cNvPr id="5" name="TextBox 4">
            <a:extLst>
              <a:ext uri="{FF2B5EF4-FFF2-40B4-BE49-F238E27FC236}">
                <a16:creationId xmlns:a16="http://schemas.microsoft.com/office/drawing/2014/main" id="{31D720B4-33D6-4AB5-8015-FCA26E52B6ED}"/>
              </a:ext>
            </a:extLst>
          </p:cNvPr>
          <p:cNvSpPr txBox="1"/>
          <p:nvPr/>
        </p:nvSpPr>
        <p:spPr>
          <a:xfrm>
            <a:off x="187599" y="153703"/>
            <a:ext cx="6480487" cy="4524315"/>
          </a:xfrm>
          <a:prstGeom prst="rect">
            <a:avLst/>
          </a:prstGeom>
          <a:noFill/>
        </p:spPr>
        <p:txBody>
          <a:bodyPr wrap="square">
            <a:spAutoFit/>
          </a:bodyPr>
          <a:lstStyle/>
          <a:p>
            <a:r>
              <a:rPr lang="en-US" dirty="0"/>
              <a:t>One of the world's first freedom of the press acts was introduced in Sweden in 1766 (Swedish Freedom of the Press Act), mainly due to the classical liberal member of parliament and </a:t>
            </a:r>
            <a:r>
              <a:rPr lang="en-US" dirty="0" err="1"/>
              <a:t>Ostrobothnian</a:t>
            </a:r>
            <a:r>
              <a:rPr lang="en-US" dirty="0"/>
              <a:t> priest Anders </a:t>
            </a:r>
            <a:r>
              <a:rPr lang="en-US" dirty="0" err="1"/>
              <a:t>Chydenius</a:t>
            </a:r>
            <a:r>
              <a:rPr lang="en-US" dirty="0"/>
              <a:t>. In a report published in 1776, he wrote:</a:t>
            </a:r>
          </a:p>
          <a:p>
            <a:endParaRPr lang="en-US" dirty="0"/>
          </a:p>
          <a:p>
            <a:r>
              <a:rPr lang="en-US" b="1" dirty="0"/>
              <a:t>No evidence should be needed that a certain freedom of writing and printing is one of the strongest bulwarks of a free organization of the state, as, without it, the estates would not have sufficient information for the drafting of good laws, and those dispensing justice would not be monitored, nor would the subjects know the requirements of the law, the limits of the rights of government, and their responsibilities. Education and ethical conduct would be crushed; coarseness in thought, speech, and manners would prevail, and dimness would darken the entire sky of our freedom in a few years.</a:t>
            </a:r>
          </a:p>
          <a:p>
            <a:endParaRPr lang="en-US" dirty="0"/>
          </a:p>
        </p:txBody>
      </p:sp>
      <p:pic>
        <p:nvPicPr>
          <p:cNvPr id="7" name="Εικόνα 6">
            <a:extLst>
              <a:ext uri="{FF2B5EF4-FFF2-40B4-BE49-F238E27FC236}">
                <a16:creationId xmlns:a16="http://schemas.microsoft.com/office/drawing/2014/main" id="{80898D92-C011-43B8-BAAF-5528DF74A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8086" y="2690191"/>
            <a:ext cx="5523914" cy="3975652"/>
          </a:xfrm>
          <a:prstGeom prst="rect">
            <a:avLst/>
          </a:prstGeom>
        </p:spPr>
      </p:pic>
    </p:spTree>
    <p:extLst>
      <p:ext uri="{BB962C8B-B14F-4D97-AF65-F5344CB8AC3E}">
        <p14:creationId xmlns:p14="http://schemas.microsoft.com/office/powerpoint/2010/main" val="29753040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extLst>
              <a:ext uri="{BEBA8EAE-BF5A-486C-A8C5-ECC9F3942E4B}">
                <a14:imgProps xmlns:a14="http://schemas.microsoft.com/office/drawing/2010/main">
                  <a14:imgLayer r:embed="rId3">
                    <a14:imgEffect>
                      <a14:artisticMarker trans="25000" size="4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1490D2-C035-42CB-BF3D-91139B8B90DD}"/>
              </a:ext>
            </a:extLst>
          </p:cNvPr>
          <p:cNvSpPr>
            <a:spLocks noGrp="1"/>
          </p:cNvSpPr>
          <p:nvPr>
            <p:ph type="title"/>
          </p:nvPr>
        </p:nvSpPr>
        <p:spPr>
          <a:xfrm>
            <a:off x="838200" y="365125"/>
            <a:ext cx="10515600" cy="867327"/>
          </a:xfrm>
        </p:spPr>
        <p:txBody>
          <a:bodyPr/>
          <a:lstStyle/>
          <a:p>
            <a:pPr algn="ctr"/>
            <a:r>
              <a:rPr lang="en-US" b="1" i="1" dirty="0">
                <a:solidFill>
                  <a:schemeClr val="tx1">
                    <a:lumMod val="95000"/>
                    <a:lumOff val="5000"/>
                  </a:schemeClr>
                </a:solidFill>
              </a:rPr>
              <a:t>Relationship to other rights</a:t>
            </a:r>
            <a:endParaRPr lang="el-GR" b="1" i="1" dirty="0">
              <a:solidFill>
                <a:schemeClr val="tx1">
                  <a:lumMod val="95000"/>
                  <a:lumOff val="5000"/>
                </a:schemeClr>
              </a:solidFill>
            </a:endParaRPr>
          </a:p>
        </p:txBody>
      </p:sp>
      <p:sp>
        <p:nvSpPr>
          <p:cNvPr id="3" name="Θέση περιεχομένου 2">
            <a:extLst>
              <a:ext uri="{FF2B5EF4-FFF2-40B4-BE49-F238E27FC236}">
                <a16:creationId xmlns:a16="http://schemas.microsoft.com/office/drawing/2014/main" id="{1BB856DC-3167-4C2C-8BBF-8A1C56ED7661}"/>
              </a:ext>
            </a:extLst>
          </p:cNvPr>
          <p:cNvSpPr>
            <a:spLocks noGrp="1"/>
          </p:cNvSpPr>
          <p:nvPr>
            <p:ph idx="1"/>
          </p:nvPr>
        </p:nvSpPr>
        <p:spPr>
          <a:xfrm>
            <a:off x="132522" y="1232452"/>
            <a:ext cx="11221278" cy="4944511"/>
          </a:xfrm>
        </p:spPr>
        <p:txBody>
          <a:bodyPr>
            <a:normAutofit fontScale="77500" lnSpcReduction="20000"/>
          </a:bodyPr>
          <a:lstStyle/>
          <a:p>
            <a:r>
              <a:rPr lang="en-US" dirty="0"/>
              <a:t>The right to freedom of speech and expression is closely related to other rights. It may be limited when conflicting with other rights (see limitations on freedom of speech). The right to freedom of expression is also related to the right to a fair trial and court proceeding which may limit access to the search for information, or determine the opportunity and means in which freedom of expression is manifested within court proceedings. As a general principle freedom of expression may not limit the right to privacy, as well as the honor and reputation of others. However, greater latitude is given when criticism of public figures is involved.</a:t>
            </a:r>
          </a:p>
          <a:p>
            <a:endParaRPr lang="en-US" dirty="0"/>
          </a:p>
          <a:p>
            <a:r>
              <a:rPr lang="en-US" dirty="0"/>
              <a:t>The right to freedom of expression is particularly important for media, which play a special role as the bearer of the general right to freedom of expression for all. However, freedom of the press does not necessarily enable freedom of speech. Judith Lichtenberg has outlined conditions in which freedom of the press may constrain freedom of speech. For example, if all the people who control the various mediums of publication suppress information or stifle the diversity of voices inherent in freedom of speech. This limitation was famously </a:t>
            </a:r>
            <a:r>
              <a:rPr lang="en-US" dirty="0" err="1"/>
              <a:t>summarised</a:t>
            </a:r>
            <a:r>
              <a:rPr lang="en-US" dirty="0"/>
              <a:t> as "Freedom of the press is guaranteed only to those who own one". Lichtenberg argues that freedom of the press is simply a form of property right summed up by the principle "no money, no voice".</a:t>
            </a:r>
            <a:endParaRPr lang="el-GR" dirty="0"/>
          </a:p>
        </p:txBody>
      </p:sp>
    </p:spTree>
    <p:extLst>
      <p:ext uri="{BB962C8B-B14F-4D97-AF65-F5344CB8AC3E}">
        <p14:creationId xmlns:p14="http://schemas.microsoft.com/office/powerpoint/2010/main" val="29717205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extLst>
              <a:ext uri="{BEBA8EAE-BF5A-486C-A8C5-ECC9F3942E4B}">
                <a14:imgProps xmlns:a14="http://schemas.microsoft.com/office/drawing/2010/main">
                  <a14:imgLayer r:embed="rId3">
                    <a14:imgEffect>
                      <a14:artisticChalkSketch/>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A241CE-E260-422B-A51D-111C54892C29}"/>
              </a:ext>
            </a:extLst>
          </p:cNvPr>
          <p:cNvSpPr>
            <a:spLocks noGrp="1"/>
          </p:cNvSpPr>
          <p:nvPr>
            <p:ph type="title"/>
          </p:nvPr>
        </p:nvSpPr>
        <p:spPr/>
        <p:txBody>
          <a:bodyPr>
            <a:normAutofit/>
          </a:bodyPr>
          <a:lstStyle/>
          <a:p>
            <a:pPr algn="ctr"/>
            <a:r>
              <a:rPr lang="en-US" sz="2800" dirty="0">
                <a:latin typeface="Impact" panose="020B0806030902050204" pitchFamily="34" charset="0"/>
              </a:rPr>
              <a:t>THANKS YOU FOR YOUR ATTENTION</a:t>
            </a:r>
            <a:endParaRPr lang="el-GR" sz="2800" dirty="0">
              <a:latin typeface="Impact" panose="020B0806030902050204" pitchFamily="34" charset="0"/>
            </a:endParaRPr>
          </a:p>
        </p:txBody>
      </p:sp>
      <p:pic>
        <p:nvPicPr>
          <p:cNvPr id="4" name="Εικόνα 3">
            <a:extLst>
              <a:ext uri="{FF2B5EF4-FFF2-40B4-BE49-F238E27FC236}">
                <a16:creationId xmlns:a16="http://schemas.microsoft.com/office/drawing/2014/main" id="{29F48FAD-D24E-43F0-85B2-083E2F937C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2957" y="1311966"/>
            <a:ext cx="6718852" cy="5180910"/>
          </a:xfrm>
          <a:prstGeom prst="rect">
            <a:avLst/>
          </a:prstGeom>
        </p:spPr>
      </p:pic>
    </p:spTree>
    <p:extLst>
      <p:ext uri="{BB962C8B-B14F-4D97-AF65-F5344CB8AC3E}">
        <p14:creationId xmlns:p14="http://schemas.microsoft.com/office/powerpoint/2010/main" val="179571310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687</Words>
  <Application>Microsoft Office PowerPoint</Application>
  <PresentationFormat>Ευρεία οθόνη</PresentationFormat>
  <Paragraphs>13</Paragraphs>
  <Slides>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6</vt:i4>
      </vt:variant>
    </vt:vector>
  </HeadingPairs>
  <TitlesOfParts>
    <vt:vector size="13" baseType="lpstr">
      <vt:lpstr>Arial</vt:lpstr>
      <vt:lpstr>Calibri</vt:lpstr>
      <vt:lpstr>Calibri Light</vt:lpstr>
      <vt:lpstr>Constantia</vt:lpstr>
      <vt:lpstr>Forte</vt:lpstr>
      <vt:lpstr>Impact</vt:lpstr>
      <vt:lpstr>Θέμα του Office</vt:lpstr>
      <vt:lpstr>Rights to freedom of speech</vt:lpstr>
      <vt:lpstr>Παρουσίαση του PowerPoint</vt:lpstr>
      <vt:lpstr>Παρουσίαση του PowerPoint</vt:lpstr>
      <vt:lpstr>Παρουσίαση του PowerPoint</vt:lpstr>
      <vt:lpstr>Relationship to other rights</vt:lpstr>
      <vt:lpstr>THANKS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to freedom of speech</dc:title>
  <dc:creator>turbo-x</dc:creator>
  <cp:lastModifiedBy>turbo-x</cp:lastModifiedBy>
  <cp:revision>7</cp:revision>
  <dcterms:created xsi:type="dcterms:W3CDTF">2024-11-12T14:00:48Z</dcterms:created>
  <dcterms:modified xsi:type="dcterms:W3CDTF">2024-11-12T14:58:54Z</dcterms:modified>
</cp:coreProperties>
</file>