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61878" y="1137004"/>
            <a:ext cx="6776942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1352" y="1321963"/>
            <a:ext cx="6188075" cy="472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368931"/>
            <a:ext cx="164706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741" y="5406786"/>
            <a:ext cx="12290425" cy="289052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065" marR="5080" indent="-635" algn="ctr">
              <a:lnSpc>
                <a:spcPts val="7050"/>
              </a:lnSpc>
              <a:spcBef>
                <a:spcPts val="1510"/>
              </a:spcBef>
            </a:pPr>
            <a:r>
              <a:rPr sz="7050" spc="70" dirty="0">
                <a:latin typeface="Times New Roman"/>
                <a:cs typeface="Times New Roman"/>
              </a:rPr>
              <a:t>Freedom</a:t>
            </a:r>
            <a:r>
              <a:rPr sz="7050" spc="-409" dirty="0">
                <a:latin typeface="Times New Roman"/>
                <a:cs typeface="Times New Roman"/>
              </a:rPr>
              <a:t> </a:t>
            </a:r>
            <a:r>
              <a:rPr sz="7050" spc="-155" dirty="0">
                <a:latin typeface="Times New Roman"/>
                <a:cs typeface="Times New Roman"/>
              </a:rPr>
              <a:t>of</a:t>
            </a:r>
            <a:r>
              <a:rPr sz="7050" spc="-405" dirty="0">
                <a:latin typeface="Times New Roman"/>
                <a:cs typeface="Times New Roman"/>
              </a:rPr>
              <a:t> </a:t>
            </a:r>
            <a:r>
              <a:rPr sz="7050" spc="55" dirty="0">
                <a:latin typeface="Times New Roman"/>
                <a:cs typeface="Times New Roman"/>
              </a:rPr>
              <a:t>Speech </a:t>
            </a:r>
            <a:r>
              <a:rPr sz="7050" spc="-85" dirty="0">
                <a:latin typeface="Lucida Sans Unicode"/>
                <a:cs typeface="Lucida Sans Unicode"/>
              </a:rPr>
              <a:t>ΔΕΛΗΓΙΩΡΓΗΣ</a:t>
            </a:r>
            <a:r>
              <a:rPr sz="7050" spc="-800" dirty="0">
                <a:latin typeface="Lucida Sans Unicode"/>
                <a:cs typeface="Lucida Sans Unicode"/>
              </a:rPr>
              <a:t> </a:t>
            </a:r>
            <a:r>
              <a:rPr sz="7050" spc="40" dirty="0">
                <a:latin typeface="Lucida Sans Unicode"/>
                <a:cs typeface="Lucida Sans Unicode"/>
              </a:rPr>
              <a:t>ΧΡΙΣΤΟΦΟΡΟΣ </a:t>
            </a:r>
            <a:r>
              <a:rPr sz="7050" spc="-150" dirty="0">
                <a:latin typeface="Lucida Sans Unicode"/>
                <a:cs typeface="Lucida Sans Unicode"/>
              </a:rPr>
              <a:t>ΓΙΑΝΝΟΥΛΗΣ</a:t>
            </a:r>
            <a:r>
              <a:rPr sz="7050" spc="-810" dirty="0">
                <a:latin typeface="Lucida Sans Unicode"/>
                <a:cs typeface="Lucida Sans Unicode"/>
              </a:rPr>
              <a:t> </a:t>
            </a:r>
            <a:r>
              <a:rPr sz="7050" spc="-10" dirty="0">
                <a:latin typeface="Lucida Sans Unicode"/>
                <a:cs typeface="Lucida Sans Unicode"/>
              </a:rPr>
              <a:t>ΒΑΣΙΛΗΣ</a:t>
            </a:r>
            <a:endParaRPr sz="70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81254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711440" y="0"/>
                </a:lnTo>
                <a:lnTo>
                  <a:pt x="771144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576559" y="9191445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114299"/>
                </a:moveTo>
                <a:lnTo>
                  <a:pt x="0" y="114299"/>
                </a:lnTo>
                <a:lnTo>
                  <a:pt x="0" y="0"/>
                </a:lnTo>
                <a:lnTo>
                  <a:pt x="7711440" y="0"/>
                </a:lnTo>
                <a:lnTo>
                  <a:pt x="771144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875" y="1437408"/>
            <a:ext cx="14062175" cy="38385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64090"/>
            <a:ext cx="11464697" cy="8048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Welcome</a:t>
            </a:r>
            <a:r>
              <a:rPr spc="-150" dirty="0"/>
              <a:t> </a:t>
            </a:r>
            <a:r>
              <a:rPr spc="-130" dirty="0"/>
              <a:t>to</a:t>
            </a:r>
            <a:r>
              <a:rPr spc="-150" dirty="0"/>
              <a:t> </a:t>
            </a:r>
            <a:r>
              <a:rPr spc="-105" dirty="0"/>
              <a:t>Freedom</a:t>
            </a:r>
            <a:r>
              <a:rPr spc="-145" dirty="0"/>
              <a:t> </a:t>
            </a:r>
            <a:r>
              <a:rPr spc="-135" dirty="0"/>
              <a:t>of</a:t>
            </a:r>
            <a:r>
              <a:rPr spc="-150" dirty="0"/>
              <a:t> </a:t>
            </a:r>
            <a:r>
              <a:rPr spc="-30" dirty="0"/>
              <a:t>Speech</a:t>
            </a:r>
          </a:p>
        </p:txBody>
      </p:sp>
      <p:sp>
        <p:nvSpPr>
          <p:cNvPr id="4" name="object 4"/>
          <p:cNvSpPr/>
          <p:nvPr/>
        </p:nvSpPr>
        <p:spPr>
          <a:xfrm>
            <a:off x="-2" y="978835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711440" y="0"/>
                </a:lnTo>
                <a:lnTo>
                  <a:pt x="771144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755242" y="659624"/>
            <a:ext cx="8347709" cy="2997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sz="3000" b="1" spc="-120" dirty="0">
                <a:latin typeface="Verdana"/>
                <a:cs typeface="Verdana"/>
              </a:rPr>
              <a:t>Freedom</a:t>
            </a:r>
            <a:r>
              <a:rPr sz="3000" b="1" spc="-165" dirty="0">
                <a:latin typeface="Verdana"/>
                <a:cs typeface="Verdana"/>
              </a:rPr>
              <a:t> </a:t>
            </a:r>
            <a:r>
              <a:rPr sz="3000" b="1" spc="-160" dirty="0">
                <a:latin typeface="Verdana"/>
                <a:cs typeface="Verdana"/>
              </a:rPr>
              <a:t>of</a:t>
            </a:r>
            <a:r>
              <a:rPr sz="3000" b="1" spc="-165" dirty="0">
                <a:latin typeface="Verdana"/>
                <a:cs typeface="Verdana"/>
              </a:rPr>
              <a:t> </a:t>
            </a:r>
            <a:r>
              <a:rPr sz="3000" b="1" spc="-125" dirty="0">
                <a:latin typeface="Verdana"/>
                <a:cs typeface="Verdana"/>
              </a:rPr>
              <a:t>Speech</a:t>
            </a:r>
            <a:r>
              <a:rPr sz="3000" b="1" spc="-204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is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a</a:t>
            </a:r>
            <a:r>
              <a:rPr sz="3000" spc="-229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cornerstone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of </a:t>
            </a:r>
            <a:r>
              <a:rPr sz="3000" spc="-35" dirty="0">
                <a:latin typeface="Verdana"/>
                <a:cs typeface="Verdana"/>
              </a:rPr>
              <a:t>democracy,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allowing</a:t>
            </a:r>
            <a:r>
              <a:rPr sz="3000" spc="-12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individuals</a:t>
            </a:r>
            <a:r>
              <a:rPr sz="3000" spc="-12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to</a:t>
            </a:r>
            <a:r>
              <a:rPr sz="3000" spc="-12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express </a:t>
            </a:r>
            <a:r>
              <a:rPr sz="3000" dirty="0">
                <a:latin typeface="Verdana"/>
                <a:cs typeface="Verdana"/>
              </a:rPr>
              <a:t>their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thoughts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and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opinions</a:t>
            </a:r>
            <a:r>
              <a:rPr sz="3000" spc="-190" dirty="0">
                <a:latin typeface="Verdana"/>
                <a:cs typeface="Verdana"/>
              </a:rPr>
              <a:t> </a:t>
            </a:r>
            <a:r>
              <a:rPr sz="3000" spc="65" dirty="0">
                <a:latin typeface="Verdana"/>
                <a:cs typeface="Verdana"/>
              </a:rPr>
              <a:t>without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spc="-145" dirty="0">
                <a:latin typeface="Verdana"/>
                <a:cs typeface="Verdana"/>
              </a:rPr>
              <a:t>fear.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In </a:t>
            </a:r>
            <a:r>
              <a:rPr sz="3000" dirty="0">
                <a:latin typeface="Verdana"/>
                <a:cs typeface="Verdana"/>
              </a:rPr>
              <a:t>this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presentation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we</a:t>
            </a:r>
            <a:r>
              <a:rPr sz="3000" spc="-19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will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explore</a:t>
            </a:r>
            <a:r>
              <a:rPr sz="3000" spc="-19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its </a:t>
            </a:r>
            <a:r>
              <a:rPr sz="3000" spc="-10" dirty="0">
                <a:latin typeface="Verdana"/>
                <a:cs typeface="Verdana"/>
              </a:rPr>
              <a:t>signiﬁcance,</a:t>
            </a:r>
            <a:r>
              <a:rPr sz="3000" spc="-24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limitations,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and</a:t>
            </a:r>
            <a:r>
              <a:rPr sz="3000" spc="-240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the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80" dirty="0">
                <a:latin typeface="Verdana"/>
                <a:cs typeface="Verdana"/>
              </a:rPr>
              <a:t>ongoing </a:t>
            </a:r>
            <a:r>
              <a:rPr sz="3000" dirty="0">
                <a:latin typeface="Verdana"/>
                <a:cs typeface="Verdana"/>
              </a:rPr>
              <a:t>debates</a:t>
            </a:r>
            <a:r>
              <a:rPr sz="3000" spc="-13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surrounding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spc="-150" dirty="0">
                <a:latin typeface="Verdana"/>
                <a:cs typeface="Verdana"/>
              </a:rPr>
              <a:t>it.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spc="-55" dirty="0">
                <a:latin typeface="Verdana"/>
                <a:cs typeface="Verdana"/>
              </a:rPr>
              <a:t>Let’s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dive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into</a:t>
            </a:r>
            <a:r>
              <a:rPr sz="3000" spc="-13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what </a:t>
            </a:r>
            <a:r>
              <a:rPr sz="3000" spc="-10" dirty="0">
                <a:latin typeface="Verdana"/>
                <a:cs typeface="Verdana"/>
              </a:rPr>
              <a:t>it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30" dirty="0">
                <a:latin typeface="Verdana"/>
                <a:cs typeface="Verdana"/>
              </a:rPr>
              <a:t>truly</a:t>
            </a:r>
            <a:r>
              <a:rPr sz="3000" spc="-204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means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to</a:t>
            </a:r>
            <a:r>
              <a:rPr sz="3000" spc="-204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speak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freely!</a:t>
            </a:r>
            <a:endParaRPr sz="30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5071" y="0"/>
              <a:ext cx="9862927" cy="102777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424545" cy="10287000"/>
            </a:xfrm>
            <a:custGeom>
              <a:avLst/>
              <a:gdLst/>
              <a:ahLst/>
              <a:cxnLst/>
              <a:rect l="l" t="t" r="r" b="b"/>
              <a:pathLst>
                <a:path w="8424545" h="10287000">
                  <a:moveTo>
                    <a:pt x="8424454" y="0"/>
                  </a:moveTo>
                  <a:lnTo>
                    <a:pt x="8424454" y="10286999"/>
                  </a:lnTo>
                  <a:lnTo>
                    <a:pt x="0" y="10286999"/>
                  </a:lnTo>
                  <a:lnTo>
                    <a:pt x="0" y="0"/>
                  </a:lnTo>
                  <a:lnTo>
                    <a:pt x="8424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55230" y="3702566"/>
            <a:ext cx="6414135" cy="37115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65"/>
              </a:spcBef>
            </a:pPr>
            <a:r>
              <a:rPr sz="3000" b="1" spc="-120" dirty="0">
                <a:solidFill>
                  <a:srgbClr val="FFFFFF"/>
                </a:solidFill>
                <a:latin typeface="Verdana"/>
                <a:cs typeface="Verdana"/>
              </a:rPr>
              <a:t>Freedom</a:t>
            </a:r>
            <a:r>
              <a:rPr sz="30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16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300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spc="-125" dirty="0">
                <a:solidFill>
                  <a:srgbClr val="FFFFFF"/>
                </a:solidFill>
                <a:latin typeface="Verdana"/>
                <a:cs typeface="Verdana"/>
              </a:rPr>
              <a:t>Speech</a:t>
            </a:r>
            <a:r>
              <a:rPr sz="30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Verdana"/>
                <a:cs typeface="Verdana"/>
              </a:rPr>
              <a:t>empowers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individuals</a:t>
            </a:r>
            <a:r>
              <a:rPr sz="3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3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Verdana"/>
                <a:cs typeface="Verdana"/>
              </a:rPr>
              <a:t>share</a:t>
            </a:r>
            <a:r>
              <a:rPr sz="3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ideas, </a:t>
            </a:r>
            <a:r>
              <a:rPr sz="3000" spc="45" dirty="0">
                <a:solidFill>
                  <a:srgbClr val="FFFFFF"/>
                </a:solidFill>
                <a:latin typeface="Verdana"/>
                <a:cs typeface="Verdana"/>
              </a:rPr>
              <a:t>challenge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Verdana"/>
                <a:cs typeface="Verdana"/>
              </a:rPr>
              <a:t>norms,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0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advocate </a:t>
            </a:r>
            <a:r>
              <a:rPr sz="3000" spc="-4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30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change.</a:t>
            </a:r>
            <a:r>
              <a:rPr sz="3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8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3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Verdana"/>
                <a:cs typeface="Verdana"/>
              </a:rPr>
              <a:t>plays</a:t>
            </a:r>
            <a:r>
              <a:rPr sz="3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crucial</a:t>
            </a:r>
            <a:r>
              <a:rPr sz="3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role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3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Verdana"/>
                <a:cs typeface="Verdana"/>
              </a:rPr>
              <a:t>shaping</a:t>
            </a:r>
            <a:r>
              <a:rPr sz="3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societies</a:t>
            </a:r>
            <a:r>
              <a:rPr sz="3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fostering </a:t>
            </a:r>
            <a:r>
              <a:rPr sz="3000" b="1" spc="-185" dirty="0">
                <a:solidFill>
                  <a:srgbClr val="FFFFFF"/>
                </a:solidFill>
                <a:latin typeface="Verdana"/>
                <a:cs typeface="Verdana"/>
              </a:rPr>
              <a:t>innovation</a:t>
            </a:r>
            <a:r>
              <a:rPr sz="3000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3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Verdana"/>
                <a:cs typeface="Verdana"/>
              </a:rPr>
              <a:t>Without</a:t>
            </a:r>
            <a:r>
              <a:rPr sz="30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50" dirty="0">
                <a:solidFill>
                  <a:srgbClr val="FFFFFF"/>
                </a:solidFill>
                <a:latin typeface="Verdana"/>
                <a:cs typeface="Verdana"/>
              </a:rPr>
              <a:t>it,</a:t>
            </a:r>
            <a:r>
              <a:rPr sz="3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many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movements</a:t>
            </a:r>
            <a:r>
              <a:rPr sz="3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advancements </a:t>
            </a:r>
            <a:r>
              <a:rPr sz="3000" spc="7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3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FFFFFF"/>
                </a:solidFill>
                <a:latin typeface="Verdana"/>
                <a:cs typeface="Verdana"/>
              </a:rPr>
              <a:t>cherish</a:t>
            </a:r>
            <a:r>
              <a:rPr sz="3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Verdana"/>
                <a:cs typeface="Verdana"/>
              </a:rPr>
              <a:t>today</a:t>
            </a:r>
            <a:r>
              <a:rPr sz="3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105" dirty="0">
                <a:solidFill>
                  <a:srgbClr val="FFFFFF"/>
                </a:solidFill>
                <a:latin typeface="Verdana"/>
                <a:cs typeface="Verdana"/>
              </a:rPr>
              <a:t>might</a:t>
            </a:r>
            <a:r>
              <a:rPr sz="3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30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Verdana"/>
                <a:cs typeface="Verdana"/>
              </a:rPr>
              <a:t>exist.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4630" y="2135723"/>
            <a:ext cx="637794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-180" dirty="0">
                <a:solidFill>
                  <a:srgbClr val="FFFFFF"/>
                </a:solidFill>
              </a:rPr>
              <a:t>The</a:t>
            </a:r>
            <a:r>
              <a:rPr sz="3450" spc="-215" dirty="0">
                <a:solidFill>
                  <a:srgbClr val="FFFFFF"/>
                </a:solidFill>
              </a:rPr>
              <a:t> </a:t>
            </a:r>
            <a:r>
              <a:rPr sz="3450" spc="-190" dirty="0">
                <a:solidFill>
                  <a:srgbClr val="FFFFFF"/>
                </a:solidFill>
              </a:rPr>
              <a:t>Importance</a:t>
            </a:r>
            <a:r>
              <a:rPr sz="3450" spc="-210" dirty="0">
                <a:solidFill>
                  <a:srgbClr val="FFFFFF"/>
                </a:solidFill>
              </a:rPr>
              <a:t> </a:t>
            </a:r>
            <a:r>
              <a:rPr sz="3450" spc="-175" dirty="0">
                <a:solidFill>
                  <a:srgbClr val="FFFFFF"/>
                </a:solidFill>
              </a:rPr>
              <a:t>of</a:t>
            </a:r>
            <a:r>
              <a:rPr sz="3450" spc="-215" dirty="0">
                <a:solidFill>
                  <a:srgbClr val="FFFFFF"/>
                </a:solidFill>
              </a:rPr>
              <a:t> </a:t>
            </a:r>
            <a:r>
              <a:rPr sz="3450" spc="-90" dirty="0">
                <a:solidFill>
                  <a:srgbClr val="FFFFFF"/>
                </a:solidFill>
              </a:rPr>
              <a:t>Freedom</a:t>
            </a:r>
            <a:endParaRPr sz="3450" dirty="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25" dirty="0"/>
              <a:t>Limitations</a:t>
            </a:r>
            <a:r>
              <a:rPr spc="-165" dirty="0"/>
              <a:t> </a:t>
            </a:r>
            <a:r>
              <a:rPr spc="-95" dirty="0"/>
              <a:t>and</a:t>
            </a:r>
            <a:r>
              <a:rPr spc="-160" dirty="0"/>
              <a:t> </a:t>
            </a:r>
            <a:r>
              <a:rPr spc="-110" dirty="0"/>
              <a:t>Responsibilities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0397" y="826862"/>
            <a:ext cx="8260080" cy="2997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459"/>
              </a:spcBef>
            </a:pPr>
            <a:r>
              <a:rPr sz="3000" spc="85" dirty="0">
                <a:latin typeface="Verdana"/>
                <a:cs typeface="Verdana"/>
              </a:rPr>
              <a:t>While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b="1" spc="-120" dirty="0">
                <a:latin typeface="Verdana"/>
                <a:cs typeface="Verdana"/>
              </a:rPr>
              <a:t>Freedom</a:t>
            </a:r>
            <a:r>
              <a:rPr sz="3000" b="1" spc="-180" dirty="0">
                <a:latin typeface="Verdana"/>
                <a:cs typeface="Verdana"/>
              </a:rPr>
              <a:t> </a:t>
            </a:r>
            <a:r>
              <a:rPr sz="3000" b="1" spc="-160" dirty="0">
                <a:latin typeface="Verdana"/>
                <a:cs typeface="Verdana"/>
              </a:rPr>
              <a:t>of</a:t>
            </a:r>
            <a:r>
              <a:rPr sz="3000" b="1" spc="-180" dirty="0">
                <a:latin typeface="Verdana"/>
                <a:cs typeface="Verdana"/>
              </a:rPr>
              <a:t> </a:t>
            </a:r>
            <a:r>
              <a:rPr sz="3000" b="1" spc="-125" dirty="0">
                <a:latin typeface="Verdana"/>
                <a:cs typeface="Verdana"/>
              </a:rPr>
              <a:t>Speech</a:t>
            </a:r>
            <a:r>
              <a:rPr sz="3000" b="1" spc="-220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is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spc="-120" dirty="0">
                <a:latin typeface="Verdana"/>
                <a:cs typeface="Verdana"/>
              </a:rPr>
              <a:t>vital,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it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comes </a:t>
            </a:r>
            <a:r>
              <a:rPr sz="3000" spc="70" dirty="0">
                <a:latin typeface="Verdana"/>
                <a:cs typeface="Verdana"/>
              </a:rPr>
              <a:t>with</a:t>
            </a:r>
            <a:r>
              <a:rPr sz="3000" spc="-185" dirty="0">
                <a:latin typeface="Verdana"/>
                <a:cs typeface="Verdana"/>
              </a:rPr>
              <a:t> </a:t>
            </a:r>
            <a:r>
              <a:rPr sz="3000" b="1" spc="-180" dirty="0">
                <a:latin typeface="Verdana"/>
                <a:cs typeface="Verdana"/>
              </a:rPr>
              <a:t>responsibilities</a:t>
            </a:r>
            <a:r>
              <a:rPr sz="3000" spc="-180" dirty="0">
                <a:latin typeface="Verdana"/>
                <a:cs typeface="Verdana"/>
              </a:rPr>
              <a:t>. </a:t>
            </a:r>
            <a:r>
              <a:rPr sz="3000" dirty="0">
                <a:latin typeface="Verdana"/>
                <a:cs typeface="Verdana"/>
              </a:rPr>
              <a:t>Hate</a:t>
            </a:r>
            <a:r>
              <a:rPr sz="3000" spc="-18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speech, </a:t>
            </a:r>
            <a:r>
              <a:rPr sz="3000" spc="55" dirty="0">
                <a:latin typeface="Verdana"/>
                <a:cs typeface="Verdana"/>
              </a:rPr>
              <a:t>incitement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to</a:t>
            </a:r>
            <a:r>
              <a:rPr sz="3000" spc="-240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violence,</a:t>
            </a:r>
            <a:r>
              <a:rPr sz="3000" spc="-24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and</a:t>
            </a:r>
            <a:r>
              <a:rPr sz="3000" spc="-24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misinformation </a:t>
            </a:r>
            <a:r>
              <a:rPr sz="3000" spc="65" dirty="0">
                <a:latin typeface="Verdana"/>
                <a:cs typeface="Verdana"/>
              </a:rPr>
              <a:t>can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harm</a:t>
            </a:r>
            <a:r>
              <a:rPr sz="3000" spc="-229" dirty="0">
                <a:latin typeface="Verdana"/>
                <a:cs typeface="Verdana"/>
              </a:rPr>
              <a:t> </a:t>
            </a:r>
            <a:r>
              <a:rPr sz="3000" spc="-95" dirty="0">
                <a:latin typeface="Verdana"/>
                <a:cs typeface="Verdana"/>
              </a:rPr>
              <a:t>society.</a:t>
            </a:r>
            <a:r>
              <a:rPr sz="3000" spc="-229" dirty="0">
                <a:latin typeface="Verdana"/>
                <a:cs typeface="Verdana"/>
              </a:rPr>
              <a:t> </a:t>
            </a:r>
            <a:r>
              <a:rPr sz="3000" spc="55" dirty="0">
                <a:latin typeface="Verdana"/>
                <a:cs typeface="Verdana"/>
              </a:rPr>
              <a:t>Understanding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25" dirty="0">
                <a:latin typeface="Verdana"/>
                <a:cs typeface="Verdana"/>
              </a:rPr>
              <a:t>the </a:t>
            </a:r>
            <a:r>
              <a:rPr sz="3000" dirty="0">
                <a:latin typeface="Verdana"/>
                <a:cs typeface="Verdana"/>
              </a:rPr>
              <a:t>balance</a:t>
            </a:r>
            <a:r>
              <a:rPr sz="3000" spc="-155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between</a:t>
            </a:r>
            <a:r>
              <a:rPr sz="3000" spc="-155" dirty="0">
                <a:latin typeface="Verdana"/>
                <a:cs typeface="Verdana"/>
              </a:rPr>
              <a:t> </a:t>
            </a:r>
            <a:r>
              <a:rPr sz="3000" b="1" spc="-185" dirty="0">
                <a:latin typeface="Verdana"/>
                <a:cs typeface="Verdana"/>
              </a:rPr>
              <a:t>expression</a:t>
            </a:r>
            <a:r>
              <a:rPr sz="3000" b="1" spc="-125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and </a:t>
            </a:r>
            <a:r>
              <a:rPr sz="3000" b="1" spc="-165" dirty="0">
                <a:latin typeface="Verdana"/>
                <a:cs typeface="Verdana"/>
              </a:rPr>
              <a:t>responsibility</a:t>
            </a:r>
            <a:r>
              <a:rPr sz="3000" b="1" spc="-200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is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essential</a:t>
            </a:r>
            <a:r>
              <a:rPr sz="3000" spc="-229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for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a</a:t>
            </a:r>
            <a:r>
              <a:rPr sz="3000" spc="-229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healthy dialogue.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2" y="978835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711440" y="0"/>
                </a:lnTo>
                <a:lnTo>
                  <a:pt x="771144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" y="3486842"/>
            <a:ext cx="18259424" cy="677227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943" y="1579712"/>
            <a:ext cx="7886699" cy="7572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83368" y="2692762"/>
            <a:ext cx="6473825" cy="41687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000" spc="-135" dirty="0">
                <a:latin typeface="Verdana"/>
                <a:cs typeface="Verdana"/>
              </a:rPr>
              <a:t>In</a:t>
            </a:r>
            <a:r>
              <a:rPr sz="3000" spc="-254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conclusion,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b="1" spc="-120" dirty="0">
                <a:latin typeface="Verdana"/>
                <a:cs typeface="Verdana"/>
              </a:rPr>
              <a:t>Freedom</a:t>
            </a:r>
            <a:r>
              <a:rPr sz="3000" b="1" spc="-180" dirty="0">
                <a:latin typeface="Verdana"/>
                <a:cs typeface="Verdana"/>
              </a:rPr>
              <a:t> </a:t>
            </a:r>
            <a:r>
              <a:rPr sz="3000" b="1" spc="-25" dirty="0">
                <a:latin typeface="Verdana"/>
                <a:cs typeface="Verdana"/>
              </a:rPr>
              <a:t>of </a:t>
            </a:r>
            <a:r>
              <a:rPr sz="3000" b="1" spc="-125" dirty="0">
                <a:latin typeface="Verdana"/>
                <a:cs typeface="Verdana"/>
              </a:rPr>
              <a:t>Speech</a:t>
            </a:r>
            <a:r>
              <a:rPr sz="3000" b="1" spc="-165" dirty="0">
                <a:latin typeface="Verdana"/>
                <a:cs typeface="Verdana"/>
              </a:rPr>
              <a:t> </a:t>
            </a:r>
            <a:r>
              <a:rPr sz="3000" spc="-75" dirty="0">
                <a:latin typeface="Verdana"/>
                <a:cs typeface="Verdana"/>
              </a:rPr>
              <a:t>is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a</a:t>
            </a:r>
            <a:r>
              <a:rPr sz="3000" spc="-19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powerful</a:t>
            </a:r>
            <a:r>
              <a:rPr sz="3000" spc="-19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tool</a:t>
            </a:r>
            <a:r>
              <a:rPr sz="3000" spc="-19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that </a:t>
            </a:r>
            <a:r>
              <a:rPr sz="3000" dirty="0">
                <a:latin typeface="Verdana"/>
                <a:cs typeface="Verdana"/>
              </a:rPr>
              <a:t>shapes</a:t>
            </a:r>
            <a:r>
              <a:rPr sz="3000" spc="-22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our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50" dirty="0">
                <a:latin typeface="Verdana"/>
                <a:cs typeface="Verdana"/>
              </a:rPr>
              <a:t>world.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175" dirty="0">
                <a:latin typeface="Verdana"/>
                <a:cs typeface="Verdana"/>
              </a:rPr>
              <a:t>It’s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20" dirty="0">
                <a:latin typeface="Verdana"/>
                <a:cs typeface="Verdana"/>
              </a:rPr>
              <a:t>essential</a:t>
            </a:r>
            <a:r>
              <a:rPr sz="3000" spc="-220" dirty="0">
                <a:latin typeface="Verdana"/>
                <a:cs typeface="Verdana"/>
              </a:rPr>
              <a:t> </a:t>
            </a:r>
            <a:r>
              <a:rPr sz="3000" spc="-25" dirty="0">
                <a:latin typeface="Verdana"/>
                <a:cs typeface="Verdana"/>
              </a:rPr>
              <a:t>to </a:t>
            </a:r>
            <a:r>
              <a:rPr sz="3000" dirty="0">
                <a:latin typeface="Verdana"/>
                <a:cs typeface="Verdana"/>
              </a:rPr>
              <a:t>protect</a:t>
            </a:r>
            <a:r>
              <a:rPr sz="3000" spc="-16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this</a:t>
            </a:r>
            <a:r>
              <a:rPr sz="3000" spc="-16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right</a:t>
            </a:r>
            <a:r>
              <a:rPr sz="3000" spc="-165" dirty="0">
                <a:latin typeface="Verdana"/>
                <a:cs typeface="Verdana"/>
              </a:rPr>
              <a:t> </a:t>
            </a:r>
            <a:r>
              <a:rPr sz="3000" spc="50" dirty="0">
                <a:latin typeface="Verdana"/>
                <a:cs typeface="Verdana"/>
              </a:rPr>
              <a:t>while</a:t>
            </a:r>
            <a:r>
              <a:rPr sz="3000" spc="-165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being </a:t>
            </a:r>
            <a:r>
              <a:rPr sz="3000" spc="-25" dirty="0">
                <a:latin typeface="Verdana"/>
                <a:cs typeface="Verdana"/>
              </a:rPr>
              <a:t>aware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of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its</a:t>
            </a:r>
            <a:r>
              <a:rPr sz="3000" spc="-229" dirty="0">
                <a:latin typeface="Verdana"/>
                <a:cs typeface="Verdana"/>
              </a:rPr>
              <a:t> </a:t>
            </a:r>
            <a:r>
              <a:rPr sz="3000" b="1" spc="-170" dirty="0">
                <a:latin typeface="Verdana"/>
                <a:cs typeface="Verdana"/>
              </a:rPr>
              <a:t>limitations</a:t>
            </a:r>
            <a:r>
              <a:rPr sz="3000" spc="-170" dirty="0">
                <a:latin typeface="Verdana"/>
                <a:cs typeface="Verdana"/>
              </a:rPr>
              <a:t>.</a:t>
            </a:r>
            <a:r>
              <a:rPr sz="3000" spc="-23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Let’s </a:t>
            </a:r>
            <a:r>
              <a:rPr sz="3000" spc="60" dirty="0">
                <a:latin typeface="Verdana"/>
                <a:cs typeface="Verdana"/>
              </a:rPr>
              <a:t>continue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to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have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spc="60" dirty="0">
                <a:latin typeface="Verdana"/>
                <a:cs typeface="Verdana"/>
              </a:rPr>
              <a:t>open </a:t>
            </a:r>
            <a:r>
              <a:rPr sz="3000" spc="-10" dirty="0">
                <a:latin typeface="Verdana"/>
                <a:cs typeface="Verdana"/>
              </a:rPr>
              <a:t>conversations</a:t>
            </a:r>
            <a:r>
              <a:rPr sz="3000" spc="-270" dirty="0">
                <a:latin typeface="Verdana"/>
                <a:cs typeface="Verdana"/>
              </a:rPr>
              <a:t> </a:t>
            </a:r>
            <a:r>
              <a:rPr sz="3000" spc="75" dirty="0">
                <a:latin typeface="Verdana"/>
                <a:cs typeface="Verdana"/>
              </a:rPr>
              <a:t>and</a:t>
            </a:r>
            <a:r>
              <a:rPr sz="3000" spc="-265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respect</a:t>
            </a:r>
            <a:r>
              <a:rPr sz="3000" spc="750" dirty="0">
                <a:latin typeface="Verdana"/>
                <a:cs typeface="Verdana"/>
              </a:rPr>
              <a:t> </a:t>
            </a:r>
            <a:r>
              <a:rPr sz="3000" spc="-40" dirty="0">
                <a:latin typeface="Verdana"/>
                <a:cs typeface="Verdana"/>
              </a:rPr>
              <a:t>diverse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dirty="0">
                <a:latin typeface="Verdana"/>
                <a:cs typeface="Verdana"/>
              </a:rPr>
              <a:t>viewpoints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80" dirty="0">
                <a:latin typeface="Verdana"/>
                <a:cs typeface="Verdana"/>
              </a:rPr>
              <a:t>as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70" dirty="0">
                <a:latin typeface="Verdana"/>
                <a:cs typeface="Verdana"/>
              </a:rPr>
              <a:t>we</a:t>
            </a:r>
            <a:r>
              <a:rPr sz="3000" spc="-21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navigate </a:t>
            </a:r>
            <a:r>
              <a:rPr sz="3000" dirty="0">
                <a:latin typeface="Verdana"/>
                <a:cs typeface="Verdana"/>
              </a:rPr>
              <a:t>this</a:t>
            </a:r>
            <a:r>
              <a:rPr sz="3000" spc="-260" dirty="0">
                <a:latin typeface="Verdana"/>
                <a:cs typeface="Verdana"/>
              </a:rPr>
              <a:t> </a:t>
            </a:r>
            <a:r>
              <a:rPr sz="3000" spc="45" dirty="0">
                <a:latin typeface="Verdana"/>
                <a:cs typeface="Verdana"/>
              </a:rPr>
              <a:t>complex</a:t>
            </a:r>
            <a:r>
              <a:rPr sz="3000" spc="-260" dirty="0">
                <a:latin typeface="Verdana"/>
                <a:cs typeface="Verdana"/>
              </a:rPr>
              <a:t> </a:t>
            </a:r>
            <a:r>
              <a:rPr sz="3000" spc="-10" dirty="0">
                <a:latin typeface="Verdana"/>
                <a:cs typeface="Verdana"/>
              </a:rPr>
              <a:t>topic.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83368" y="1301253"/>
            <a:ext cx="4173220" cy="655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100" spc="-155" dirty="0"/>
              <a:t>Wrapping</a:t>
            </a:r>
            <a:r>
              <a:rPr sz="4100" spc="-245" dirty="0"/>
              <a:t> </a:t>
            </a:r>
            <a:r>
              <a:rPr sz="4100" spc="-530" dirty="0"/>
              <a:t>It</a:t>
            </a:r>
            <a:r>
              <a:rPr sz="4100" spc="-240" dirty="0"/>
              <a:t> </a:t>
            </a:r>
            <a:r>
              <a:rPr sz="4100" spc="-25" dirty="0"/>
              <a:t>Up</a:t>
            </a:r>
            <a:endParaRPr sz="4100" dirty="0"/>
          </a:p>
        </p:txBody>
      </p:sp>
      <p:sp>
        <p:nvSpPr>
          <p:cNvPr id="5" name="object 5"/>
          <p:cNvSpPr/>
          <p:nvPr/>
        </p:nvSpPr>
        <p:spPr>
          <a:xfrm>
            <a:off x="10696068" y="964006"/>
            <a:ext cx="7586345" cy="114300"/>
          </a:xfrm>
          <a:custGeom>
            <a:avLst/>
            <a:gdLst/>
            <a:ahLst/>
            <a:cxnLst/>
            <a:rect l="l" t="t" r="r" b="b"/>
            <a:pathLst>
              <a:path w="7586344" h="114300">
                <a:moveTo>
                  <a:pt x="7586084" y="114300"/>
                </a:moveTo>
                <a:lnTo>
                  <a:pt x="0" y="114300"/>
                </a:lnTo>
                <a:lnTo>
                  <a:pt x="0" y="0"/>
                </a:lnTo>
                <a:lnTo>
                  <a:pt x="7586084" y="0"/>
                </a:lnTo>
                <a:lnTo>
                  <a:pt x="7586084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5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30"/>
              </a:spcBef>
            </a:pPr>
            <a:r>
              <a:rPr sz="9350" spc="-455" dirty="0"/>
              <a:t>Thank</a:t>
            </a:r>
            <a:r>
              <a:rPr sz="9350" spc="-595" dirty="0"/>
              <a:t> </a:t>
            </a:r>
            <a:r>
              <a:rPr sz="9350" spc="-685" dirty="0"/>
              <a:t>you!</a:t>
            </a:r>
            <a:endParaRPr sz="9350" dirty="0"/>
          </a:p>
          <a:p>
            <a:pPr algn="ctr">
              <a:lnSpc>
                <a:spcPct val="100000"/>
              </a:lnSpc>
              <a:spcBef>
                <a:spcPts val="2230"/>
              </a:spcBef>
            </a:pPr>
            <a:r>
              <a:rPr sz="3450" b="0" i="1" spc="85" dirty="0">
                <a:latin typeface="Verdana"/>
                <a:cs typeface="Verdana"/>
              </a:rPr>
              <a:t>Do</a:t>
            </a:r>
            <a:r>
              <a:rPr sz="3450" b="0" i="1" spc="-285" dirty="0">
                <a:latin typeface="Verdana"/>
                <a:cs typeface="Verdana"/>
              </a:rPr>
              <a:t> </a:t>
            </a:r>
            <a:r>
              <a:rPr sz="3450" b="0" i="1" spc="-35" dirty="0">
                <a:latin typeface="Verdana"/>
                <a:cs typeface="Verdana"/>
              </a:rPr>
              <a:t>you</a:t>
            </a:r>
            <a:r>
              <a:rPr sz="3450" b="0" i="1" spc="-285" dirty="0">
                <a:latin typeface="Verdana"/>
                <a:cs typeface="Verdana"/>
              </a:rPr>
              <a:t> </a:t>
            </a:r>
            <a:r>
              <a:rPr sz="3450" b="0" i="1" spc="-60" dirty="0">
                <a:latin typeface="Verdana"/>
                <a:cs typeface="Verdana"/>
              </a:rPr>
              <a:t>have</a:t>
            </a:r>
            <a:r>
              <a:rPr sz="3450" b="0" i="1" spc="-285" dirty="0">
                <a:latin typeface="Verdana"/>
                <a:cs typeface="Verdana"/>
              </a:rPr>
              <a:t> </a:t>
            </a:r>
            <a:r>
              <a:rPr sz="3450" b="0" i="1" spc="-60" dirty="0">
                <a:latin typeface="Verdana"/>
                <a:cs typeface="Verdana"/>
              </a:rPr>
              <a:t>any</a:t>
            </a:r>
            <a:r>
              <a:rPr sz="3450" b="0" i="1" spc="-285" dirty="0">
                <a:latin typeface="Verdana"/>
                <a:cs typeface="Verdana"/>
              </a:rPr>
              <a:t> </a:t>
            </a:r>
            <a:r>
              <a:rPr sz="3450" b="0" i="1" spc="-10" dirty="0">
                <a:latin typeface="Verdana"/>
                <a:cs typeface="Verdana"/>
              </a:rPr>
              <a:t>questions?</a:t>
            </a:r>
            <a:endParaRPr sz="345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81256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711440" y="0"/>
                </a:lnTo>
                <a:lnTo>
                  <a:pt x="771144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576559" y="9191442"/>
            <a:ext cx="7711440" cy="114300"/>
          </a:xfrm>
          <a:custGeom>
            <a:avLst/>
            <a:gdLst/>
            <a:ahLst/>
            <a:cxnLst/>
            <a:rect l="l" t="t" r="r" b="b"/>
            <a:pathLst>
              <a:path w="7711440" h="114300">
                <a:moveTo>
                  <a:pt x="7711440" y="114300"/>
                </a:moveTo>
                <a:lnTo>
                  <a:pt x="0" y="114300"/>
                </a:lnTo>
                <a:lnTo>
                  <a:pt x="0" y="0"/>
                </a:lnTo>
                <a:lnTo>
                  <a:pt x="7711440" y="0"/>
                </a:lnTo>
                <a:lnTo>
                  <a:pt x="771144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910361" y="5028217"/>
            <a:ext cx="7038975" cy="1249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29310" marR="5080" indent="-817244">
              <a:lnSpc>
                <a:spcPct val="100000"/>
              </a:lnSpc>
              <a:spcBef>
                <a:spcPts val="130"/>
              </a:spcBef>
            </a:pPr>
            <a:r>
              <a:rPr sz="4000" spc="-35" dirty="0">
                <a:latin typeface="Lucida Sans Unicode"/>
                <a:cs typeface="Lucida Sans Unicode"/>
              </a:rPr>
              <a:t>ΔΕΛΗΓΙΩΡΓΗΣ</a:t>
            </a:r>
            <a:r>
              <a:rPr sz="4000" spc="-434" dirty="0">
                <a:latin typeface="Lucida Sans Unicode"/>
                <a:cs typeface="Lucida Sans Unicode"/>
              </a:rPr>
              <a:t> </a:t>
            </a:r>
            <a:r>
              <a:rPr sz="4000" spc="35" dirty="0">
                <a:latin typeface="Lucida Sans Unicode"/>
                <a:cs typeface="Lucida Sans Unicode"/>
              </a:rPr>
              <a:t>ΧΡΙΣΤΟΦΟΡΟΣ </a:t>
            </a:r>
            <a:r>
              <a:rPr sz="4000" spc="-70" dirty="0">
                <a:latin typeface="Lucida Sans Unicode"/>
                <a:cs typeface="Lucida Sans Unicode"/>
              </a:rPr>
              <a:t>ΓΙΑΝΝΟΥΛΗΣ</a:t>
            </a:r>
            <a:r>
              <a:rPr sz="4000" spc="-42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ΒΑΣΙΛΗΣ</a:t>
            </a:r>
            <a:endParaRPr sz="4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211</Words>
  <Application>Microsoft Office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Lucida Sans Unicode</vt:lpstr>
      <vt:lpstr>Times New Roman</vt:lpstr>
      <vt:lpstr>Verdana</vt:lpstr>
      <vt:lpstr>Office Theme</vt:lpstr>
      <vt:lpstr>PowerPoint Presentation</vt:lpstr>
      <vt:lpstr>Welcome to Freedom of Speech</vt:lpstr>
      <vt:lpstr>The Importance of Freedom</vt:lpstr>
      <vt:lpstr>Limitations and Responsibilities</vt:lpstr>
      <vt:lpstr>Wrapping It Up</vt:lpstr>
      <vt:lpstr>Thank you! Do you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das gr13</cp:lastModifiedBy>
  <cp:revision>1</cp:revision>
  <dcterms:created xsi:type="dcterms:W3CDTF">2024-12-17T11:42:14Z</dcterms:created>
  <dcterms:modified xsi:type="dcterms:W3CDTF">2024-12-17T11:53:54Z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2024-12-17T00:00:00Z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2024-12-17T00:00:00Z</vt:filetime>
  </property>
  <property fmtid="{D5CDD505-2E9C-101B-9397-08002B2CF9AE}" pid="5" name="Producer">
    <vt:lpwstr>Skia/PDF m119</vt:lpwstr>
  </property>
</Properties>
</file>