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12BED07-6713-92AA-40AF-AE58F4F8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8406" y="4512376"/>
            <a:ext cx="8639776" cy="90019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EF77-BF49-E4C1-0FC7-5633547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5853-25AA-1C3D-EAD2-49667479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0DAD-5850-CAAE-CD25-4D6DDDFF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851B1-0B20-9549-0D70-886AA9D04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8406" y="1720884"/>
            <a:ext cx="8639775" cy="2734693"/>
          </a:xfrm>
          <a:noFill/>
        </p:spPr>
        <p:txBody>
          <a:bodyPr anchor="b">
            <a:normAutofit/>
          </a:bodyPr>
          <a:lstStyle>
            <a:lvl1pPr algn="l">
              <a:defRPr sz="3200" spc="53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7423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C3AB-851A-0D2F-B3AE-5B161CFFC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338" y="1255172"/>
            <a:ext cx="9297346" cy="1050707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9FD6B-3621-3904-7878-A2825C69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24338" y="2419468"/>
            <a:ext cx="9297346" cy="32543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08AE9-D8ED-ED5D-D7B0-A438117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F98B-AC81-D122-3D05-9C4E2FE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FB543-B138-6627-3714-12105D17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DE16D-F1A0-DDB5-A98C-A9055C93D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26961" y="1414196"/>
            <a:ext cx="1817441" cy="410060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A548F-8DA7-C53C-1BFE-7C720CB2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46042" y="1414196"/>
            <a:ext cx="7780919" cy="410060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A2C8-1C90-25D0-8B0A-30B73CFD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F1A4-0404-DA2D-1EA4-828091C0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57155-0F4A-F7B7-C4A8-755572E9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4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23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80CFA-45ED-71B0-EE3E-CCE6D5C1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2474" y="2413788"/>
            <a:ext cx="8085116" cy="2737521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7BECA-A01D-7D7A-F2A6-891EC9D2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2474" y="1351721"/>
            <a:ext cx="8085118" cy="99391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16478-6FAF-D420-0B87-6EABB81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289B-CB0D-8AFC-7C02-F755C0D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971E4-8A9E-2A30-D7FE-B3505124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8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F941-C3A7-545F-8046-C7A9AC80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817" y="1272209"/>
            <a:ext cx="9164725" cy="1033670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4277-CFAE-EEF6-3346-61F06D5A3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15817" y="2425148"/>
            <a:ext cx="4188635" cy="31606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43384-699D-84FC-C8B5-7BDE49BB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1355" y="2425148"/>
            <a:ext cx="4188635" cy="316064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49386-AFC8-03DA-4563-07B0A011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ED60A-7704-31D9-7D4D-65C635E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927DA-3B5E-13B8-0BA8-5DCFF001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8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B55A-280B-BDCB-F966-8578DDE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442" y="600817"/>
            <a:ext cx="10079497" cy="1168706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EA03-7008-14AB-547B-E66EA4EC9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7442" y="1798488"/>
            <a:ext cx="4599587" cy="668492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29F56-D2C8-71FE-FA59-002819D5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17442" y="2777279"/>
            <a:ext cx="4599587" cy="32769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524D2-CA8D-75F3-D089-C2F0E20D4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7352" y="1798488"/>
            <a:ext cx="4599588" cy="668492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B0E3-5AE5-0516-27BF-9F246137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7352" y="2777279"/>
            <a:ext cx="4599588" cy="32769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319A7-6048-4735-B2AC-6D6043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5F875-F23E-D0D2-9115-CD494FDA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4F88F-F488-D9D5-CF99-AA1750A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5094593-EFC2-EEEF-74CD-BD00F4132A94}"/>
              </a:ext>
            </a:extLst>
          </p:cNvPr>
          <p:cNvCxnSpPr>
            <a:cxnSpLocks/>
          </p:cNvCxnSpPr>
          <p:nvPr/>
        </p:nvCxnSpPr>
        <p:spPr>
          <a:xfrm>
            <a:off x="6571185" y="2593591"/>
            <a:ext cx="4525755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851F6D-436C-FA47-8CD1-2C10E735764A}"/>
              </a:ext>
            </a:extLst>
          </p:cNvPr>
          <p:cNvCxnSpPr>
            <a:cxnSpLocks/>
          </p:cNvCxnSpPr>
          <p:nvPr/>
        </p:nvCxnSpPr>
        <p:spPr>
          <a:xfrm>
            <a:off x="1107503" y="2593591"/>
            <a:ext cx="4509526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71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1B86-9261-4E82-EF65-30F78154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A5E84-E43B-20AE-E80D-47CB0B0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F5797-14F1-9FEB-247C-0E325AF7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5D7AF-1489-8F93-4828-0AE784B8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CAF1C-8901-AE05-E52C-D5B9594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D4F90-2973-4FE2-6C2C-5C2AC5C5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0414B-A7EC-0C14-EFD2-29C5582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5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78C7-A764-C5E4-A6A4-DC5B1B35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121" y="1391478"/>
            <a:ext cx="3288432" cy="1951414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E178-4B5D-413B-6583-AB81E8D0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235" y="920080"/>
            <a:ext cx="5312467" cy="502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2F6D-71AB-9630-9DBE-46041C50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0121" y="3566727"/>
            <a:ext cx="3288432" cy="1766325"/>
          </a:xfrm>
        </p:spPr>
        <p:txBody>
          <a:bodyPr anchor="b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EAAD1-C919-6E2E-32D2-E199025F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B5D8-E15B-BE38-2A89-BD0F02E1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CC26-B78C-4CBD-6883-97E80D3E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AAC029-BE5C-900C-E7D2-DE6E31789D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3198" y="931857"/>
            <a:ext cx="4305523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00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4EAA-30F7-390A-C77C-2E5BD82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120" y="1391478"/>
            <a:ext cx="3322510" cy="2037522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 useBgFill="1">
        <p:nvSpPr>
          <p:cNvPr id="3" name="Picture Placeholder 2">
            <a:extLst>
              <a:ext uri="{FF2B5EF4-FFF2-40B4-BE49-F238E27FC236}">
                <a16:creationId xmlns:a16="http://schemas.microsoft.com/office/drawing/2014/main" id="{513A1C34-81AC-D534-67B1-427212289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907143" y="931857"/>
            <a:ext cx="5351659" cy="499630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1012D-3524-26C6-64C1-8CE6E7A9A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0120" y="3742792"/>
            <a:ext cx="3322510" cy="1590261"/>
          </a:xfrm>
        </p:spPr>
        <p:txBody>
          <a:bodyPr anchor="b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FA6D7-1BE0-F14D-A2F7-4836180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6B5AC-3F20-FDC1-D579-7C4C6B4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74ACA-1D54-81FA-70B1-31AB3011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DD8EE65-D4F9-418A-1628-F5DFD3DBA2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3198" y="931857"/>
            <a:ext cx="4305523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7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792104-6F24-CD50-F55E-22A55084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442" y="1233199"/>
            <a:ext cx="8977511" cy="10738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059CB-D00E-398D-E4D9-59792FC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0444" y="2419639"/>
            <a:ext cx="8977509" cy="3141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FBC38-D897-7CBE-AC89-A95A222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7726" y="6199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fld id="{E7736193-EDE3-4BB5-AE5F-E6E5472AB8BE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8008-2A03-D518-4A75-30816EB0D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199188"/>
            <a:ext cx="3409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1D49-2BD8-1C36-B43A-CF2F91777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6577" y="6199188"/>
            <a:ext cx="619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fld id="{1CC2C9B9-B4B7-45CC-A7EB-16F8BADE90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E2A49E-0BD9-321C-F602-AFA2FCF9B2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33198" y="931857"/>
            <a:ext cx="10326946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83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5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0E45B9B-5690-F156-E2ED-D88478B76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081EE3-B6BE-9584-F5AF-E5F6484DA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7E9F3E-EBE5-3786-493D-F3D59B2B926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25000"/>
          <a:stretch/>
        </p:blipFill>
        <p:spPr>
          <a:xfrm>
            <a:off x="1" y="10"/>
            <a:ext cx="12191998" cy="685799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3A8611EF-D64B-A66B-C9E6-C22AA035F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69865" y="2398143"/>
            <a:ext cx="4321549" cy="2116348"/>
          </a:xfrm>
          <a:noFill/>
        </p:spPr>
        <p:txBody>
          <a:bodyPr anchor="b">
            <a:normAutofit/>
          </a:bodyPr>
          <a:lstStyle/>
          <a:p>
            <a:pPr algn="r"/>
            <a:r>
              <a:rPr lang="el-GR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Αρχαϊκη</a:t>
            </a:r>
            <a:r>
              <a:rPr lang="el-G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l-GR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εποχη</a:t>
            </a:r>
            <a:r>
              <a:rPr lang="el-G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br>
              <a:rPr lang="el-GR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el-G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89519E0-67DE-81C2-AF3F-65944D3709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69864" y="4514492"/>
            <a:ext cx="4271592" cy="684127"/>
          </a:xfrm>
          <a:noFill/>
        </p:spPr>
        <p:txBody>
          <a:bodyPr anchor="t">
            <a:normAutofit/>
          </a:bodyPr>
          <a:lstStyle/>
          <a:p>
            <a:pPr algn="r"/>
            <a:r>
              <a:rPr lang="el-G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(750-480 </a:t>
            </a:r>
            <a:r>
              <a:rPr lang="el-GR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πΧ</a:t>
            </a:r>
            <a:r>
              <a:rPr lang="el-G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)</a:t>
            </a:r>
          </a:p>
          <a:p>
            <a:pPr algn="r"/>
            <a:endParaRPr lang="el-G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1A03FE5-7938-1573-2D18-E168CC7C0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3198" y="931856"/>
            <a:ext cx="10324260" cy="4994960"/>
          </a:xfrm>
          <a:custGeom>
            <a:avLst/>
            <a:gdLst>
              <a:gd name="connsiteX0" fmla="*/ 0 w 9985794"/>
              <a:gd name="connsiteY0" fmla="*/ 0 h 4920343"/>
              <a:gd name="connsiteX1" fmla="*/ 9985794 w 9985794"/>
              <a:gd name="connsiteY1" fmla="*/ 0 h 4920343"/>
              <a:gd name="connsiteX2" fmla="*/ 9985794 w 9985794"/>
              <a:gd name="connsiteY2" fmla="*/ 4920343 h 4920343"/>
              <a:gd name="connsiteX3" fmla="*/ 0 w 9985794"/>
              <a:gd name="connsiteY3" fmla="*/ 4920343 h 4920343"/>
              <a:gd name="connsiteX4" fmla="*/ 0 w 9985794"/>
              <a:gd name="connsiteY4" fmla="*/ 4119525 h 4920343"/>
              <a:gd name="connsiteX5" fmla="*/ 4905554 w 9985794"/>
              <a:gd name="connsiteY5" fmla="*/ 4119525 h 4920343"/>
              <a:gd name="connsiteX6" fmla="*/ 4905554 w 9985794"/>
              <a:gd name="connsiteY6" fmla="*/ 1451087 h 4920343"/>
              <a:gd name="connsiteX7" fmla="*/ 0 w 9985794"/>
              <a:gd name="connsiteY7" fmla="*/ 1451087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8" fmla="*/ 4996994 w 9985794"/>
              <a:gd name="connsiteY8" fmla="*/ 4210965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0" fmla="*/ 4905554 w 9985794"/>
              <a:gd name="connsiteY0" fmla="*/ 1451087 h 4920343"/>
              <a:gd name="connsiteX1" fmla="*/ 0 w 9985794"/>
              <a:gd name="connsiteY1" fmla="*/ 1451087 h 4920343"/>
              <a:gd name="connsiteX2" fmla="*/ 0 w 9985794"/>
              <a:gd name="connsiteY2" fmla="*/ 0 h 4920343"/>
              <a:gd name="connsiteX3" fmla="*/ 9985794 w 9985794"/>
              <a:gd name="connsiteY3" fmla="*/ 0 h 4920343"/>
              <a:gd name="connsiteX4" fmla="*/ 9985794 w 9985794"/>
              <a:gd name="connsiteY4" fmla="*/ 4920343 h 4920343"/>
              <a:gd name="connsiteX5" fmla="*/ 0 w 9985794"/>
              <a:gd name="connsiteY5" fmla="*/ 4920343 h 4920343"/>
              <a:gd name="connsiteX6" fmla="*/ 0 w 9985794"/>
              <a:gd name="connsiteY6" fmla="*/ 4119525 h 4920343"/>
              <a:gd name="connsiteX0" fmla="*/ 0 w 9985794"/>
              <a:gd name="connsiteY0" fmla="*/ 1451087 h 4920343"/>
              <a:gd name="connsiteX1" fmla="*/ 0 w 9985794"/>
              <a:gd name="connsiteY1" fmla="*/ 0 h 4920343"/>
              <a:gd name="connsiteX2" fmla="*/ 9985794 w 9985794"/>
              <a:gd name="connsiteY2" fmla="*/ 0 h 4920343"/>
              <a:gd name="connsiteX3" fmla="*/ 9985794 w 9985794"/>
              <a:gd name="connsiteY3" fmla="*/ 4920343 h 4920343"/>
              <a:gd name="connsiteX4" fmla="*/ 0 w 9985794"/>
              <a:gd name="connsiteY4" fmla="*/ 4920343 h 4920343"/>
              <a:gd name="connsiteX5" fmla="*/ 0 w 9985794"/>
              <a:gd name="connsiteY5" fmla="*/ 4119525 h 492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5794" h="4920343">
                <a:moveTo>
                  <a:pt x="0" y="1451087"/>
                </a:moveTo>
                <a:lnTo>
                  <a:pt x="0" y="0"/>
                </a:lnTo>
                <a:lnTo>
                  <a:pt x="9985794" y="0"/>
                </a:lnTo>
                <a:lnTo>
                  <a:pt x="9985794" y="4920343"/>
                </a:lnTo>
                <a:lnTo>
                  <a:pt x="0" y="4920343"/>
                </a:lnTo>
                <a:lnTo>
                  <a:pt x="0" y="4119525"/>
                </a:lnTo>
              </a:path>
            </a:pathLst>
          </a:cu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68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DA8617-64C0-D604-8C09-6995F1F00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ΕΛΛΗΝΙΚΕΣ </a:t>
            </a:r>
            <a:r>
              <a:rPr lang="el-GR" dirty="0" err="1"/>
              <a:t>πολεισ</a:t>
            </a:r>
            <a:r>
              <a:rPr lang="el-GR" dirty="0"/>
              <a:t> –ΚΡΑΤΗ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941126-5AEB-6E89-1C1F-AAEE4CA40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Οργανωμένες κοινότητες ανθρώπων κάτω από μια εξουσία</a:t>
            </a:r>
          </a:p>
          <a:p>
            <a:r>
              <a:rPr lang="el-GR" sz="2400" dirty="0"/>
              <a:t>Εξέλιξη των φυλετικών κρατών</a:t>
            </a:r>
          </a:p>
          <a:p>
            <a:r>
              <a:rPr lang="el-GR" sz="2400" dirty="0"/>
              <a:t>Τα μέρη της είναι : η πόλις ή άστυ (με τείχος) και η ύπαιθρος χώρα </a:t>
            </a:r>
          </a:p>
          <a:p>
            <a:endParaRPr 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51374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A0087D-689A-A095-0E56-4706992E7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Πολιτες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253B09-4F27-E293-CC0B-29C015512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l-GR" sz="9600" dirty="0"/>
              <a:t>Συμμετοχή  στη διαχείριση των κοινών  σε μικρό ή μεγαλύτερο βαθμό, αντίστοιχα με την </a:t>
            </a:r>
            <a:r>
              <a:rPr lang="el-GR" sz="9600" b="1" dirty="0"/>
              <a:t>εξέλιξη των πολιτευμάτων</a:t>
            </a:r>
            <a:r>
              <a:rPr lang="el-GR" sz="9600" dirty="0"/>
              <a:t>,.</a:t>
            </a:r>
          </a:p>
          <a:p>
            <a:r>
              <a:rPr lang="el-GR" sz="9600" dirty="0"/>
              <a:t>Στόχοι : η ελευθερία, η αυτονομία και η αυτάρκεια (επάρκεια αγαθών)  της πόλης τους </a:t>
            </a:r>
          </a:p>
          <a:p>
            <a:pPr marL="0" indent="0">
              <a:buNone/>
            </a:pPr>
            <a:r>
              <a:rPr lang="el-GR" sz="9600" dirty="0"/>
              <a:t> </a:t>
            </a:r>
            <a:r>
              <a:rPr lang="el-GR" sz="9600" u="sng" dirty="0"/>
              <a:t>Όμως </a:t>
            </a:r>
          </a:p>
          <a:p>
            <a:r>
              <a:rPr lang="el-GR" sz="9600" dirty="0"/>
              <a:t>Τοπικιστικό πνεύμα και εμφύλιες συγκρούσεις </a:t>
            </a:r>
          </a:p>
          <a:p>
            <a:pPr marL="0" indent="0">
              <a:buNone/>
            </a:pPr>
            <a:endParaRPr lang="el-GR" sz="9600" dirty="0"/>
          </a:p>
          <a:p>
            <a:pPr marL="0" indent="0">
              <a:buNone/>
            </a:pPr>
            <a:r>
              <a:rPr lang="el-GR" sz="9600" dirty="0"/>
              <a:t>               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0775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58DC90-D841-4770-15F9-9BE148DF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ΣΗΜΑΣΙΑ ΤΟΥ ΘΕΣΜΟΥ ΤΗΣ ΠΟΛΗΣ-ΚΡΑΤΟΥΣ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2294B86-3766-1E4F-B8BA-3FBDC207D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Η έννοια του πολίτη, οι κοινές επιδιώξεις κα διεκδικήσεις συνέβαλαν στην εξέλιξη του πολιτισμού</a:t>
            </a:r>
          </a:p>
          <a:p>
            <a:r>
              <a:rPr lang="el-GR" sz="2400" dirty="0"/>
              <a:t>Τα επιτεύγματα του ελληνικού πολιτισμού δημιουργήθηκαν στο πλαίσιο του θεσμού της πόλης-κράτους </a:t>
            </a:r>
          </a:p>
          <a:p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249887416"/>
      </p:ext>
    </p:extLst>
  </p:cSld>
  <p:clrMapOvr>
    <a:masterClrMapping/>
  </p:clrMapOvr>
</p:sld>
</file>

<file path=ppt/theme/theme1.xml><?xml version="1.0" encoding="utf-8"?>
<a:theme xmlns:a="http://schemas.openxmlformats.org/drawingml/2006/main" name="LimelightVTI">
  <a:themeElements>
    <a:clrScheme name="AnalogousFromLightSeedRightStep">
      <a:dk1>
        <a:srgbClr val="000000"/>
      </a:dk1>
      <a:lt1>
        <a:srgbClr val="FFFFFF"/>
      </a:lt1>
      <a:dk2>
        <a:srgbClr val="243141"/>
      </a:dk2>
      <a:lt2>
        <a:srgbClr val="E2E3E8"/>
      </a:lt2>
      <a:accent1>
        <a:srgbClr val="AAA180"/>
      </a:accent1>
      <a:accent2>
        <a:srgbClr val="9CA671"/>
      </a:accent2>
      <a:accent3>
        <a:srgbClr val="8FA880"/>
      </a:accent3>
      <a:accent4>
        <a:srgbClr val="76AD78"/>
      </a:accent4>
      <a:accent5>
        <a:srgbClr val="81AB94"/>
      </a:accent5>
      <a:accent6>
        <a:srgbClr val="74AAA2"/>
      </a:accent6>
      <a:hlink>
        <a:srgbClr val="6978AE"/>
      </a:hlink>
      <a:folHlink>
        <a:srgbClr val="7F7F7F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melightVTI" id="{7936DCFD-B587-41FD-9126-64F2709ED40B}" vid="{74F41540-78F1-4C56-9EAA-6FA6E9F1D7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117</Words>
  <Application>Microsoft Office PowerPoint</Application>
  <PresentationFormat>Ευρεία οθόνη</PresentationFormat>
  <Paragraphs>16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Trade Gothic Next Cond</vt:lpstr>
      <vt:lpstr>Trade Gothic Next Light</vt:lpstr>
      <vt:lpstr>LimelightVTI</vt:lpstr>
      <vt:lpstr>Αρχαϊκη εποχη  </vt:lpstr>
      <vt:lpstr>Οι ΕΛΛΗΝΙΚΕΣ πολεισ –ΚΡΑΤΗ </vt:lpstr>
      <vt:lpstr>Πολιτες</vt:lpstr>
      <vt:lpstr>Η ΣΗΜΑΣΙΑ ΤΟΥ ΘΕΣΜΟΥ ΤΗΣ ΠΟΛΗΣ-ΚΡΑΤΟΥΣ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Ανθούλα Μπρεγιάννη</dc:creator>
  <cp:lastModifiedBy>Ανθούλα Μπρεγιάννη</cp:lastModifiedBy>
  <cp:revision>6</cp:revision>
  <dcterms:created xsi:type="dcterms:W3CDTF">2024-11-11T20:01:12Z</dcterms:created>
  <dcterms:modified xsi:type="dcterms:W3CDTF">2024-11-11T20:47:55Z</dcterms:modified>
</cp:coreProperties>
</file>