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3B5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3B5D"/>
          </a:solidFill>
          <a:ln w="12700">
            <a:solidFill>
              <a:srgbClr val="123B5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1200000">
            <a:off x="8046720" y="-640080"/>
            <a:ext cx="4754880" cy="4754880"/>
          </a:xfrm>
          <a:prstGeom prst="arc">
            <a:avLst/>
          </a:prstGeom>
          <a:solidFill>
            <a:srgbClr val="2D9C95">
              <a:alpha val="85000"/>
            </a:srgbClr>
          </a:solidFill>
          <a:ln w="12700">
            <a:solidFill>
              <a:srgbClr val="2D9C95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12600000">
            <a:off x="8869680" y="3108960"/>
            <a:ext cx="4023360" cy="4023360"/>
          </a:xfrm>
          <a:prstGeom prst="arc">
            <a:avLst/>
          </a:prstGeom>
          <a:solidFill>
            <a:srgbClr val="69B98A">
              <a:alpha val="82000"/>
            </a:srgbClr>
          </a:solidFill>
          <a:ln w="12700">
            <a:solidFill>
              <a:srgbClr val="69B98A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234440"/>
            <a:ext cx="77724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Environmental Systems</a:t>
            </a:r>
            <a:endParaRPr lang="en-US" sz="3400" dirty="0"/>
          </a:p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and Societies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749808" y="2788920"/>
            <a:ext cx="7223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D9EEF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SL | Exam preparation &amp; command terms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49808" y="3456432"/>
            <a:ext cx="7223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B9D3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Based only on the Introduction, pp. iv–xii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49808" y="608076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9D3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IB Prepared • Environmental Systems and Societies • 2024 Edition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23B5D"/>
          </a:solidFill>
          <a:ln w="12700">
            <a:solidFill>
              <a:srgbClr val="123B5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09728"/>
            <a:ext cx="8869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How to use this book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0287000" y="118872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SL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30352" y="694944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071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this revision resource is designed to do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85800" y="1234440"/>
            <a:ext cx="10789920" cy="41148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203200" indent="-203200">
              <a:buSzPct val="100000"/>
              <a:buChar char="•"/>
            </a:pPr>
            <a:r>
              <a:rPr lang="en-US" sz="190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the book as an exam-preparation resource alongside your classroom learning.</a:t>
            </a:r>
            <a:endParaRPr lang="en-US" sz="1900" dirty="0"/>
          </a:p>
          <a:p>
            <a:pPr marL="203200" indent="-203200">
              <a:buSzPct val="100000"/>
              <a:buChar char="•"/>
            </a:pPr>
            <a:r>
              <a:rPr lang="en-US" sz="190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the overview of topics, assessment guidance, past-question practice, sample student answers and examiner-style feedback.</a:t>
            </a:r>
            <a:endParaRPr lang="en-US" sz="1900" dirty="0"/>
          </a:p>
          <a:p>
            <a:pPr marL="203200" indent="-203200">
              <a:buSzPct val="100000"/>
              <a:buChar char="•"/>
            </a:pPr>
            <a:r>
              <a:rPr lang="en-US" sz="190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Attempt past questions before reading the sample answers and comments: active engagement is emphasized as the most useful way to revise.</a:t>
            </a:r>
            <a:endParaRPr lang="en-US" sz="1900" dirty="0"/>
          </a:p>
          <a:p>
            <a:pPr marL="203200" indent="-203200">
              <a:buSzPct val="100000"/>
              <a:buChar char="•"/>
            </a:pPr>
            <a:r>
              <a:rPr lang="en-US" sz="190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 SL, focus on the SL content across Topics 1–8 and on applying it accurately in the two written papers and the internal assessment.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85800" y="5440680"/>
            <a:ext cx="10789920" cy="713232"/>
          </a:xfrm>
          <a:prstGeom prst="roundRect">
            <a:avLst>
              <a:gd name="adj" fmla="val 10256"/>
            </a:avLst>
          </a:prstGeom>
          <a:solidFill>
            <a:srgbClr val="F7FAFC"/>
          </a:solidFill>
          <a:ln w="16510">
            <a:solidFill>
              <a:srgbClr val="2D9C95">
                <a:alpha val="90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85800" y="5440680"/>
            <a:ext cx="10789920" cy="384048"/>
          </a:xfrm>
          <a:prstGeom prst="rect">
            <a:avLst/>
          </a:prstGeom>
          <a:solidFill>
            <a:srgbClr val="2D9C95"/>
          </a:solidFill>
          <a:ln w="12700">
            <a:solidFill>
              <a:srgbClr val="2D9C9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50392" y="5513832"/>
            <a:ext cx="104607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Core idea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850392" y="5943600"/>
            <a:ext cx="10460736" cy="91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book complements teaching; it does not replace the core course content provided by your teacher.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11475720" y="6510528"/>
            <a:ext cx="274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9A5"/>
                </a:solidFill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23B5D"/>
          </a:solidFill>
          <a:ln w="12700">
            <a:solidFill>
              <a:srgbClr val="123B5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09728"/>
            <a:ext cx="8869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IB principles and approaches to learning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0287000" y="118872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SL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30352" y="694944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071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Skills and concepts that support ESS learning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640080" y="1143000"/>
            <a:ext cx="3474720" cy="1920240"/>
          </a:xfrm>
          <a:prstGeom prst="roundRect">
            <a:avLst>
              <a:gd name="adj" fmla="val 3810"/>
            </a:avLst>
          </a:prstGeom>
          <a:solidFill>
            <a:srgbClr val="F7FAFC"/>
          </a:solidFill>
          <a:ln w="16510">
            <a:solidFill>
              <a:srgbClr val="1675A9">
                <a:alpha val="90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143000"/>
            <a:ext cx="3474720" cy="384048"/>
          </a:xfrm>
          <a:prstGeom prst="rect">
            <a:avLst/>
          </a:prstGeom>
          <a:solidFill>
            <a:srgbClr val="1675A9"/>
          </a:solidFill>
          <a:ln w="12700">
            <a:solidFill>
              <a:srgbClr val="1675A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04672" y="1216152"/>
            <a:ext cx="31455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IB learner profile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04672" y="1645920"/>
            <a:ext cx="3145536" cy="12984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Inquirer • knowledgeable • thinker • communicator • principled • open-minded • caring • risk-taker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4370832" y="1143000"/>
            <a:ext cx="3474720" cy="1920240"/>
          </a:xfrm>
          <a:prstGeom prst="roundRect">
            <a:avLst>
              <a:gd name="adj" fmla="val 3810"/>
            </a:avLst>
          </a:prstGeom>
          <a:solidFill>
            <a:srgbClr val="F7FAFC"/>
          </a:solidFill>
          <a:ln w="16510">
            <a:solidFill>
              <a:srgbClr val="2D9C95">
                <a:alpha val="90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370832" y="1143000"/>
            <a:ext cx="3474720" cy="384048"/>
          </a:xfrm>
          <a:prstGeom prst="rect">
            <a:avLst/>
          </a:prstGeom>
          <a:solidFill>
            <a:srgbClr val="2D9C95"/>
          </a:solidFill>
          <a:ln w="12700">
            <a:solidFill>
              <a:srgbClr val="2D9C9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35424" y="1216152"/>
            <a:ext cx="31455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Approaches to learning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535424" y="1645920"/>
            <a:ext cx="3145536" cy="12984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Thinking • social • communication • self-management • research skills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8101584" y="1143000"/>
            <a:ext cx="3474720" cy="1920240"/>
          </a:xfrm>
          <a:prstGeom prst="roundRect">
            <a:avLst>
              <a:gd name="adj" fmla="val 3810"/>
            </a:avLst>
          </a:prstGeom>
          <a:solidFill>
            <a:srgbClr val="F7FAFC"/>
          </a:solidFill>
          <a:ln w="16510">
            <a:solidFill>
              <a:srgbClr val="69B98A">
                <a:alpha val="90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101584" y="1143000"/>
            <a:ext cx="3474720" cy="384048"/>
          </a:xfrm>
          <a:prstGeom prst="rect">
            <a:avLst/>
          </a:prstGeom>
          <a:solidFill>
            <a:srgbClr val="69B98A"/>
          </a:solidFill>
          <a:ln w="12700">
            <a:solidFill>
              <a:srgbClr val="69B98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66176" y="1216152"/>
            <a:ext cx="31455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ESS key concepts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8266176" y="1645920"/>
            <a:ext cx="3145536" cy="12984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Perspectives • systems • sustainability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777240" y="3520440"/>
            <a:ext cx="10652760" cy="21031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203200" indent="-203200">
              <a:buSzPct val="100000"/>
              <a:buChar char="•"/>
            </a:pPr>
            <a:r>
              <a:rPr lang="en-US" sz="170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ESS combines “the sciences” with “individuals and societies”, so ideas should be understood in context rather than as isolated facts.</a:t>
            </a:r>
            <a:endParaRPr lang="en-US" sz="1700" dirty="0"/>
          </a:p>
          <a:p>
            <a:pPr marL="203200" indent="-203200">
              <a:buSzPct val="100000"/>
              <a:buChar char="•"/>
            </a:pPr>
            <a:r>
              <a:rPr lang="en-US" sz="170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Real-world examples from local to global scales strengthen international-mindedness and help connect course ideas.</a:t>
            </a:r>
            <a:endParaRPr lang="en-US" sz="1700" dirty="0"/>
          </a:p>
          <a:p>
            <a:pPr marL="203200" indent="-203200">
              <a:buSzPct val="100000"/>
              <a:buChar char="•"/>
            </a:pPr>
            <a:r>
              <a:rPr lang="en-US" sz="170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three key concepts help you make connections across the course and develop a holistic view.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11475720" y="6510528"/>
            <a:ext cx="274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9A5"/>
                </a:solidFill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23B5D"/>
          </a:solidFill>
          <a:ln w="12700">
            <a:solidFill>
              <a:srgbClr val="123B5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09728"/>
            <a:ext cx="8869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Assessment overview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0287000" y="118872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SL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30352" y="694944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071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SL external assessment and weighting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77240" y="1234440"/>
          <a:ext cx="6675120" cy="2560320"/>
        </p:xfrm>
        <a:graphic>
          <a:graphicData uri="http://schemas.openxmlformats.org/drawingml/2006/table">
            <a:tbl>
              <a:tblPr/>
              <a:tblGrid>
                <a:gridCol w="1668780"/>
                <a:gridCol w="1668780"/>
                <a:gridCol w="1668780"/>
                <a:gridCol w="166878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Paper</a:t>
                      </a:r>
                      <a:endParaRPr lang="en-US" sz="16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Duration</a:t>
                      </a:r>
                      <a:endParaRPr lang="en-US" sz="16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Marks</a:t>
                      </a:r>
                      <a:endParaRPr lang="en-US" sz="16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Weighting</a:t>
                      </a:r>
                      <a:endParaRPr lang="en-US" sz="16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Paper 1</a:t>
                      </a:r>
                      <a:endParaRPr lang="en-US" sz="16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 hour</a:t>
                      </a:r>
                      <a:endParaRPr lang="en-US" sz="16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35</a:t>
                      </a:r>
                      <a:endParaRPr lang="en-US" sz="16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25%</a:t>
                      </a:r>
                      <a:endParaRPr lang="en-US" sz="16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Paper 2</a:t>
                      </a:r>
                      <a:endParaRPr lang="en-US" sz="16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 hours</a:t>
                      </a:r>
                      <a:endParaRPr lang="en-US" sz="16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60</a:t>
                      </a:r>
                      <a:endParaRPr lang="en-US" sz="16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50%</a:t>
                      </a:r>
                      <a:endParaRPr lang="en-US" sz="16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Internal assessment</a:t>
                      </a:r>
                      <a:endParaRPr lang="en-US" sz="16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—</a:t>
                      </a:r>
                      <a:endParaRPr lang="en-US" sz="16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—</a:t>
                      </a:r>
                      <a:endParaRPr lang="en-US" sz="16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25%</a:t>
                      </a:r>
                      <a:endParaRPr lang="en-US" sz="16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CC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7818120" y="1234440"/>
            <a:ext cx="3520440" cy="2560320"/>
          </a:xfrm>
          <a:prstGeom prst="roundRect">
            <a:avLst>
              <a:gd name="adj" fmla="val 2857"/>
            </a:avLst>
          </a:prstGeom>
          <a:solidFill>
            <a:srgbClr val="F7FAFC"/>
          </a:solidFill>
          <a:ln w="16510">
            <a:solidFill>
              <a:srgbClr val="E98B39">
                <a:alpha val="90000"/>
              </a:srgbClr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818120" y="1234440"/>
            <a:ext cx="3520440" cy="384048"/>
          </a:xfrm>
          <a:prstGeom prst="rect">
            <a:avLst/>
          </a:prstGeom>
          <a:solidFill>
            <a:srgbClr val="E98B39"/>
          </a:solidFill>
          <a:ln w="12700">
            <a:solidFill>
              <a:srgbClr val="E98B3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982712" y="1307592"/>
            <a:ext cx="319125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determines the grade?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7982712" y="1737360"/>
            <a:ext cx="3191256" cy="19385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75% of SL marks come from the two formal written examinations. The remaining 25% comes from the internally assessed investigation.</a:t>
            </a:r>
            <a:endParaRPr lang="en-US" sz="1350" dirty="0"/>
          </a:p>
        </p:txBody>
      </p:sp>
      <p:sp>
        <p:nvSpPr>
          <p:cNvPr id="11" name="Text 8"/>
          <p:cNvSpPr/>
          <p:nvPr/>
        </p:nvSpPr>
        <p:spPr>
          <a:xfrm>
            <a:off x="868680" y="4251960"/>
            <a:ext cx="1042416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23B5D"/>
                </a:solidFill>
              </a:rPr>
              <a:t>Papers 1 and 2 assess AO1–AO3. The internal assessment assesses AO1–AO4.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11475720" y="6510528"/>
            <a:ext cx="274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9A5"/>
                </a:solidFill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23B5D"/>
          </a:solidFill>
          <a:ln w="12700">
            <a:solidFill>
              <a:srgbClr val="123B5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09728"/>
            <a:ext cx="8869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Paper 1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0287000" y="118872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SL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30352" y="694944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071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Unseen case study and resource booklet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77240" y="1234440"/>
            <a:ext cx="6766560" cy="40233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203200" indent="-203200">
              <a:buSzPct val="100000"/>
              <a:buChar char="•"/>
            </a:pPr>
            <a:r>
              <a:rPr lang="en-US" sz="190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Paper 1 is based on a specific unseen case study.</a:t>
            </a:r>
            <a:endParaRPr lang="en-US" sz="1900" dirty="0"/>
          </a:p>
          <a:p>
            <a:pPr marL="203200" indent="-203200">
              <a:buSzPct val="100000"/>
              <a:buChar char="•"/>
            </a:pPr>
            <a:r>
              <a:rPr lang="en-US" sz="190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resource booklet may include maps, photographs, diagrams, graphs and tables.</a:t>
            </a:r>
            <a:endParaRPr lang="en-US" sz="1900" dirty="0"/>
          </a:p>
          <a:p>
            <a:pPr marL="203200" indent="-203200">
              <a:buSzPct val="100000"/>
              <a:buChar char="•"/>
            </a:pPr>
            <a:r>
              <a:rPr lang="en-US" sz="190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Questions use a range of command terms and require you to analyse and evaluate the supplied data.</a:t>
            </a:r>
            <a:endParaRPr lang="en-US" sz="1900" dirty="0"/>
          </a:p>
          <a:p>
            <a:pPr marL="203200" indent="-203200">
              <a:buSzPct val="100000"/>
              <a:buChar char="•"/>
            </a:pPr>
            <a:r>
              <a:rPr lang="en-US" sz="190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At SL, all Paper 1 questions are compulsory and are based on the SL course content.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7909560" y="1234440"/>
            <a:ext cx="3383280" cy="3383280"/>
          </a:xfrm>
          <a:prstGeom prst="roundRect">
            <a:avLst>
              <a:gd name="adj" fmla="val 2162"/>
            </a:avLst>
          </a:prstGeom>
          <a:solidFill>
            <a:srgbClr val="F7FAFC"/>
          </a:solidFill>
          <a:ln w="16510">
            <a:solidFill>
              <a:srgbClr val="1675A9">
                <a:alpha val="90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909560" y="1234440"/>
            <a:ext cx="3383280" cy="384048"/>
          </a:xfrm>
          <a:prstGeom prst="rect">
            <a:avLst/>
          </a:prstGeom>
          <a:solidFill>
            <a:srgbClr val="1675A9"/>
          </a:solidFill>
          <a:ln w="12700">
            <a:solidFill>
              <a:srgbClr val="1675A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074152" y="1307592"/>
            <a:ext cx="305409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SL Paper 1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8074152" y="1737360"/>
            <a:ext cx="3054096" cy="2761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hour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35 marks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25% of final grade</a:t>
            </a:r>
            <a:endParaRPr lang="en-US" sz="1350" dirty="0"/>
          </a:p>
          <a:p>
            <a:pPr indent="0" marL="0">
              <a:buNone/>
            </a:pP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All questions are compulsory.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11475720" y="6510528"/>
            <a:ext cx="274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9A5"/>
                </a:solidFill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23B5D"/>
          </a:solidFill>
          <a:ln w="12700">
            <a:solidFill>
              <a:srgbClr val="123B5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09728"/>
            <a:ext cx="8869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Paper 2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0287000" y="118872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SL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30352" y="694944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071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A + structured essays in Section B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731520" y="1188720"/>
            <a:ext cx="5212080" cy="2011680"/>
          </a:xfrm>
          <a:prstGeom prst="roundRect">
            <a:avLst>
              <a:gd name="adj" fmla="val 3636"/>
            </a:avLst>
          </a:prstGeom>
          <a:solidFill>
            <a:srgbClr val="F7FAFC"/>
          </a:solidFill>
          <a:ln w="16510">
            <a:solidFill>
              <a:srgbClr val="1675A9">
                <a:alpha val="90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188720"/>
            <a:ext cx="5212080" cy="384048"/>
          </a:xfrm>
          <a:prstGeom prst="rect">
            <a:avLst/>
          </a:prstGeom>
          <a:solidFill>
            <a:srgbClr val="1675A9"/>
          </a:solidFill>
          <a:ln w="12700">
            <a:solidFill>
              <a:srgbClr val="1675A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96112" y="1261872"/>
            <a:ext cx="488289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A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96112" y="1691640"/>
            <a:ext cx="4882896" cy="13898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40 marks at both levels. Includes short-answer and data-based questions. The content differs by level; HL includes HL material.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236208" y="1188720"/>
            <a:ext cx="5212080" cy="2011680"/>
          </a:xfrm>
          <a:prstGeom prst="roundRect">
            <a:avLst>
              <a:gd name="adj" fmla="val 3636"/>
            </a:avLst>
          </a:prstGeom>
          <a:solidFill>
            <a:srgbClr val="F7FAFC"/>
          </a:solidFill>
          <a:ln w="16510">
            <a:solidFill>
              <a:srgbClr val="2D9C95">
                <a:alpha val="90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236208" y="1188720"/>
            <a:ext cx="5212080" cy="384048"/>
          </a:xfrm>
          <a:prstGeom prst="rect">
            <a:avLst/>
          </a:prstGeom>
          <a:solidFill>
            <a:srgbClr val="2D9C95"/>
          </a:solidFill>
          <a:ln w="12700">
            <a:solidFill>
              <a:srgbClr val="2D9C9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00800" y="1261872"/>
            <a:ext cx="488289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Section B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400800" y="1691640"/>
            <a:ext cx="4882896" cy="13898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 marks. Answer ONE structured essay question from a choice of TWO. The essay has parts (a), (b) and (c).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1097280" y="3703320"/>
            <a:ext cx="9966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123B5D"/>
                </a:solidFill>
              </a:rPr>
              <a:t>SL Paper 2: 2 hours • 60 marks • 50%</a:t>
            </a:r>
            <a:endParaRPr lang="en-US" sz="2500" dirty="0"/>
          </a:p>
        </p:txBody>
      </p:sp>
      <p:sp>
        <p:nvSpPr>
          <p:cNvPr id="15" name="Text 13"/>
          <p:cNvSpPr/>
          <p:nvPr/>
        </p:nvSpPr>
        <p:spPr>
          <a:xfrm>
            <a:off x="1097280" y="4526280"/>
            <a:ext cx="996696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900" dirty="0">
                <a:solidFill>
                  <a:srgbClr val="1E2A32"/>
                </a:solidFill>
              </a:rPr>
              <a:t>Part (c) of each Section B essay is worth 9 marks and is marked using markbands.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11475720" y="6510528"/>
            <a:ext cx="274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9A5"/>
                </a:solidFill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23B5D"/>
          </a:solidFill>
          <a:ln w="12700">
            <a:solidFill>
              <a:srgbClr val="123B5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09728"/>
            <a:ext cx="8869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high-quality ESS work looks like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0287000" y="118872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SL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30352" y="694944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071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grade descriptors focus on five dimensions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94360" y="1325880"/>
            <a:ext cx="2057400" cy="3200400"/>
          </a:xfrm>
          <a:prstGeom prst="roundRect">
            <a:avLst>
              <a:gd name="adj" fmla="val 3556"/>
            </a:avLst>
          </a:prstGeom>
          <a:solidFill>
            <a:srgbClr val="F7FAFC"/>
          </a:solidFill>
          <a:ln w="16510">
            <a:solidFill>
              <a:srgbClr val="1675A9">
                <a:alpha val="90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94360" y="1325880"/>
            <a:ext cx="2057400" cy="384048"/>
          </a:xfrm>
          <a:prstGeom prst="rect">
            <a:avLst/>
          </a:prstGeom>
          <a:solidFill>
            <a:srgbClr val="1675A9"/>
          </a:solidFill>
          <a:ln w="12700">
            <a:solidFill>
              <a:srgbClr val="1675A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58952" y="1399032"/>
            <a:ext cx="17282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Knowledge &amp; understanding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758952" y="1828800"/>
            <a:ext cx="1728216" cy="2578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Breadth, accuracy and understanding of ESS concepts/issues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2880360" y="1325880"/>
            <a:ext cx="2057400" cy="3200400"/>
          </a:xfrm>
          <a:prstGeom prst="roundRect">
            <a:avLst>
              <a:gd name="adj" fmla="val 3556"/>
            </a:avLst>
          </a:prstGeom>
          <a:solidFill>
            <a:srgbClr val="F7FAFC"/>
          </a:solidFill>
          <a:ln w="16510">
            <a:solidFill>
              <a:srgbClr val="2D9C95">
                <a:alpha val="90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880360" y="1325880"/>
            <a:ext cx="2057400" cy="384048"/>
          </a:xfrm>
          <a:prstGeom prst="rect">
            <a:avLst/>
          </a:prstGeom>
          <a:solidFill>
            <a:srgbClr val="2D9C95"/>
          </a:solidFill>
          <a:ln w="12700">
            <a:solidFill>
              <a:srgbClr val="2D9C9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044952" y="1399032"/>
            <a:ext cx="17282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Expression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3044952" y="1828800"/>
            <a:ext cx="1728216" cy="2578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Clear structure and precise ESS terminology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5166360" y="1325880"/>
            <a:ext cx="2057400" cy="3200400"/>
          </a:xfrm>
          <a:prstGeom prst="roundRect">
            <a:avLst>
              <a:gd name="adj" fmla="val 3556"/>
            </a:avLst>
          </a:prstGeom>
          <a:solidFill>
            <a:srgbClr val="F7FAFC"/>
          </a:solidFill>
          <a:ln w="16510">
            <a:solidFill>
              <a:srgbClr val="69B98A">
                <a:alpha val="90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166360" y="1325880"/>
            <a:ext cx="2057400" cy="384048"/>
          </a:xfrm>
          <a:prstGeom prst="rect">
            <a:avLst/>
          </a:prstGeom>
          <a:solidFill>
            <a:srgbClr val="69B98A"/>
          </a:solidFill>
          <a:ln w="12700">
            <a:solidFill>
              <a:srgbClr val="69B98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330952" y="1399032"/>
            <a:ext cx="17282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Examples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5330952" y="1828800"/>
            <a:ext cx="1728216" cy="2578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Relevant, well-explained real-world examples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7452360" y="1325880"/>
            <a:ext cx="2057400" cy="3200400"/>
          </a:xfrm>
          <a:prstGeom prst="roundRect">
            <a:avLst>
              <a:gd name="adj" fmla="val 3556"/>
            </a:avLst>
          </a:prstGeom>
          <a:solidFill>
            <a:srgbClr val="F7FAFC"/>
          </a:solidFill>
          <a:ln w="16510">
            <a:solidFill>
              <a:srgbClr val="E98B39">
                <a:alpha val="90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452360" y="1325880"/>
            <a:ext cx="2057400" cy="384048"/>
          </a:xfrm>
          <a:prstGeom prst="rect">
            <a:avLst/>
          </a:prstGeom>
          <a:solidFill>
            <a:srgbClr val="E98B39"/>
          </a:solidFill>
          <a:ln w="12700">
            <a:solidFill>
              <a:srgbClr val="E98B39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616952" y="1399032"/>
            <a:ext cx="17282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Analysis &amp; problem-solving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7616952" y="1828800"/>
            <a:ext cx="1728216" cy="2578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Evaluation, critical reflection and problem solving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9738360" y="1325880"/>
            <a:ext cx="2057400" cy="3200400"/>
          </a:xfrm>
          <a:prstGeom prst="roundRect">
            <a:avLst>
              <a:gd name="adj" fmla="val 3556"/>
            </a:avLst>
          </a:prstGeom>
          <a:solidFill>
            <a:srgbClr val="F7FAFC"/>
          </a:solidFill>
          <a:ln w="16510">
            <a:solidFill>
              <a:srgbClr val="7B61A8">
                <a:alpha val="90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738360" y="1325880"/>
            <a:ext cx="2057400" cy="384048"/>
          </a:xfrm>
          <a:prstGeom prst="rect">
            <a:avLst/>
          </a:prstGeom>
          <a:solidFill>
            <a:srgbClr val="7B61A8"/>
          </a:solidFill>
          <a:ln w="12700">
            <a:solidFill>
              <a:srgbClr val="7B61A8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902952" y="1399032"/>
            <a:ext cx="17282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Practical work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9902952" y="1828800"/>
            <a:ext cx="1728216" cy="2578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Ethical investigation, competent techniques and valid conclusions</a:t>
            </a:r>
            <a:endParaRPr lang="en-US" sz="1350" dirty="0"/>
          </a:p>
        </p:txBody>
      </p:sp>
      <p:sp>
        <p:nvSpPr>
          <p:cNvPr id="26" name="Text 24"/>
          <p:cNvSpPr/>
          <p:nvPr/>
        </p:nvSpPr>
        <p:spPr>
          <a:xfrm>
            <a:off x="777240" y="5074920"/>
            <a:ext cx="10698480" cy="8229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23B5D"/>
                </a:solidFill>
              </a:rPr>
              <a:t>For the highest grades, the descriptors emphasize comprehensive understanding, precise terminology, strong examples, insightful evaluation and effective ethical investigations.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11475720" y="6510528"/>
            <a:ext cx="274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9A5"/>
                </a:solidFill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23B5D"/>
          </a:solidFill>
          <a:ln w="12700">
            <a:solidFill>
              <a:srgbClr val="123B5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09728"/>
            <a:ext cx="8869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Assessment objectives (AO)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0287000" y="118872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SL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30352" y="694944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071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ESS expects you to know and do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640080" y="1143000"/>
            <a:ext cx="5394960" cy="1965960"/>
          </a:xfrm>
          <a:prstGeom prst="roundRect">
            <a:avLst>
              <a:gd name="adj" fmla="val 3721"/>
            </a:avLst>
          </a:prstGeom>
          <a:solidFill>
            <a:srgbClr val="F7FAFC"/>
          </a:solidFill>
          <a:ln w="16510">
            <a:solidFill>
              <a:srgbClr val="1675A9">
                <a:alpha val="90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143000"/>
            <a:ext cx="5394960" cy="384048"/>
          </a:xfrm>
          <a:prstGeom prst="rect">
            <a:avLst/>
          </a:prstGeom>
          <a:solidFill>
            <a:srgbClr val="1675A9"/>
          </a:solidFill>
          <a:ln w="12700">
            <a:solidFill>
              <a:srgbClr val="1675A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04672" y="1216152"/>
            <a:ext cx="50657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AO1 • Knowledge &amp; understanding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04672" y="1645920"/>
            <a:ext cx="5065776" cy="13441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Concepts, theories and perspectives; data and data manipulation; methods and models; case studies and real-world examples.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172200" y="1143000"/>
            <a:ext cx="5394960" cy="1965960"/>
          </a:xfrm>
          <a:prstGeom prst="roundRect">
            <a:avLst>
              <a:gd name="adj" fmla="val 3721"/>
            </a:avLst>
          </a:prstGeom>
          <a:solidFill>
            <a:srgbClr val="F7FAFC"/>
          </a:solidFill>
          <a:ln w="16510">
            <a:solidFill>
              <a:srgbClr val="2D9C95">
                <a:alpha val="90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172200" y="1143000"/>
            <a:ext cx="5394960" cy="384048"/>
          </a:xfrm>
          <a:prstGeom prst="rect">
            <a:avLst/>
          </a:prstGeom>
          <a:solidFill>
            <a:srgbClr val="2D9C95"/>
          </a:solidFill>
          <a:ln w="12700">
            <a:solidFill>
              <a:srgbClr val="2D9C9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36792" y="1216152"/>
            <a:ext cx="50657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AO2 • Application &amp; analysis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336792" y="1645920"/>
            <a:ext cx="5065776" cy="13441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Explain, analyse and develop concepts, data interpretation, methodologies/models, clear arguments and relevant examples.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640080" y="3383280"/>
            <a:ext cx="5394960" cy="1965960"/>
          </a:xfrm>
          <a:prstGeom prst="roundRect">
            <a:avLst>
              <a:gd name="adj" fmla="val 3721"/>
            </a:avLst>
          </a:prstGeom>
          <a:solidFill>
            <a:srgbClr val="F7FAFC"/>
          </a:solidFill>
          <a:ln w="16510">
            <a:solidFill>
              <a:srgbClr val="E98B39">
                <a:alpha val="90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40080" y="3383280"/>
            <a:ext cx="5394960" cy="384048"/>
          </a:xfrm>
          <a:prstGeom prst="rect">
            <a:avLst/>
          </a:prstGeom>
          <a:solidFill>
            <a:srgbClr val="E98B39"/>
          </a:solidFill>
          <a:ln w="12700">
            <a:solidFill>
              <a:srgbClr val="E98B39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04672" y="3456432"/>
            <a:ext cx="50657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AO3 • Evaluation &amp; synthesis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804672" y="3886200"/>
            <a:ext cx="5065776" cy="13441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Evaluate and synthesize concepts, data, methodologies/models, arguments/solutions and environmental issues in their wider contexts.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6172200" y="3383280"/>
            <a:ext cx="5394960" cy="1965960"/>
          </a:xfrm>
          <a:prstGeom prst="roundRect">
            <a:avLst>
              <a:gd name="adj" fmla="val 3721"/>
            </a:avLst>
          </a:prstGeom>
          <a:solidFill>
            <a:srgbClr val="F7FAFC"/>
          </a:solidFill>
          <a:ln w="16510">
            <a:solidFill>
              <a:srgbClr val="7B61A8">
                <a:alpha val="90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172200" y="3383280"/>
            <a:ext cx="5394960" cy="384048"/>
          </a:xfrm>
          <a:prstGeom prst="rect">
            <a:avLst/>
          </a:prstGeom>
          <a:solidFill>
            <a:srgbClr val="7B61A8"/>
          </a:solidFill>
          <a:ln w="12700">
            <a:solidFill>
              <a:srgbClr val="7B61A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336792" y="3456432"/>
            <a:ext cx="50657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AO4 • Skills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6336792" y="3886200"/>
            <a:ext cx="5065776" cy="13441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Identify an issue and research question; select and use appropriate methods and skills for ethical environmental investigations.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1371600" y="5806440"/>
            <a:ext cx="9418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23B5D"/>
                </a:solidFill>
              </a:rPr>
              <a:t>Written papers: AO1–AO3  •  Internal assessment: AO1–AO4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11475720" y="6510528"/>
            <a:ext cx="274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9A5"/>
                </a:solidFill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23B5D"/>
          </a:solidFill>
          <a:ln w="12700">
            <a:solidFill>
              <a:srgbClr val="123B5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09728"/>
            <a:ext cx="8869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Command terms: AO1 and AO2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0287000" y="118872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SL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30352" y="694944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071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Recognize what the question is asking you to do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77240" y="1143000"/>
          <a:ext cx="10652760" cy="5074920"/>
        </p:xfrm>
        <a:graphic>
          <a:graphicData uri="http://schemas.openxmlformats.org/drawingml/2006/table">
            <a:tbl>
              <a:tblPr/>
              <a:tblGrid>
                <a:gridCol w="3550920"/>
                <a:gridCol w="3550920"/>
                <a:gridCol w="3550920"/>
              </a:tblGrid>
              <a:tr h="3017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2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AO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2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Term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2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What it requires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17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2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AO1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2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Define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2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precise meaning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17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2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AO1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2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Draw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2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labelled accurate diagram/graph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17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2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AO1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2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Label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2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add labels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17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2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AO1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2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List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2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brief sequence; no explanation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17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2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AO1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2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Measure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2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obtain a value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17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2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AO1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2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State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2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specific brief answer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17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2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AO2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2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Annotate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2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brief notes on a diagram/graph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17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2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AO2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2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Apply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2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an idea/equation/principle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17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2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AO2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2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Calculate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2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numerical answer + working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17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2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AO2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2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Describe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2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detailed account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17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2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AO2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2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Distinguish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2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make differences clear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17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2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AO2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2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Estimate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2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approximate value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17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2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AO2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2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Identify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2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select/provide an answer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17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2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AO2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2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Interpret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2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recognize trends and draw conclusions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17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2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AO2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2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Outline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2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brief account or summary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 marT="45720" marB="45720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11475720" y="6510528"/>
            <a:ext cx="274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9A5"/>
                </a:solidFill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23B5D"/>
          </a:solidFill>
          <a:ln w="12700">
            <a:solidFill>
              <a:srgbClr val="123B5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09728"/>
            <a:ext cx="8869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Command terms: AO3 and AO4 (1)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0287000" y="118872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SL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30352" y="694944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071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Higher-order thinking and judgement</a:t>
            </a:r>
            <a:endParaRPr lang="en-US" sz="1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60120" y="1188720"/>
          <a:ext cx="10241280" cy="5029200"/>
        </p:xfrm>
        <a:graphic>
          <a:graphicData uri="http://schemas.openxmlformats.org/drawingml/2006/table">
            <a:tbl>
              <a:tblPr/>
              <a:tblGrid>
                <a:gridCol w="5120640"/>
                <a:gridCol w="512064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Term</a:t>
                      </a:r>
                      <a:endParaRPr lang="en-US" sz="14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What it requires</a:t>
                      </a:r>
                      <a:endParaRPr lang="en-US" sz="14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Analyse</a:t>
                      </a:r>
                      <a:endParaRPr lang="en-US" sz="14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break down to reveal essential elements/structure</a:t>
                      </a:r>
                      <a:endParaRPr lang="en-US" sz="14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Comment</a:t>
                      </a:r>
                      <a:endParaRPr lang="en-US" sz="14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give a judgement based on a statement/result</a:t>
                      </a:r>
                      <a:endParaRPr lang="en-US" sz="14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Compare and contrast</a:t>
                      </a:r>
                      <a:endParaRPr lang="en-US" sz="14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similarities AND differences, referring to both throughout</a:t>
                      </a:r>
                      <a:endParaRPr lang="en-US" sz="14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Construct</a:t>
                      </a:r>
                      <a:endParaRPr lang="en-US" sz="14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display information in diagrammatic/logical form</a:t>
                      </a:r>
                      <a:endParaRPr lang="en-US" sz="14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Deduce</a:t>
                      </a:r>
                      <a:endParaRPr lang="en-US" sz="14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reach a conclusion from given information</a:t>
                      </a:r>
                      <a:endParaRPr lang="en-US" sz="14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Demonstrate</a:t>
                      </a:r>
                      <a:endParaRPr lang="en-US" sz="14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make clear through reasoning/evidence/examples</a:t>
                      </a:r>
                      <a:endParaRPr lang="en-US" sz="14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Derive</a:t>
                      </a:r>
                      <a:endParaRPr lang="en-US" sz="14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manipulate a mathematical relationship</a:t>
                      </a:r>
                      <a:endParaRPr lang="en-US" sz="14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Design</a:t>
                      </a:r>
                      <a:endParaRPr lang="en-US" sz="14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produce a plan, simulation or model</a:t>
                      </a:r>
                      <a:endParaRPr lang="en-US" sz="14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Determine</a:t>
                      </a:r>
                      <a:endParaRPr lang="en-US" sz="14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A32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obtain the only possible answer</a:t>
                      </a:r>
                      <a:endParaRPr lang="en-US" sz="14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54864" marR="54864" marT="54864" marB="54864">
                    <a:lnL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60" cap="flat" cmpd="sng" algn="ctr">
                      <a:solidFill>
                        <a:srgbClr val="CAD7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11475720" y="6510528"/>
            <a:ext cx="274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9A5"/>
                </a:solidFill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23B5D"/>
          </a:solidFill>
          <a:ln w="12700">
            <a:solidFill>
              <a:srgbClr val="123B5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09728"/>
            <a:ext cx="8869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Command terms: AO3 and AO4 (2)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0287000" y="118872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SL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30352" y="694944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071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Longer responses: evidence, balance and conclusions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02920" y="1051560"/>
            <a:ext cx="3566160" cy="1417320"/>
          </a:xfrm>
          <a:prstGeom prst="roundRect">
            <a:avLst>
              <a:gd name="adj" fmla="val 5161"/>
            </a:avLst>
          </a:prstGeom>
          <a:solidFill>
            <a:srgbClr val="F7FAFC"/>
          </a:solidFill>
          <a:ln w="16510">
            <a:solidFill>
              <a:srgbClr val="1675A9">
                <a:alpha val="90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02920" y="1051560"/>
            <a:ext cx="3566160" cy="384048"/>
          </a:xfrm>
          <a:prstGeom prst="rect">
            <a:avLst/>
          </a:prstGeom>
          <a:solidFill>
            <a:srgbClr val="1675A9"/>
          </a:solidFill>
          <a:ln w="12700">
            <a:solidFill>
              <a:srgbClr val="1675A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67512" y="1124712"/>
            <a:ext cx="32369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Discuss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67512" y="1554480"/>
            <a:ext cx="3236976" cy="7955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Consider a range of arguments/factors. Present a balanced review, supported by evidence, with a clear conclusion.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4389120" y="1051560"/>
            <a:ext cx="3566160" cy="1417320"/>
          </a:xfrm>
          <a:prstGeom prst="roundRect">
            <a:avLst>
              <a:gd name="adj" fmla="val 5161"/>
            </a:avLst>
          </a:prstGeom>
          <a:solidFill>
            <a:srgbClr val="F7FAFC"/>
          </a:solidFill>
          <a:ln w="16510">
            <a:solidFill>
              <a:srgbClr val="2D9C95">
                <a:alpha val="90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389120" y="1051560"/>
            <a:ext cx="3566160" cy="384048"/>
          </a:xfrm>
          <a:prstGeom prst="rect">
            <a:avLst/>
          </a:prstGeom>
          <a:solidFill>
            <a:srgbClr val="2D9C95"/>
          </a:solidFill>
          <a:ln w="12700">
            <a:solidFill>
              <a:srgbClr val="2D9C9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53712" y="1124712"/>
            <a:ext cx="32369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Evaluate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553712" y="1554480"/>
            <a:ext cx="3236976" cy="7955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Weigh strengths and limitations and reach a supported judgement.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8275320" y="1051560"/>
            <a:ext cx="3566160" cy="1417320"/>
          </a:xfrm>
          <a:prstGeom prst="roundRect">
            <a:avLst>
              <a:gd name="adj" fmla="val 5161"/>
            </a:avLst>
          </a:prstGeom>
          <a:solidFill>
            <a:srgbClr val="F7FAFC"/>
          </a:solidFill>
          <a:ln w="16510">
            <a:solidFill>
              <a:srgbClr val="E98B39">
                <a:alpha val="90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275320" y="1051560"/>
            <a:ext cx="3566160" cy="384048"/>
          </a:xfrm>
          <a:prstGeom prst="rect">
            <a:avLst/>
          </a:prstGeom>
          <a:solidFill>
            <a:srgbClr val="E98B39"/>
          </a:solidFill>
          <a:ln w="12700">
            <a:solidFill>
              <a:srgbClr val="E98B39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439912" y="1124712"/>
            <a:ext cx="32369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Examine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8439912" y="1554480"/>
            <a:ext cx="3236976" cy="7955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Explore assumptions and interrelationships within an issue.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502920" y="2715768"/>
            <a:ext cx="3566160" cy="1417320"/>
          </a:xfrm>
          <a:prstGeom prst="roundRect">
            <a:avLst>
              <a:gd name="adj" fmla="val 5161"/>
            </a:avLst>
          </a:prstGeom>
          <a:solidFill>
            <a:srgbClr val="F7FAFC"/>
          </a:solidFill>
          <a:ln w="16510">
            <a:solidFill>
              <a:srgbClr val="1675A9">
                <a:alpha val="90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02920" y="2715768"/>
            <a:ext cx="3566160" cy="384048"/>
          </a:xfrm>
          <a:prstGeom prst="rect">
            <a:avLst/>
          </a:prstGeom>
          <a:solidFill>
            <a:srgbClr val="1675A9"/>
          </a:solidFill>
          <a:ln w="12700">
            <a:solidFill>
              <a:srgbClr val="1675A9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7512" y="2788920"/>
            <a:ext cx="32369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667512" y="3218688"/>
            <a:ext cx="3236976" cy="7955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Give a detailed account including reasons or causes.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4389120" y="2715768"/>
            <a:ext cx="3566160" cy="1417320"/>
          </a:xfrm>
          <a:prstGeom prst="roundRect">
            <a:avLst>
              <a:gd name="adj" fmla="val 5161"/>
            </a:avLst>
          </a:prstGeom>
          <a:solidFill>
            <a:srgbClr val="F7FAFC"/>
          </a:solidFill>
          <a:ln w="16510">
            <a:solidFill>
              <a:srgbClr val="2D9C95">
                <a:alpha val="90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389120" y="2715768"/>
            <a:ext cx="3566160" cy="384048"/>
          </a:xfrm>
          <a:prstGeom prst="rect">
            <a:avLst/>
          </a:prstGeom>
          <a:solidFill>
            <a:srgbClr val="2D9C95"/>
          </a:solidFill>
          <a:ln w="12700">
            <a:solidFill>
              <a:srgbClr val="2D9C9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53712" y="2788920"/>
            <a:ext cx="32369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Justify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4553712" y="3218688"/>
            <a:ext cx="3236976" cy="7955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Give valid reasons or evidence to support an answer or conclusion.</a:t>
            </a:r>
            <a:endParaRPr lang="en-US" sz="1350" dirty="0"/>
          </a:p>
        </p:txBody>
      </p:sp>
      <p:sp>
        <p:nvSpPr>
          <p:cNvPr id="26" name="Shape 24"/>
          <p:cNvSpPr/>
          <p:nvPr/>
        </p:nvSpPr>
        <p:spPr>
          <a:xfrm>
            <a:off x="8275320" y="2715768"/>
            <a:ext cx="3566160" cy="1417320"/>
          </a:xfrm>
          <a:prstGeom prst="roundRect">
            <a:avLst>
              <a:gd name="adj" fmla="val 5161"/>
            </a:avLst>
          </a:prstGeom>
          <a:solidFill>
            <a:srgbClr val="F7FAFC"/>
          </a:solidFill>
          <a:ln w="16510">
            <a:solidFill>
              <a:srgbClr val="E98B39">
                <a:alpha val="90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275320" y="2715768"/>
            <a:ext cx="3566160" cy="384048"/>
          </a:xfrm>
          <a:prstGeom prst="rect">
            <a:avLst/>
          </a:prstGeom>
          <a:solidFill>
            <a:srgbClr val="E98B39"/>
          </a:solidFill>
          <a:ln w="12700">
            <a:solidFill>
              <a:srgbClr val="E98B39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439912" y="2788920"/>
            <a:ext cx="32369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Predict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8439912" y="3218688"/>
            <a:ext cx="3236976" cy="7955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Give an expected result using the information provided.</a:t>
            </a:r>
            <a:endParaRPr lang="en-US" sz="1350" dirty="0"/>
          </a:p>
        </p:txBody>
      </p:sp>
      <p:sp>
        <p:nvSpPr>
          <p:cNvPr id="30" name="Shape 28"/>
          <p:cNvSpPr/>
          <p:nvPr/>
        </p:nvSpPr>
        <p:spPr>
          <a:xfrm>
            <a:off x="502920" y="4379976"/>
            <a:ext cx="3566160" cy="1417320"/>
          </a:xfrm>
          <a:prstGeom prst="roundRect">
            <a:avLst>
              <a:gd name="adj" fmla="val 5161"/>
            </a:avLst>
          </a:prstGeom>
          <a:solidFill>
            <a:srgbClr val="F7FAFC"/>
          </a:solidFill>
          <a:ln w="16510">
            <a:solidFill>
              <a:srgbClr val="1675A9">
                <a:alpha val="9000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02920" y="4379976"/>
            <a:ext cx="3566160" cy="384048"/>
          </a:xfrm>
          <a:prstGeom prst="rect">
            <a:avLst/>
          </a:prstGeom>
          <a:solidFill>
            <a:srgbClr val="1675A9"/>
          </a:solidFill>
          <a:ln w="12700">
            <a:solidFill>
              <a:srgbClr val="1675A9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67512" y="4453128"/>
            <a:ext cx="32369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Sketch</a:t>
            </a:r>
            <a:endParaRPr lang="en-US" sz="1500" dirty="0"/>
          </a:p>
        </p:txBody>
      </p:sp>
      <p:sp>
        <p:nvSpPr>
          <p:cNvPr id="33" name="Text 31"/>
          <p:cNvSpPr/>
          <p:nvPr/>
        </p:nvSpPr>
        <p:spPr>
          <a:xfrm>
            <a:off x="667512" y="4882896"/>
            <a:ext cx="3236976" cy="7955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the general shape/relationship with relevant features and labels.</a:t>
            </a:r>
            <a:endParaRPr lang="en-US" sz="1350" dirty="0"/>
          </a:p>
        </p:txBody>
      </p:sp>
      <p:sp>
        <p:nvSpPr>
          <p:cNvPr id="34" name="Shape 32"/>
          <p:cNvSpPr/>
          <p:nvPr/>
        </p:nvSpPr>
        <p:spPr>
          <a:xfrm>
            <a:off x="4389120" y="4379976"/>
            <a:ext cx="3566160" cy="1417320"/>
          </a:xfrm>
          <a:prstGeom prst="roundRect">
            <a:avLst>
              <a:gd name="adj" fmla="val 5161"/>
            </a:avLst>
          </a:prstGeom>
          <a:solidFill>
            <a:srgbClr val="F7FAFC"/>
          </a:solidFill>
          <a:ln w="16510">
            <a:solidFill>
              <a:srgbClr val="2D9C95">
                <a:alpha val="9000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4389120" y="4379976"/>
            <a:ext cx="3566160" cy="384048"/>
          </a:xfrm>
          <a:prstGeom prst="rect">
            <a:avLst/>
          </a:prstGeom>
          <a:solidFill>
            <a:srgbClr val="2D9C95"/>
          </a:solidFill>
          <a:ln w="12700">
            <a:solidFill>
              <a:srgbClr val="2D9C95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4553712" y="4453128"/>
            <a:ext cx="32369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Suggest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4553712" y="4882896"/>
            <a:ext cx="3236976" cy="7955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Propose a possible solution, hypothesis or answer; reasons may be needed.</a:t>
            </a:r>
            <a:endParaRPr lang="en-US" sz="1350" dirty="0"/>
          </a:p>
        </p:txBody>
      </p:sp>
      <p:sp>
        <p:nvSpPr>
          <p:cNvPr id="38" name="Shape 36"/>
          <p:cNvSpPr/>
          <p:nvPr/>
        </p:nvSpPr>
        <p:spPr>
          <a:xfrm>
            <a:off x="8275320" y="4379976"/>
            <a:ext cx="3566160" cy="1417320"/>
          </a:xfrm>
          <a:prstGeom prst="roundRect">
            <a:avLst>
              <a:gd name="adj" fmla="val 5161"/>
            </a:avLst>
          </a:prstGeom>
          <a:solidFill>
            <a:srgbClr val="F7FAFC"/>
          </a:solidFill>
          <a:ln w="16510">
            <a:solidFill>
              <a:srgbClr val="E98B39">
                <a:alpha val="9000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8275320" y="4379976"/>
            <a:ext cx="3566160" cy="384048"/>
          </a:xfrm>
          <a:prstGeom prst="rect">
            <a:avLst/>
          </a:prstGeom>
          <a:solidFill>
            <a:srgbClr val="E98B39"/>
          </a:solidFill>
          <a:ln w="12700">
            <a:solidFill>
              <a:srgbClr val="E98B39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8439912" y="4453128"/>
            <a:ext cx="32369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 what extent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8439912" y="4882896"/>
            <a:ext cx="3236976" cy="7955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Consider the merits and limitations; give a balanced, evidence-based value judgement.</a:t>
            </a:r>
            <a:endParaRPr lang="en-US" sz="1350" dirty="0"/>
          </a:p>
        </p:txBody>
      </p:sp>
      <p:sp>
        <p:nvSpPr>
          <p:cNvPr id="42" name="Text 40"/>
          <p:cNvSpPr/>
          <p:nvPr/>
        </p:nvSpPr>
        <p:spPr>
          <a:xfrm>
            <a:off x="11475720" y="6510528"/>
            <a:ext cx="274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9A5"/>
                </a:solidFill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23B5D"/>
          </a:solidFill>
          <a:ln w="12700">
            <a:solidFill>
              <a:srgbClr val="123B5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09728"/>
            <a:ext cx="8869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How to approach revision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0287000" y="118872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SL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30352" y="694944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071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Build knowledge, examples, skills and exam technique together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77240" y="1234440"/>
            <a:ext cx="10652760" cy="40233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marL="203200" indent="-203200">
              <a:buSzPct val="100000"/>
              <a:buChar char="•"/>
            </a:pPr>
            <a:r>
              <a:rPr lang="en-US" sz="18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revision methods that work for you: mnemonics, word pictures, acronyms or numbered lists are suggested examples.</a:t>
            </a:r>
            <a:endParaRPr lang="en-US" sz="1850" dirty="0"/>
          </a:p>
          <a:p>
            <a:pPr marL="203200" indent="-203200">
              <a:buSzPct val="100000"/>
              <a:buChar char="•"/>
            </a:pPr>
            <a:r>
              <a:rPr lang="en-US" sz="18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Revision should be thorough: do not omit subtopics.</a:t>
            </a:r>
            <a:endParaRPr lang="en-US" sz="1850" dirty="0"/>
          </a:p>
          <a:p>
            <a:pPr marL="203200" indent="-203200">
              <a:buSzPct val="100000"/>
              <a:buChar char="•"/>
            </a:pPr>
            <a:r>
              <a:rPr lang="en-US" sz="18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Practise diagrams, calculations, data interpretation, case studies and real-world examples—not only definitions.</a:t>
            </a:r>
            <a:endParaRPr lang="en-US" sz="1850" dirty="0"/>
          </a:p>
          <a:p>
            <a:pPr marL="203200" indent="-203200">
              <a:buSzPct val="100000"/>
              <a:buChar char="•"/>
            </a:pPr>
            <a:r>
              <a:rPr lang="en-US" sz="18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Revise command terms together with subject content so you know the depth and type of response required.</a:t>
            </a:r>
            <a:endParaRPr lang="en-US" sz="1850" dirty="0"/>
          </a:p>
          <a:p>
            <a:pPr marL="203200" indent="-203200">
              <a:buSzPct val="100000"/>
              <a:buChar char="•"/>
            </a:pPr>
            <a:r>
              <a:rPr lang="en-US" sz="18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SL priority: make strong connections between perspectives, systems and sustainability across Topics 1–8.</a:t>
            </a:r>
            <a:endParaRPr lang="en-US" sz="1850" dirty="0"/>
          </a:p>
        </p:txBody>
      </p:sp>
      <p:sp>
        <p:nvSpPr>
          <p:cNvPr id="7" name="Shape 5"/>
          <p:cNvSpPr/>
          <p:nvPr/>
        </p:nvSpPr>
        <p:spPr>
          <a:xfrm>
            <a:off x="1097280" y="5440680"/>
            <a:ext cx="9966960" cy="685800"/>
          </a:xfrm>
          <a:prstGeom prst="roundRect">
            <a:avLst>
              <a:gd name="adj" fmla="val 10667"/>
            </a:avLst>
          </a:prstGeom>
          <a:solidFill>
            <a:srgbClr val="F7FAFC"/>
          </a:solidFill>
          <a:ln w="16510">
            <a:solidFill>
              <a:srgbClr val="69B98A">
                <a:alpha val="90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97280" y="5440680"/>
            <a:ext cx="9966960" cy="384048"/>
          </a:xfrm>
          <a:prstGeom prst="rect">
            <a:avLst/>
          </a:prstGeom>
          <a:solidFill>
            <a:srgbClr val="69B98A"/>
          </a:solidFill>
          <a:ln w="12700">
            <a:solidFill>
              <a:srgbClr val="69B98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261872" y="5513832"/>
            <a:ext cx="96377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Revision principle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1261872" y="5943600"/>
            <a:ext cx="9637776" cy="640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Know the content, but also practise how to use it in the form required by the command term.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11475720" y="6510528"/>
            <a:ext cx="274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9A5"/>
                </a:solidFill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23B5D"/>
          </a:solidFill>
          <a:ln w="12700">
            <a:solidFill>
              <a:srgbClr val="123B5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09728"/>
            <a:ext cx="8869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During the exam: common ways marks are lost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0287000" y="118872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SL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30352" y="694944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071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to watch out for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685800" y="1143000"/>
            <a:ext cx="5303520" cy="4526280"/>
          </a:xfrm>
          <a:prstGeom prst="roundRect">
            <a:avLst>
              <a:gd name="adj" fmla="val 1616"/>
            </a:avLst>
          </a:prstGeom>
          <a:solidFill>
            <a:srgbClr val="F7FAFC"/>
          </a:solidFill>
          <a:ln w="16510">
            <a:solidFill>
              <a:srgbClr val="E98B39">
                <a:alpha val="90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143000"/>
            <a:ext cx="5303520" cy="384048"/>
          </a:xfrm>
          <a:prstGeom prst="rect">
            <a:avLst/>
          </a:prstGeom>
          <a:solidFill>
            <a:srgbClr val="E98B39"/>
          </a:solidFill>
          <a:ln w="12700">
            <a:solidFill>
              <a:srgbClr val="E98B3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1216152"/>
            <a:ext cx="49743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Avoid these problems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50392" y="1645920"/>
            <a:ext cx="4974336" cy="3904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Poor time management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Choosing an essay without checking all parts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Over-generalized examples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Insufficient factual evidence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Incorrect or vague ESS terminology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Misreading the question or its focus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217920" y="1143000"/>
            <a:ext cx="5303520" cy="4526280"/>
          </a:xfrm>
          <a:prstGeom prst="roundRect">
            <a:avLst>
              <a:gd name="adj" fmla="val 1616"/>
            </a:avLst>
          </a:prstGeom>
          <a:solidFill>
            <a:srgbClr val="F7FAFC"/>
          </a:solidFill>
          <a:ln w="16510">
            <a:solidFill>
              <a:srgbClr val="7B61A8">
                <a:alpha val="90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217920" y="1143000"/>
            <a:ext cx="5303520" cy="384048"/>
          </a:xfrm>
          <a:prstGeom prst="rect">
            <a:avLst/>
          </a:prstGeom>
          <a:solidFill>
            <a:srgbClr val="7B61A8"/>
          </a:solidFill>
          <a:ln w="12700">
            <a:solidFill>
              <a:srgbClr val="7B61A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82512" y="1216152"/>
            <a:ext cx="49743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Also avoid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382512" y="1645920"/>
            <a:ext cx="4974336" cy="3904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Misusing command terms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Errors in mathematical working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Answers that are too long for the space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Rushing data-based questions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Forcing a rehearsed answer onto a different question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Inventing examples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1280160" y="5943600"/>
            <a:ext cx="9601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23B5D"/>
                </a:solidFill>
              </a:rPr>
              <a:t>Five minutes of reading time is allowed before each exam.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11475720" y="6510528"/>
            <a:ext cx="274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9A5"/>
                </a:solidFill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23B5D"/>
          </a:solidFill>
          <a:ln w="12700">
            <a:solidFill>
              <a:srgbClr val="123B5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09728"/>
            <a:ext cx="8869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Exam checklist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0287000" y="118872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SL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30352" y="694944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071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Practical actions before and during each paper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685800" y="1143000"/>
            <a:ext cx="5303520" cy="4709160"/>
          </a:xfrm>
          <a:prstGeom prst="roundRect">
            <a:avLst>
              <a:gd name="adj" fmla="val 1553"/>
            </a:avLst>
          </a:prstGeom>
          <a:solidFill>
            <a:srgbClr val="F7FAFC"/>
          </a:solidFill>
          <a:ln w="16510">
            <a:solidFill>
              <a:srgbClr val="69B98A">
                <a:alpha val="90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143000"/>
            <a:ext cx="5303520" cy="384048"/>
          </a:xfrm>
          <a:prstGeom prst="rect">
            <a:avLst/>
          </a:prstGeom>
          <a:solidFill>
            <a:srgbClr val="69B98A"/>
          </a:solidFill>
          <a:ln w="12700">
            <a:solidFill>
              <a:srgbClr val="69B98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1216152"/>
            <a:ext cx="49743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50392" y="1645920"/>
            <a:ext cx="4974336" cy="4087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Read the cover instructions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Underline command terms and key words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 essays briefly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mark weighting to guide detail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Give enough attention to evaluation, discussion and analysis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Answer the correct number of questions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answers legible, numbered and in order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217920" y="1143000"/>
            <a:ext cx="5303520" cy="4709160"/>
          </a:xfrm>
          <a:prstGeom prst="roundRect">
            <a:avLst>
              <a:gd name="adj" fmla="val 1553"/>
            </a:avLst>
          </a:prstGeom>
          <a:solidFill>
            <a:srgbClr val="F7FAFC"/>
          </a:solidFill>
          <a:ln w="16510">
            <a:solidFill>
              <a:srgbClr val="E98B39">
                <a:alpha val="90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217920" y="1143000"/>
            <a:ext cx="5303520" cy="384048"/>
          </a:xfrm>
          <a:prstGeom prst="rect">
            <a:avLst/>
          </a:prstGeom>
          <a:solidFill>
            <a:srgbClr val="E98B39"/>
          </a:solidFill>
          <a:ln w="12700">
            <a:solidFill>
              <a:srgbClr val="E98B3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82512" y="1216152"/>
            <a:ext cx="49743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 NOT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382512" y="1645920"/>
            <a:ext cx="4974336" cy="4087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Pad answers with irrelevant content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Leave the examiner to make your conclusion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Bend the question to fit a rehearsed answer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Spend too long on your strongest answer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Invent examples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Rely on lists/bullets when detailed analysis is required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11475720" y="6510528"/>
            <a:ext cx="274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9A5"/>
                </a:solidFill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23B5D"/>
          </a:solidFill>
          <a:ln w="12700">
            <a:solidFill>
              <a:srgbClr val="123B5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09728"/>
            <a:ext cx="8869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Key features of the book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0287000" y="118872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SL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30352" y="694944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071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the page features support exam preparation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640080" y="1005840"/>
            <a:ext cx="5303520" cy="896112"/>
          </a:xfrm>
          <a:prstGeom prst="roundRect">
            <a:avLst>
              <a:gd name="adj" fmla="val 8163"/>
            </a:avLst>
          </a:prstGeom>
          <a:solidFill>
            <a:srgbClr val="F7FAFC"/>
          </a:solidFill>
          <a:ln w="16510">
            <a:solidFill>
              <a:srgbClr val="1675A9">
                <a:alpha val="90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005840"/>
            <a:ext cx="5303520" cy="384048"/>
          </a:xfrm>
          <a:prstGeom prst="rect">
            <a:avLst/>
          </a:prstGeom>
          <a:solidFill>
            <a:srgbClr val="1675A9"/>
          </a:solidFill>
          <a:ln w="12700">
            <a:solidFill>
              <a:srgbClr val="1675A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04672" y="1078992"/>
            <a:ext cx="49743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Question practice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04672" y="1508760"/>
            <a:ext cx="4974336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Exam-style/past-paper questions and guidance on how to approach them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263640" y="1005840"/>
            <a:ext cx="5303520" cy="896112"/>
          </a:xfrm>
          <a:prstGeom prst="roundRect">
            <a:avLst>
              <a:gd name="adj" fmla="val 8163"/>
            </a:avLst>
          </a:prstGeom>
          <a:solidFill>
            <a:srgbClr val="F7FAFC"/>
          </a:solidFill>
          <a:ln w="16510">
            <a:solidFill>
              <a:srgbClr val="1675A9">
                <a:alpha val="90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263640" y="1005840"/>
            <a:ext cx="5303520" cy="384048"/>
          </a:xfrm>
          <a:prstGeom prst="rect">
            <a:avLst/>
          </a:prstGeom>
          <a:solidFill>
            <a:srgbClr val="1675A9"/>
          </a:solidFill>
          <a:ln w="12700">
            <a:solidFill>
              <a:srgbClr val="1675A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28232" y="1078992"/>
            <a:ext cx="49743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Annotated student answers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428232" y="1508760"/>
            <a:ext cx="4974336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Real candidate responses with comments showing where marks are gained or missed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640080" y="2057400"/>
            <a:ext cx="5303520" cy="896112"/>
          </a:xfrm>
          <a:prstGeom prst="roundRect">
            <a:avLst>
              <a:gd name="adj" fmla="val 8163"/>
            </a:avLst>
          </a:prstGeom>
          <a:solidFill>
            <a:srgbClr val="F7FAFC"/>
          </a:solidFill>
          <a:ln w="16510">
            <a:solidFill>
              <a:srgbClr val="2D9C95">
                <a:alpha val="90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40080" y="2057400"/>
            <a:ext cx="5303520" cy="384048"/>
          </a:xfrm>
          <a:prstGeom prst="rect">
            <a:avLst/>
          </a:prstGeom>
          <a:solidFill>
            <a:srgbClr val="2D9C95"/>
          </a:solidFill>
          <a:ln w="12700">
            <a:solidFill>
              <a:srgbClr val="2D9C9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04672" y="2130552"/>
            <a:ext cx="49743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Assessment tip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804672" y="2560320"/>
            <a:ext cx="4974336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Warnings, revision priorities and exam-technique advice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6263640" y="2057400"/>
            <a:ext cx="5303520" cy="896112"/>
          </a:xfrm>
          <a:prstGeom prst="roundRect">
            <a:avLst>
              <a:gd name="adj" fmla="val 8163"/>
            </a:avLst>
          </a:prstGeom>
          <a:solidFill>
            <a:srgbClr val="F7FAFC"/>
          </a:solidFill>
          <a:ln w="16510">
            <a:solidFill>
              <a:srgbClr val="2D9C95">
                <a:alpha val="90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263640" y="2057400"/>
            <a:ext cx="5303520" cy="384048"/>
          </a:xfrm>
          <a:prstGeom prst="rect">
            <a:avLst/>
          </a:prstGeom>
          <a:solidFill>
            <a:srgbClr val="2D9C95"/>
          </a:solidFill>
          <a:ln w="12700">
            <a:solidFill>
              <a:srgbClr val="2D9C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428232" y="2130552"/>
            <a:ext cx="49743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Concept link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6428232" y="2560320"/>
            <a:ext cx="4974336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Connections to perspectives, systems and sustainability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640080" y="3108960"/>
            <a:ext cx="5303520" cy="896112"/>
          </a:xfrm>
          <a:prstGeom prst="roundRect">
            <a:avLst>
              <a:gd name="adj" fmla="val 8163"/>
            </a:avLst>
          </a:prstGeom>
          <a:solidFill>
            <a:srgbClr val="F7FAFC"/>
          </a:solidFill>
          <a:ln w="16510">
            <a:solidFill>
              <a:srgbClr val="69B98A">
                <a:alpha val="90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40080" y="3108960"/>
            <a:ext cx="5303520" cy="384048"/>
          </a:xfrm>
          <a:prstGeom prst="rect">
            <a:avLst/>
          </a:prstGeom>
          <a:solidFill>
            <a:srgbClr val="69B98A"/>
          </a:solidFill>
          <a:ln w="12700">
            <a:solidFill>
              <a:srgbClr val="69B98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04672" y="3182112"/>
            <a:ext cx="49743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Test yourself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804672" y="3611880"/>
            <a:ext cx="4974336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Exam-style checks with marks shown</a:t>
            </a:r>
            <a:endParaRPr lang="en-US" sz="1350" dirty="0"/>
          </a:p>
        </p:txBody>
      </p:sp>
      <p:sp>
        <p:nvSpPr>
          <p:cNvPr id="26" name="Shape 24"/>
          <p:cNvSpPr/>
          <p:nvPr/>
        </p:nvSpPr>
        <p:spPr>
          <a:xfrm>
            <a:off x="6263640" y="3108960"/>
            <a:ext cx="5303520" cy="896112"/>
          </a:xfrm>
          <a:prstGeom prst="roundRect">
            <a:avLst>
              <a:gd name="adj" fmla="val 8163"/>
            </a:avLst>
          </a:prstGeom>
          <a:solidFill>
            <a:srgbClr val="F7FAFC"/>
          </a:solidFill>
          <a:ln w="16510">
            <a:solidFill>
              <a:srgbClr val="69B98A">
                <a:alpha val="90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263640" y="3108960"/>
            <a:ext cx="5303520" cy="384048"/>
          </a:xfrm>
          <a:prstGeom prst="rect">
            <a:avLst/>
          </a:prstGeom>
          <a:solidFill>
            <a:srgbClr val="69B98A"/>
          </a:solidFill>
          <a:ln w="12700">
            <a:solidFill>
              <a:srgbClr val="69B98A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428232" y="3182112"/>
            <a:ext cx="49743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Active learning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6428232" y="3611880"/>
            <a:ext cx="4974336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Activities using ATL skills</a:t>
            </a:r>
            <a:endParaRPr lang="en-US" sz="1350" dirty="0"/>
          </a:p>
        </p:txBody>
      </p:sp>
      <p:sp>
        <p:nvSpPr>
          <p:cNvPr id="30" name="Shape 28"/>
          <p:cNvSpPr/>
          <p:nvPr/>
        </p:nvSpPr>
        <p:spPr>
          <a:xfrm>
            <a:off x="640080" y="4160520"/>
            <a:ext cx="5303520" cy="896112"/>
          </a:xfrm>
          <a:prstGeom prst="roundRect">
            <a:avLst>
              <a:gd name="adj" fmla="val 8163"/>
            </a:avLst>
          </a:prstGeom>
          <a:solidFill>
            <a:srgbClr val="F7FAFC"/>
          </a:solidFill>
          <a:ln w="16510">
            <a:solidFill>
              <a:srgbClr val="E98B39">
                <a:alpha val="9000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40080" y="4160520"/>
            <a:ext cx="5303520" cy="384048"/>
          </a:xfrm>
          <a:prstGeom prst="rect">
            <a:avLst/>
          </a:prstGeom>
          <a:solidFill>
            <a:srgbClr val="E98B39"/>
          </a:solidFill>
          <a:ln w="12700">
            <a:solidFill>
              <a:srgbClr val="E98B39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04672" y="4233672"/>
            <a:ext cx="49743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Content link</a:t>
            </a:r>
            <a:endParaRPr lang="en-US" sz="1500" dirty="0"/>
          </a:p>
        </p:txBody>
      </p:sp>
      <p:sp>
        <p:nvSpPr>
          <p:cNvPr id="33" name="Text 31"/>
          <p:cNvSpPr/>
          <p:nvPr/>
        </p:nvSpPr>
        <p:spPr>
          <a:xfrm>
            <a:off x="804672" y="4663440"/>
            <a:ext cx="4974336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Connections between related syllabus sections</a:t>
            </a:r>
            <a:endParaRPr lang="en-US" sz="1350" dirty="0"/>
          </a:p>
        </p:txBody>
      </p:sp>
      <p:sp>
        <p:nvSpPr>
          <p:cNvPr id="34" name="Shape 32"/>
          <p:cNvSpPr/>
          <p:nvPr/>
        </p:nvSpPr>
        <p:spPr>
          <a:xfrm>
            <a:off x="6263640" y="4160520"/>
            <a:ext cx="5303520" cy="896112"/>
          </a:xfrm>
          <a:prstGeom prst="roundRect">
            <a:avLst>
              <a:gd name="adj" fmla="val 8163"/>
            </a:avLst>
          </a:prstGeom>
          <a:solidFill>
            <a:srgbClr val="F7FAFC"/>
          </a:solidFill>
          <a:ln w="16510">
            <a:solidFill>
              <a:srgbClr val="E98B39">
                <a:alpha val="90000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6263640" y="4160520"/>
            <a:ext cx="5303520" cy="384048"/>
          </a:xfrm>
          <a:prstGeom prst="rect">
            <a:avLst/>
          </a:prstGeom>
          <a:solidFill>
            <a:srgbClr val="E98B39"/>
          </a:solidFill>
          <a:ln w="12700">
            <a:solidFill>
              <a:srgbClr val="E98B39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428232" y="4233672"/>
            <a:ext cx="49743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Application of skills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6428232" y="4663440"/>
            <a:ext cx="4974336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Shows how to carry out and apply ESS skills in context</a:t>
            </a:r>
            <a:endParaRPr lang="en-US" sz="1350" dirty="0"/>
          </a:p>
        </p:txBody>
      </p:sp>
      <p:sp>
        <p:nvSpPr>
          <p:cNvPr id="38" name="Shape 36"/>
          <p:cNvSpPr/>
          <p:nvPr/>
        </p:nvSpPr>
        <p:spPr>
          <a:xfrm>
            <a:off x="640080" y="5212080"/>
            <a:ext cx="5303520" cy="896112"/>
          </a:xfrm>
          <a:prstGeom prst="roundRect">
            <a:avLst>
              <a:gd name="adj" fmla="val 8163"/>
            </a:avLst>
          </a:prstGeom>
          <a:solidFill>
            <a:srgbClr val="F7FAFC"/>
          </a:solidFill>
          <a:ln w="16510">
            <a:solidFill>
              <a:srgbClr val="7B61A8">
                <a:alpha val="9000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640080" y="5212080"/>
            <a:ext cx="5303520" cy="384048"/>
          </a:xfrm>
          <a:prstGeom prst="rect">
            <a:avLst/>
          </a:prstGeom>
          <a:solidFill>
            <a:srgbClr val="7B61A8"/>
          </a:solidFill>
          <a:ln w="12700">
            <a:solidFill>
              <a:srgbClr val="7B61A8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804672" y="5285232"/>
            <a:ext cx="49743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Worked example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804672" y="5715000"/>
            <a:ext cx="4974336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Step-by-step support for calculations</a:t>
            </a:r>
            <a:endParaRPr lang="en-US" sz="1350" dirty="0"/>
          </a:p>
        </p:txBody>
      </p:sp>
      <p:sp>
        <p:nvSpPr>
          <p:cNvPr id="42" name="Shape 40"/>
          <p:cNvSpPr/>
          <p:nvPr/>
        </p:nvSpPr>
        <p:spPr>
          <a:xfrm>
            <a:off x="6263640" y="5212080"/>
            <a:ext cx="5303520" cy="896112"/>
          </a:xfrm>
          <a:prstGeom prst="roundRect">
            <a:avLst>
              <a:gd name="adj" fmla="val 8163"/>
            </a:avLst>
          </a:prstGeom>
          <a:solidFill>
            <a:srgbClr val="F7FAFC"/>
          </a:solidFill>
          <a:ln w="16510">
            <a:solidFill>
              <a:srgbClr val="7B61A8">
                <a:alpha val="9000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6263640" y="5212080"/>
            <a:ext cx="5303520" cy="384048"/>
          </a:xfrm>
          <a:prstGeom prst="rect">
            <a:avLst/>
          </a:prstGeom>
          <a:solidFill>
            <a:srgbClr val="7B61A8"/>
          </a:solidFill>
          <a:ln w="12700">
            <a:solidFill>
              <a:srgbClr val="7B61A8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6428232" y="5285232"/>
            <a:ext cx="49743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Key terms</a:t>
            </a:r>
            <a:endParaRPr lang="en-US" sz="1500" dirty="0"/>
          </a:p>
        </p:txBody>
      </p:sp>
      <p:sp>
        <p:nvSpPr>
          <p:cNvPr id="45" name="Text 43"/>
          <p:cNvSpPr/>
          <p:nvPr/>
        </p:nvSpPr>
        <p:spPr>
          <a:xfrm>
            <a:off x="6428232" y="5715000"/>
            <a:ext cx="4974336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Essential syllabus terminology highlighted and defined</a:t>
            </a:r>
            <a:endParaRPr lang="en-US" sz="1350" dirty="0"/>
          </a:p>
        </p:txBody>
      </p:sp>
      <p:sp>
        <p:nvSpPr>
          <p:cNvPr id="46" name="Text 44"/>
          <p:cNvSpPr/>
          <p:nvPr/>
        </p:nvSpPr>
        <p:spPr>
          <a:xfrm>
            <a:off x="11475720" y="6510528"/>
            <a:ext cx="274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9A5"/>
                </a:solidFill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23B5D"/>
          </a:solidFill>
          <a:ln w="12700">
            <a:solidFill>
              <a:srgbClr val="123B5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09728"/>
            <a:ext cx="8869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SL exam-preparation summary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0287000" y="118872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SL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30352" y="694944"/>
            <a:ext cx="11064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071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to keep in mind from pp. iv–xii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777240" y="1234440"/>
            <a:ext cx="5166360" cy="1234440"/>
          </a:xfrm>
          <a:prstGeom prst="roundRect">
            <a:avLst>
              <a:gd name="adj" fmla="val 5926"/>
            </a:avLst>
          </a:prstGeom>
          <a:solidFill>
            <a:srgbClr val="F7FAFC"/>
          </a:solidFill>
          <a:ln w="16510">
            <a:solidFill>
              <a:srgbClr val="1675A9">
                <a:alpha val="90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234440"/>
            <a:ext cx="5166360" cy="384048"/>
          </a:xfrm>
          <a:prstGeom prst="rect">
            <a:avLst/>
          </a:prstGeom>
          <a:solidFill>
            <a:srgbClr val="1675A9"/>
          </a:solidFill>
          <a:ln w="12700">
            <a:solidFill>
              <a:srgbClr val="1675A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41832" y="1307592"/>
            <a:ext cx="48371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941832" y="1737360"/>
            <a:ext cx="4837176" cy="6126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Paper 1: 1 h • 35 marks • 25%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309360" y="1234440"/>
            <a:ext cx="5166360" cy="1234440"/>
          </a:xfrm>
          <a:prstGeom prst="roundRect">
            <a:avLst>
              <a:gd name="adj" fmla="val 5926"/>
            </a:avLst>
          </a:prstGeom>
          <a:solidFill>
            <a:srgbClr val="F7FAFC"/>
          </a:solidFill>
          <a:ln w="16510">
            <a:solidFill>
              <a:srgbClr val="1675A9">
                <a:alpha val="90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309360" y="1234440"/>
            <a:ext cx="5166360" cy="384048"/>
          </a:xfrm>
          <a:prstGeom prst="rect">
            <a:avLst/>
          </a:prstGeom>
          <a:solidFill>
            <a:srgbClr val="1675A9"/>
          </a:solidFill>
          <a:ln w="12700">
            <a:solidFill>
              <a:srgbClr val="1675A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73952" y="1307592"/>
            <a:ext cx="48371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473952" y="1737360"/>
            <a:ext cx="4837176" cy="6126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Paper 2: 2 h • 60 marks • 50%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777240" y="2743200"/>
            <a:ext cx="5166360" cy="1234440"/>
          </a:xfrm>
          <a:prstGeom prst="roundRect">
            <a:avLst>
              <a:gd name="adj" fmla="val 5926"/>
            </a:avLst>
          </a:prstGeom>
          <a:solidFill>
            <a:srgbClr val="F7FAFC"/>
          </a:solidFill>
          <a:ln w="16510">
            <a:solidFill>
              <a:srgbClr val="2D9C95">
                <a:alpha val="90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77240" y="2743200"/>
            <a:ext cx="5166360" cy="384048"/>
          </a:xfrm>
          <a:prstGeom prst="rect">
            <a:avLst/>
          </a:prstGeom>
          <a:solidFill>
            <a:srgbClr val="2D9C95"/>
          </a:solidFill>
          <a:ln w="12700">
            <a:solidFill>
              <a:srgbClr val="2D9C9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41832" y="2816352"/>
            <a:ext cx="48371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941832" y="3246120"/>
            <a:ext cx="4837176" cy="6126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IA: 25%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6309360" y="2743200"/>
            <a:ext cx="5166360" cy="1234440"/>
          </a:xfrm>
          <a:prstGeom prst="roundRect">
            <a:avLst>
              <a:gd name="adj" fmla="val 5926"/>
            </a:avLst>
          </a:prstGeom>
          <a:solidFill>
            <a:srgbClr val="F7FAFC"/>
          </a:solidFill>
          <a:ln w="16510">
            <a:solidFill>
              <a:srgbClr val="2D9C95">
                <a:alpha val="90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309360" y="2743200"/>
            <a:ext cx="5166360" cy="384048"/>
          </a:xfrm>
          <a:prstGeom prst="rect">
            <a:avLst/>
          </a:prstGeom>
          <a:solidFill>
            <a:srgbClr val="2D9C95"/>
          </a:solidFill>
          <a:ln w="12700">
            <a:solidFill>
              <a:srgbClr val="2D9C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473952" y="2816352"/>
            <a:ext cx="48371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6473952" y="3246120"/>
            <a:ext cx="4837176" cy="6126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Section B essay in Paper 2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777240" y="4251960"/>
            <a:ext cx="5166360" cy="1234440"/>
          </a:xfrm>
          <a:prstGeom prst="roundRect">
            <a:avLst>
              <a:gd name="adj" fmla="val 5926"/>
            </a:avLst>
          </a:prstGeom>
          <a:solidFill>
            <a:srgbClr val="F7FAFC"/>
          </a:solidFill>
          <a:ln w="16510">
            <a:solidFill>
              <a:srgbClr val="69B98A">
                <a:alpha val="90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77240" y="4251960"/>
            <a:ext cx="5166360" cy="384048"/>
          </a:xfrm>
          <a:prstGeom prst="rect">
            <a:avLst/>
          </a:prstGeom>
          <a:solidFill>
            <a:srgbClr val="69B98A"/>
          </a:solidFill>
          <a:ln w="12700">
            <a:solidFill>
              <a:srgbClr val="69B98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41832" y="4325112"/>
            <a:ext cx="48371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941832" y="4754880"/>
            <a:ext cx="4837176" cy="6126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 perspectives, systems and sustainability across Topics 1–8</a:t>
            </a:r>
            <a:endParaRPr lang="en-US" sz="1350" dirty="0"/>
          </a:p>
        </p:txBody>
      </p:sp>
      <p:sp>
        <p:nvSpPr>
          <p:cNvPr id="26" name="Shape 24"/>
          <p:cNvSpPr/>
          <p:nvPr/>
        </p:nvSpPr>
        <p:spPr>
          <a:xfrm>
            <a:off x="6309360" y="4251960"/>
            <a:ext cx="5166360" cy="1234440"/>
          </a:xfrm>
          <a:prstGeom prst="roundRect">
            <a:avLst>
              <a:gd name="adj" fmla="val 5926"/>
            </a:avLst>
          </a:prstGeom>
          <a:solidFill>
            <a:srgbClr val="F7FAFC"/>
          </a:solidFill>
          <a:ln w="16510">
            <a:solidFill>
              <a:srgbClr val="69B98A">
                <a:alpha val="90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309360" y="4251960"/>
            <a:ext cx="5166360" cy="384048"/>
          </a:xfrm>
          <a:prstGeom prst="rect">
            <a:avLst/>
          </a:prstGeom>
          <a:solidFill>
            <a:srgbClr val="69B98A"/>
          </a:solidFill>
          <a:ln w="12700">
            <a:solidFill>
              <a:srgbClr val="69B98A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473952" y="4325112"/>
            <a:ext cx="48371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6473952" y="4754880"/>
            <a:ext cx="4837176" cy="6126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1E2A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command terms precisely and support higher-mark answers with evidence and judgement</a:t>
            </a:r>
            <a:endParaRPr lang="en-US" sz="1350" dirty="0"/>
          </a:p>
        </p:txBody>
      </p:sp>
      <p:sp>
        <p:nvSpPr>
          <p:cNvPr id="30" name="Text 28"/>
          <p:cNvSpPr/>
          <p:nvPr/>
        </p:nvSpPr>
        <p:spPr>
          <a:xfrm>
            <a:off x="1005840" y="5897880"/>
            <a:ext cx="10149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23B5D"/>
                </a:solidFill>
              </a:rPr>
              <a:t>Prepare for the question you are actually asked—not the answer you hoped to write.</a:t>
            </a:r>
            <a:endParaRPr lang="en-US" sz="1900" dirty="0"/>
          </a:p>
        </p:txBody>
      </p:sp>
      <p:sp>
        <p:nvSpPr>
          <p:cNvPr id="31" name="Text 29"/>
          <p:cNvSpPr/>
          <p:nvPr/>
        </p:nvSpPr>
        <p:spPr>
          <a:xfrm>
            <a:off x="11475720" y="6510528"/>
            <a:ext cx="274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9A5"/>
                </a:solidFill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ESS SL Introduction</dc:title>
  <dc:subject>ESS Introduction pages iv-xii</dc:subject>
  <dc:creator>OpenAI</dc:creator>
  <cp:lastModifiedBy>OpenAI</cp:lastModifiedBy>
  <cp:revision>1</cp:revision>
  <dcterms:created xsi:type="dcterms:W3CDTF">2026-09-13T18:40:27Z</dcterms:created>
  <dcterms:modified xsi:type="dcterms:W3CDTF">2026-09-13T18:40:27Z</dcterms:modified>
</cp:coreProperties>
</file>