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p:scale>
          <a:sx n="75" d="100"/>
          <a:sy n="75" d="100"/>
        </p:scale>
        <p:origin x="-108" y="-14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F74FFFF-EDE8-4A77-A445-9E8224008492}"/>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8B5102E6-3D35-4A06-A95D-8425546FF06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161B0E47-9B13-489C-BDE8-8393F9E05041}"/>
              </a:ext>
            </a:extLst>
          </p:cNvPr>
          <p:cNvSpPr>
            <a:spLocks noGrp="1"/>
          </p:cNvSpPr>
          <p:nvPr>
            <p:ph type="dt" sz="half" idx="10"/>
          </p:nvPr>
        </p:nvSpPr>
        <p:spPr/>
        <p:txBody>
          <a:bodyPr/>
          <a:lstStyle/>
          <a:p>
            <a:fld id="{1AB3D5E1-729D-4743-8C2F-1757221972C8}" type="datetimeFigureOut">
              <a:rPr lang="el-GR" smtClean="0"/>
              <a:t>18/2/2021</a:t>
            </a:fld>
            <a:endParaRPr lang="el-GR"/>
          </a:p>
        </p:txBody>
      </p:sp>
      <p:sp>
        <p:nvSpPr>
          <p:cNvPr id="5" name="Θέση υποσέλιδου 4">
            <a:extLst>
              <a:ext uri="{FF2B5EF4-FFF2-40B4-BE49-F238E27FC236}">
                <a16:creationId xmlns:a16="http://schemas.microsoft.com/office/drawing/2014/main" id="{AE770C6E-D417-4FAC-B5DC-8943616DF4EE}"/>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2901E601-0812-478E-90F0-C743D22CB460}"/>
              </a:ext>
            </a:extLst>
          </p:cNvPr>
          <p:cNvSpPr>
            <a:spLocks noGrp="1"/>
          </p:cNvSpPr>
          <p:nvPr>
            <p:ph type="sldNum" sz="quarter" idx="12"/>
          </p:nvPr>
        </p:nvSpPr>
        <p:spPr/>
        <p:txBody>
          <a:bodyPr/>
          <a:lstStyle/>
          <a:p>
            <a:fld id="{D4F9DB19-113A-4639-9154-DA5FA1294FA1}" type="slidenum">
              <a:rPr lang="el-GR" smtClean="0"/>
              <a:t>‹#›</a:t>
            </a:fld>
            <a:endParaRPr lang="el-GR"/>
          </a:p>
        </p:txBody>
      </p:sp>
    </p:spTree>
    <p:extLst>
      <p:ext uri="{BB962C8B-B14F-4D97-AF65-F5344CB8AC3E}">
        <p14:creationId xmlns:p14="http://schemas.microsoft.com/office/powerpoint/2010/main" val="693627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94A1A1-E9F4-48AA-B2C0-F8E8C1CCF284}"/>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76082B08-508A-42D1-B440-8B752FA546D6}"/>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BA730E4E-0B7D-4CDA-A6B8-F2F590E71658}"/>
              </a:ext>
            </a:extLst>
          </p:cNvPr>
          <p:cNvSpPr>
            <a:spLocks noGrp="1"/>
          </p:cNvSpPr>
          <p:nvPr>
            <p:ph type="dt" sz="half" idx="10"/>
          </p:nvPr>
        </p:nvSpPr>
        <p:spPr/>
        <p:txBody>
          <a:bodyPr/>
          <a:lstStyle/>
          <a:p>
            <a:fld id="{1AB3D5E1-729D-4743-8C2F-1757221972C8}" type="datetimeFigureOut">
              <a:rPr lang="el-GR" smtClean="0"/>
              <a:t>18/2/2021</a:t>
            </a:fld>
            <a:endParaRPr lang="el-GR"/>
          </a:p>
        </p:txBody>
      </p:sp>
      <p:sp>
        <p:nvSpPr>
          <p:cNvPr id="5" name="Θέση υποσέλιδου 4">
            <a:extLst>
              <a:ext uri="{FF2B5EF4-FFF2-40B4-BE49-F238E27FC236}">
                <a16:creationId xmlns:a16="http://schemas.microsoft.com/office/drawing/2014/main" id="{CE68C719-ECFB-44B1-9019-9EABFFB667CF}"/>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90CE01A7-A79E-45CB-8A62-C81DE42B0369}"/>
              </a:ext>
            </a:extLst>
          </p:cNvPr>
          <p:cNvSpPr>
            <a:spLocks noGrp="1"/>
          </p:cNvSpPr>
          <p:nvPr>
            <p:ph type="sldNum" sz="quarter" idx="12"/>
          </p:nvPr>
        </p:nvSpPr>
        <p:spPr/>
        <p:txBody>
          <a:bodyPr/>
          <a:lstStyle/>
          <a:p>
            <a:fld id="{D4F9DB19-113A-4639-9154-DA5FA1294FA1}" type="slidenum">
              <a:rPr lang="el-GR" smtClean="0"/>
              <a:t>‹#›</a:t>
            </a:fld>
            <a:endParaRPr lang="el-GR"/>
          </a:p>
        </p:txBody>
      </p:sp>
    </p:spTree>
    <p:extLst>
      <p:ext uri="{BB962C8B-B14F-4D97-AF65-F5344CB8AC3E}">
        <p14:creationId xmlns:p14="http://schemas.microsoft.com/office/powerpoint/2010/main" val="2314774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0DD76597-9991-4327-9054-8A554E50E320}"/>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32BE2669-B93A-4FD3-BB0A-64B85F8B6FE4}"/>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0591226A-086B-42A5-957B-32DF46C67954}"/>
              </a:ext>
            </a:extLst>
          </p:cNvPr>
          <p:cNvSpPr>
            <a:spLocks noGrp="1"/>
          </p:cNvSpPr>
          <p:nvPr>
            <p:ph type="dt" sz="half" idx="10"/>
          </p:nvPr>
        </p:nvSpPr>
        <p:spPr/>
        <p:txBody>
          <a:bodyPr/>
          <a:lstStyle/>
          <a:p>
            <a:fld id="{1AB3D5E1-729D-4743-8C2F-1757221972C8}" type="datetimeFigureOut">
              <a:rPr lang="el-GR" smtClean="0"/>
              <a:t>18/2/2021</a:t>
            </a:fld>
            <a:endParaRPr lang="el-GR"/>
          </a:p>
        </p:txBody>
      </p:sp>
      <p:sp>
        <p:nvSpPr>
          <p:cNvPr id="5" name="Θέση υποσέλιδου 4">
            <a:extLst>
              <a:ext uri="{FF2B5EF4-FFF2-40B4-BE49-F238E27FC236}">
                <a16:creationId xmlns:a16="http://schemas.microsoft.com/office/drawing/2014/main" id="{0DE566BB-F3EA-4C58-A37C-49DCD5967040}"/>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60D88528-1E94-4CCE-B7A2-0D85923EFD41}"/>
              </a:ext>
            </a:extLst>
          </p:cNvPr>
          <p:cNvSpPr>
            <a:spLocks noGrp="1"/>
          </p:cNvSpPr>
          <p:nvPr>
            <p:ph type="sldNum" sz="quarter" idx="12"/>
          </p:nvPr>
        </p:nvSpPr>
        <p:spPr/>
        <p:txBody>
          <a:bodyPr/>
          <a:lstStyle/>
          <a:p>
            <a:fld id="{D4F9DB19-113A-4639-9154-DA5FA1294FA1}" type="slidenum">
              <a:rPr lang="el-GR" smtClean="0"/>
              <a:t>‹#›</a:t>
            </a:fld>
            <a:endParaRPr lang="el-GR"/>
          </a:p>
        </p:txBody>
      </p:sp>
    </p:spTree>
    <p:extLst>
      <p:ext uri="{BB962C8B-B14F-4D97-AF65-F5344CB8AC3E}">
        <p14:creationId xmlns:p14="http://schemas.microsoft.com/office/powerpoint/2010/main" val="1717567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398BCFF-5FBB-4C8C-B086-E7BC7C2037E3}"/>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597EA211-A2CD-4120-90D4-4E3C1C3B3426}"/>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127C261D-DB98-4A01-AE60-7994E898D08E}"/>
              </a:ext>
            </a:extLst>
          </p:cNvPr>
          <p:cNvSpPr>
            <a:spLocks noGrp="1"/>
          </p:cNvSpPr>
          <p:nvPr>
            <p:ph type="dt" sz="half" idx="10"/>
          </p:nvPr>
        </p:nvSpPr>
        <p:spPr/>
        <p:txBody>
          <a:bodyPr/>
          <a:lstStyle/>
          <a:p>
            <a:fld id="{1AB3D5E1-729D-4743-8C2F-1757221972C8}" type="datetimeFigureOut">
              <a:rPr lang="el-GR" smtClean="0"/>
              <a:t>18/2/2021</a:t>
            </a:fld>
            <a:endParaRPr lang="el-GR"/>
          </a:p>
        </p:txBody>
      </p:sp>
      <p:sp>
        <p:nvSpPr>
          <p:cNvPr id="5" name="Θέση υποσέλιδου 4">
            <a:extLst>
              <a:ext uri="{FF2B5EF4-FFF2-40B4-BE49-F238E27FC236}">
                <a16:creationId xmlns:a16="http://schemas.microsoft.com/office/drawing/2014/main" id="{6F8F3BB3-A9B8-47A6-AB8D-6CD6F6B6339B}"/>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8FA150B1-B8E4-4B03-9458-A4034A9AC1D0}"/>
              </a:ext>
            </a:extLst>
          </p:cNvPr>
          <p:cNvSpPr>
            <a:spLocks noGrp="1"/>
          </p:cNvSpPr>
          <p:nvPr>
            <p:ph type="sldNum" sz="quarter" idx="12"/>
          </p:nvPr>
        </p:nvSpPr>
        <p:spPr/>
        <p:txBody>
          <a:bodyPr/>
          <a:lstStyle/>
          <a:p>
            <a:fld id="{D4F9DB19-113A-4639-9154-DA5FA1294FA1}" type="slidenum">
              <a:rPr lang="el-GR" smtClean="0"/>
              <a:t>‹#›</a:t>
            </a:fld>
            <a:endParaRPr lang="el-GR"/>
          </a:p>
        </p:txBody>
      </p:sp>
    </p:spTree>
    <p:extLst>
      <p:ext uri="{BB962C8B-B14F-4D97-AF65-F5344CB8AC3E}">
        <p14:creationId xmlns:p14="http://schemas.microsoft.com/office/powerpoint/2010/main" val="3628008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0829911-99D5-4913-BCD0-C5DC65386F3A}"/>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54A9364D-2C82-4456-85CF-146E8C10323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5A2895DB-A5AA-4813-AB1B-8236D948433B}"/>
              </a:ext>
            </a:extLst>
          </p:cNvPr>
          <p:cNvSpPr>
            <a:spLocks noGrp="1"/>
          </p:cNvSpPr>
          <p:nvPr>
            <p:ph type="dt" sz="half" idx="10"/>
          </p:nvPr>
        </p:nvSpPr>
        <p:spPr/>
        <p:txBody>
          <a:bodyPr/>
          <a:lstStyle/>
          <a:p>
            <a:fld id="{1AB3D5E1-729D-4743-8C2F-1757221972C8}" type="datetimeFigureOut">
              <a:rPr lang="el-GR" smtClean="0"/>
              <a:t>18/2/2021</a:t>
            </a:fld>
            <a:endParaRPr lang="el-GR"/>
          </a:p>
        </p:txBody>
      </p:sp>
      <p:sp>
        <p:nvSpPr>
          <p:cNvPr id="5" name="Θέση υποσέλιδου 4">
            <a:extLst>
              <a:ext uri="{FF2B5EF4-FFF2-40B4-BE49-F238E27FC236}">
                <a16:creationId xmlns:a16="http://schemas.microsoft.com/office/drawing/2014/main" id="{527346B6-48DC-4452-BBCB-A4F18487EE3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024668CE-2739-4C86-9CC8-E8F75DDA837E}"/>
              </a:ext>
            </a:extLst>
          </p:cNvPr>
          <p:cNvSpPr>
            <a:spLocks noGrp="1"/>
          </p:cNvSpPr>
          <p:nvPr>
            <p:ph type="sldNum" sz="quarter" idx="12"/>
          </p:nvPr>
        </p:nvSpPr>
        <p:spPr/>
        <p:txBody>
          <a:bodyPr/>
          <a:lstStyle/>
          <a:p>
            <a:fld id="{D4F9DB19-113A-4639-9154-DA5FA1294FA1}" type="slidenum">
              <a:rPr lang="el-GR" smtClean="0"/>
              <a:t>‹#›</a:t>
            </a:fld>
            <a:endParaRPr lang="el-GR"/>
          </a:p>
        </p:txBody>
      </p:sp>
    </p:spTree>
    <p:extLst>
      <p:ext uri="{BB962C8B-B14F-4D97-AF65-F5344CB8AC3E}">
        <p14:creationId xmlns:p14="http://schemas.microsoft.com/office/powerpoint/2010/main" val="29672669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8E6B00B-0343-41F1-9178-CDFFED03CA78}"/>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688E4F56-E10D-47F0-A727-B4DB22C03B93}"/>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12DF8768-8D18-4C0F-9629-A36ED6E81CAE}"/>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FD9F3054-E75A-470A-9120-24B1248A641F}"/>
              </a:ext>
            </a:extLst>
          </p:cNvPr>
          <p:cNvSpPr>
            <a:spLocks noGrp="1"/>
          </p:cNvSpPr>
          <p:nvPr>
            <p:ph type="dt" sz="half" idx="10"/>
          </p:nvPr>
        </p:nvSpPr>
        <p:spPr/>
        <p:txBody>
          <a:bodyPr/>
          <a:lstStyle/>
          <a:p>
            <a:fld id="{1AB3D5E1-729D-4743-8C2F-1757221972C8}" type="datetimeFigureOut">
              <a:rPr lang="el-GR" smtClean="0"/>
              <a:t>18/2/2021</a:t>
            </a:fld>
            <a:endParaRPr lang="el-GR"/>
          </a:p>
        </p:txBody>
      </p:sp>
      <p:sp>
        <p:nvSpPr>
          <p:cNvPr id="6" name="Θέση υποσέλιδου 5">
            <a:extLst>
              <a:ext uri="{FF2B5EF4-FFF2-40B4-BE49-F238E27FC236}">
                <a16:creationId xmlns:a16="http://schemas.microsoft.com/office/drawing/2014/main" id="{CE774EF1-41C3-48E3-B33B-4A37B2CA2B53}"/>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15DEFD25-B9AD-4FFF-ABC7-CF3312DCFD2E}"/>
              </a:ext>
            </a:extLst>
          </p:cNvPr>
          <p:cNvSpPr>
            <a:spLocks noGrp="1"/>
          </p:cNvSpPr>
          <p:nvPr>
            <p:ph type="sldNum" sz="quarter" idx="12"/>
          </p:nvPr>
        </p:nvSpPr>
        <p:spPr/>
        <p:txBody>
          <a:bodyPr/>
          <a:lstStyle/>
          <a:p>
            <a:fld id="{D4F9DB19-113A-4639-9154-DA5FA1294FA1}" type="slidenum">
              <a:rPr lang="el-GR" smtClean="0"/>
              <a:t>‹#›</a:t>
            </a:fld>
            <a:endParaRPr lang="el-GR"/>
          </a:p>
        </p:txBody>
      </p:sp>
    </p:spTree>
    <p:extLst>
      <p:ext uri="{BB962C8B-B14F-4D97-AF65-F5344CB8AC3E}">
        <p14:creationId xmlns:p14="http://schemas.microsoft.com/office/powerpoint/2010/main" val="22277570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EA4B7BD-F27D-4659-AB29-5318D8644EAB}"/>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4DE91FA5-5CCC-454F-A530-A3B785011F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81705997-95E8-481F-A972-6B997FB06D44}"/>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7B46D790-83DF-4C7F-8384-3B411E661F2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C2415740-3C74-4405-8788-70EF478AC0CB}"/>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2849739C-57BF-47A9-9917-7D8656F83575}"/>
              </a:ext>
            </a:extLst>
          </p:cNvPr>
          <p:cNvSpPr>
            <a:spLocks noGrp="1"/>
          </p:cNvSpPr>
          <p:nvPr>
            <p:ph type="dt" sz="half" idx="10"/>
          </p:nvPr>
        </p:nvSpPr>
        <p:spPr/>
        <p:txBody>
          <a:bodyPr/>
          <a:lstStyle/>
          <a:p>
            <a:fld id="{1AB3D5E1-729D-4743-8C2F-1757221972C8}" type="datetimeFigureOut">
              <a:rPr lang="el-GR" smtClean="0"/>
              <a:t>18/2/2021</a:t>
            </a:fld>
            <a:endParaRPr lang="el-GR"/>
          </a:p>
        </p:txBody>
      </p:sp>
      <p:sp>
        <p:nvSpPr>
          <p:cNvPr id="8" name="Θέση υποσέλιδου 7">
            <a:extLst>
              <a:ext uri="{FF2B5EF4-FFF2-40B4-BE49-F238E27FC236}">
                <a16:creationId xmlns:a16="http://schemas.microsoft.com/office/drawing/2014/main" id="{603D0764-AEC5-46B6-B679-B0DB932B7C8A}"/>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4EDF1958-4F57-4F73-AF24-F82B460D397A}"/>
              </a:ext>
            </a:extLst>
          </p:cNvPr>
          <p:cNvSpPr>
            <a:spLocks noGrp="1"/>
          </p:cNvSpPr>
          <p:nvPr>
            <p:ph type="sldNum" sz="quarter" idx="12"/>
          </p:nvPr>
        </p:nvSpPr>
        <p:spPr/>
        <p:txBody>
          <a:bodyPr/>
          <a:lstStyle/>
          <a:p>
            <a:fld id="{D4F9DB19-113A-4639-9154-DA5FA1294FA1}" type="slidenum">
              <a:rPr lang="el-GR" smtClean="0"/>
              <a:t>‹#›</a:t>
            </a:fld>
            <a:endParaRPr lang="el-GR"/>
          </a:p>
        </p:txBody>
      </p:sp>
    </p:spTree>
    <p:extLst>
      <p:ext uri="{BB962C8B-B14F-4D97-AF65-F5344CB8AC3E}">
        <p14:creationId xmlns:p14="http://schemas.microsoft.com/office/powerpoint/2010/main" val="2170035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068EF35-4C47-43FE-AE05-063AA83346F1}"/>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70365E8D-DB75-4BFB-AF44-A26A790E5310}"/>
              </a:ext>
            </a:extLst>
          </p:cNvPr>
          <p:cNvSpPr>
            <a:spLocks noGrp="1"/>
          </p:cNvSpPr>
          <p:nvPr>
            <p:ph type="dt" sz="half" idx="10"/>
          </p:nvPr>
        </p:nvSpPr>
        <p:spPr/>
        <p:txBody>
          <a:bodyPr/>
          <a:lstStyle/>
          <a:p>
            <a:fld id="{1AB3D5E1-729D-4743-8C2F-1757221972C8}" type="datetimeFigureOut">
              <a:rPr lang="el-GR" smtClean="0"/>
              <a:t>18/2/2021</a:t>
            </a:fld>
            <a:endParaRPr lang="el-GR"/>
          </a:p>
        </p:txBody>
      </p:sp>
      <p:sp>
        <p:nvSpPr>
          <p:cNvPr id="4" name="Θέση υποσέλιδου 3">
            <a:extLst>
              <a:ext uri="{FF2B5EF4-FFF2-40B4-BE49-F238E27FC236}">
                <a16:creationId xmlns:a16="http://schemas.microsoft.com/office/drawing/2014/main" id="{B9915981-7AC7-4155-9D19-02E9371C1E19}"/>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4BCEDC9D-5A2C-4DA9-AEAF-925200709A91}"/>
              </a:ext>
            </a:extLst>
          </p:cNvPr>
          <p:cNvSpPr>
            <a:spLocks noGrp="1"/>
          </p:cNvSpPr>
          <p:nvPr>
            <p:ph type="sldNum" sz="quarter" idx="12"/>
          </p:nvPr>
        </p:nvSpPr>
        <p:spPr/>
        <p:txBody>
          <a:bodyPr/>
          <a:lstStyle/>
          <a:p>
            <a:fld id="{D4F9DB19-113A-4639-9154-DA5FA1294FA1}" type="slidenum">
              <a:rPr lang="el-GR" smtClean="0"/>
              <a:t>‹#›</a:t>
            </a:fld>
            <a:endParaRPr lang="el-GR"/>
          </a:p>
        </p:txBody>
      </p:sp>
    </p:spTree>
    <p:extLst>
      <p:ext uri="{BB962C8B-B14F-4D97-AF65-F5344CB8AC3E}">
        <p14:creationId xmlns:p14="http://schemas.microsoft.com/office/powerpoint/2010/main" val="2785751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16BD72BD-E7A8-4A78-9C52-626BA7A416A2}"/>
              </a:ext>
            </a:extLst>
          </p:cNvPr>
          <p:cNvSpPr>
            <a:spLocks noGrp="1"/>
          </p:cNvSpPr>
          <p:nvPr>
            <p:ph type="dt" sz="half" idx="10"/>
          </p:nvPr>
        </p:nvSpPr>
        <p:spPr/>
        <p:txBody>
          <a:bodyPr/>
          <a:lstStyle/>
          <a:p>
            <a:fld id="{1AB3D5E1-729D-4743-8C2F-1757221972C8}" type="datetimeFigureOut">
              <a:rPr lang="el-GR" smtClean="0"/>
              <a:t>18/2/2021</a:t>
            </a:fld>
            <a:endParaRPr lang="el-GR"/>
          </a:p>
        </p:txBody>
      </p:sp>
      <p:sp>
        <p:nvSpPr>
          <p:cNvPr id="3" name="Θέση υποσέλιδου 2">
            <a:extLst>
              <a:ext uri="{FF2B5EF4-FFF2-40B4-BE49-F238E27FC236}">
                <a16:creationId xmlns:a16="http://schemas.microsoft.com/office/drawing/2014/main" id="{F47E0054-6B09-400E-83D1-8983FFAB9A31}"/>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742A884A-1AAE-4E15-A596-83F3BAEC246B}"/>
              </a:ext>
            </a:extLst>
          </p:cNvPr>
          <p:cNvSpPr>
            <a:spLocks noGrp="1"/>
          </p:cNvSpPr>
          <p:nvPr>
            <p:ph type="sldNum" sz="quarter" idx="12"/>
          </p:nvPr>
        </p:nvSpPr>
        <p:spPr/>
        <p:txBody>
          <a:bodyPr/>
          <a:lstStyle/>
          <a:p>
            <a:fld id="{D4F9DB19-113A-4639-9154-DA5FA1294FA1}" type="slidenum">
              <a:rPr lang="el-GR" smtClean="0"/>
              <a:t>‹#›</a:t>
            </a:fld>
            <a:endParaRPr lang="el-GR"/>
          </a:p>
        </p:txBody>
      </p:sp>
    </p:spTree>
    <p:extLst>
      <p:ext uri="{BB962C8B-B14F-4D97-AF65-F5344CB8AC3E}">
        <p14:creationId xmlns:p14="http://schemas.microsoft.com/office/powerpoint/2010/main" val="3292804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12C8D1F-0031-46D8-A171-DC68E0E2F2D3}"/>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A8B57275-EE04-449C-9CC1-2F38B9D4FB2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1A2556A4-1B59-4BEC-A98D-7A4F5FCA1A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24A97BA1-CAA8-44C3-830A-32ACE9ED9A1E}"/>
              </a:ext>
            </a:extLst>
          </p:cNvPr>
          <p:cNvSpPr>
            <a:spLocks noGrp="1"/>
          </p:cNvSpPr>
          <p:nvPr>
            <p:ph type="dt" sz="half" idx="10"/>
          </p:nvPr>
        </p:nvSpPr>
        <p:spPr/>
        <p:txBody>
          <a:bodyPr/>
          <a:lstStyle/>
          <a:p>
            <a:fld id="{1AB3D5E1-729D-4743-8C2F-1757221972C8}" type="datetimeFigureOut">
              <a:rPr lang="el-GR" smtClean="0"/>
              <a:t>18/2/2021</a:t>
            </a:fld>
            <a:endParaRPr lang="el-GR"/>
          </a:p>
        </p:txBody>
      </p:sp>
      <p:sp>
        <p:nvSpPr>
          <p:cNvPr id="6" name="Θέση υποσέλιδου 5">
            <a:extLst>
              <a:ext uri="{FF2B5EF4-FFF2-40B4-BE49-F238E27FC236}">
                <a16:creationId xmlns:a16="http://schemas.microsoft.com/office/drawing/2014/main" id="{0D8403EC-6459-4451-A03B-070AB540B15F}"/>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8F87C236-03F6-4F91-814C-F6499C834BA5}"/>
              </a:ext>
            </a:extLst>
          </p:cNvPr>
          <p:cNvSpPr>
            <a:spLocks noGrp="1"/>
          </p:cNvSpPr>
          <p:nvPr>
            <p:ph type="sldNum" sz="quarter" idx="12"/>
          </p:nvPr>
        </p:nvSpPr>
        <p:spPr/>
        <p:txBody>
          <a:bodyPr/>
          <a:lstStyle/>
          <a:p>
            <a:fld id="{D4F9DB19-113A-4639-9154-DA5FA1294FA1}" type="slidenum">
              <a:rPr lang="el-GR" smtClean="0"/>
              <a:t>‹#›</a:t>
            </a:fld>
            <a:endParaRPr lang="el-GR"/>
          </a:p>
        </p:txBody>
      </p:sp>
    </p:spTree>
    <p:extLst>
      <p:ext uri="{BB962C8B-B14F-4D97-AF65-F5344CB8AC3E}">
        <p14:creationId xmlns:p14="http://schemas.microsoft.com/office/powerpoint/2010/main" val="1247848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642522D-B7AA-4AC8-86E2-3C4C12433F39}"/>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FBBADE89-2C19-4485-8CB1-CE5D6C50324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F3852D1A-CFC2-488E-A86C-8B840FAD1A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13EE0904-87F7-4E12-A0D0-1B3A3450787F}"/>
              </a:ext>
            </a:extLst>
          </p:cNvPr>
          <p:cNvSpPr>
            <a:spLocks noGrp="1"/>
          </p:cNvSpPr>
          <p:nvPr>
            <p:ph type="dt" sz="half" idx="10"/>
          </p:nvPr>
        </p:nvSpPr>
        <p:spPr/>
        <p:txBody>
          <a:bodyPr/>
          <a:lstStyle/>
          <a:p>
            <a:fld id="{1AB3D5E1-729D-4743-8C2F-1757221972C8}" type="datetimeFigureOut">
              <a:rPr lang="el-GR" smtClean="0"/>
              <a:t>18/2/2021</a:t>
            </a:fld>
            <a:endParaRPr lang="el-GR"/>
          </a:p>
        </p:txBody>
      </p:sp>
      <p:sp>
        <p:nvSpPr>
          <p:cNvPr id="6" name="Θέση υποσέλιδου 5">
            <a:extLst>
              <a:ext uri="{FF2B5EF4-FFF2-40B4-BE49-F238E27FC236}">
                <a16:creationId xmlns:a16="http://schemas.microsoft.com/office/drawing/2014/main" id="{70363239-145E-4A3F-A4AC-3392BF53D5D2}"/>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8373C6EE-BD55-46B4-AFF4-A0813E856FCE}"/>
              </a:ext>
            </a:extLst>
          </p:cNvPr>
          <p:cNvSpPr>
            <a:spLocks noGrp="1"/>
          </p:cNvSpPr>
          <p:nvPr>
            <p:ph type="sldNum" sz="quarter" idx="12"/>
          </p:nvPr>
        </p:nvSpPr>
        <p:spPr/>
        <p:txBody>
          <a:bodyPr/>
          <a:lstStyle/>
          <a:p>
            <a:fld id="{D4F9DB19-113A-4639-9154-DA5FA1294FA1}" type="slidenum">
              <a:rPr lang="el-GR" smtClean="0"/>
              <a:t>‹#›</a:t>
            </a:fld>
            <a:endParaRPr lang="el-GR"/>
          </a:p>
        </p:txBody>
      </p:sp>
    </p:spTree>
    <p:extLst>
      <p:ext uri="{BB962C8B-B14F-4D97-AF65-F5344CB8AC3E}">
        <p14:creationId xmlns:p14="http://schemas.microsoft.com/office/powerpoint/2010/main" val="3434290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03A977BD-84FC-4A90-831E-4A2FA389441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95AD752E-A36F-4337-85AF-472BDCE91F1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E463D702-723D-4A78-8A24-4C40E98BBCD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B3D5E1-729D-4743-8C2F-1757221972C8}" type="datetimeFigureOut">
              <a:rPr lang="el-GR" smtClean="0"/>
              <a:t>18/2/2021</a:t>
            </a:fld>
            <a:endParaRPr lang="el-GR"/>
          </a:p>
        </p:txBody>
      </p:sp>
      <p:sp>
        <p:nvSpPr>
          <p:cNvPr id="5" name="Θέση υποσέλιδου 4">
            <a:extLst>
              <a:ext uri="{FF2B5EF4-FFF2-40B4-BE49-F238E27FC236}">
                <a16:creationId xmlns:a16="http://schemas.microsoft.com/office/drawing/2014/main" id="{08255D89-A611-4B20-AF06-1EF3298287B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3239F6B8-146B-4533-AF93-68B8E7E4C7B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F9DB19-113A-4639-9154-DA5FA1294FA1}" type="slidenum">
              <a:rPr lang="el-GR" smtClean="0"/>
              <a:t>‹#›</a:t>
            </a:fld>
            <a:endParaRPr lang="el-GR"/>
          </a:p>
        </p:txBody>
      </p:sp>
    </p:spTree>
    <p:extLst>
      <p:ext uri="{BB962C8B-B14F-4D97-AF65-F5344CB8AC3E}">
        <p14:creationId xmlns:p14="http://schemas.microsoft.com/office/powerpoint/2010/main" val="16696009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2.bp.blogspot.com/-0tDRkC78xHQ/UJphmYkI_WI/AAAAAAAAAwM/4Z3J1MOcVkw/s1600/jesus_cross_cloud.jpe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elijah-chatz.blogspot.gr/2009/01/blog-post.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FD7787D-0E9E-416D-93EA-FAF46BF3607A}"/>
              </a:ext>
            </a:extLst>
          </p:cNvPr>
          <p:cNvSpPr>
            <a:spLocks noGrp="1"/>
          </p:cNvSpPr>
          <p:nvPr>
            <p:ph type="ctrTitle"/>
          </p:nvPr>
        </p:nvSpPr>
        <p:spPr/>
        <p:txBody>
          <a:bodyPr/>
          <a:lstStyle/>
          <a:p>
            <a:r>
              <a:rPr lang="el-GR" dirty="0"/>
              <a:t>Μάθημα 3.1 το όραμα της ειρήνης</a:t>
            </a:r>
          </a:p>
        </p:txBody>
      </p:sp>
      <p:sp>
        <p:nvSpPr>
          <p:cNvPr id="3" name="Υπότιτλος 2">
            <a:extLst>
              <a:ext uri="{FF2B5EF4-FFF2-40B4-BE49-F238E27FC236}">
                <a16:creationId xmlns:a16="http://schemas.microsoft.com/office/drawing/2014/main" id="{22FCBB51-6C66-4305-B454-CA9380C00DAA}"/>
              </a:ext>
            </a:extLst>
          </p:cNvPr>
          <p:cNvSpPr>
            <a:spLocks noGrp="1"/>
          </p:cNvSpPr>
          <p:nvPr>
            <p:ph type="subTitle" idx="1"/>
          </p:nvPr>
        </p:nvSpPr>
        <p:spPr/>
        <p:txBody>
          <a:bodyPr/>
          <a:lstStyle/>
          <a:p>
            <a:r>
              <a:rPr lang="el-GR" dirty="0"/>
              <a:t>Η ειρήνη σε εσωτερικό επίπεδο ..η ειρήνη μέσα μου</a:t>
            </a:r>
          </a:p>
          <a:p>
            <a:r>
              <a:rPr lang="el-GR" dirty="0"/>
              <a:t>Η ειρήνη σε εξωτερικό – </a:t>
            </a:r>
            <a:r>
              <a:rPr lang="el-GR" dirty="0" err="1"/>
              <a:t>κοινωνίκό</a:t>
            </a:r>
            <a:r>
              <a:rPr lang="el-GR" dirty="0"/>
              <a:t> επίπεδο ….η ειρήνη γύρω μου</a:t>
            </a:r>
          </a:p>
        </p:txBody>
      </p:sp>
    </p:spTree>
    <p:extLst>
      <p:ext uri="{BB962C8B-B14F-4D97-AF65-F5344CB8AC3E}">
        <p14:creationId xmlns:p14="http://schemas.microsoft.com/office/powerpoint/2010/main" val="38649269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39EF45F-95AE-4885-A49C-0819180AF99C}"/>
              </a:ext>
            </a:extLst>
          </p:cNvPr>
          <p:cNvSpPr>
            <a:spLocks noGrp="1"/>
          </p:cNvSpPr>
          <p:nvPr>
            <p:ph type="title"/>
          </p:nvPr>
        </p:nvSpPr>
        <p:spPr/>
        <p:txBody>
          <a:bodyPr/>
          <a:lstStyle/>
          <a:p>
            <a:r>
              <a:rPr lang="el-GR" dirty="0"/>
              <a:t>Χριστός στον ΟΗΕ</a:t>
            </a:r>
          </a:p>
        </p:txBody>
      </p:sp>
      <p:pic>
        <p:nvPicPr>
          <p:cNvPr id="4" name="Θέση περιεχομένου 3">
            <a:hlinkClick r:id="rId2"/>
            <a:extLst>
              <a:ext uri="{FF2B5EF4-FFF2-40B4-BE49-F238E27FC236}">
                <a16:creationId xmlns:a16="http://schemas.microsoft.com/office/drawing/2014/main" id="{D66520B7-A78E-4667-A39A-A648221A0273}"/>
              </a:ext>
            </a:extLst>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533400" y="2979397"/>
            <a:ext cx="2781300" cy="1755888"/>
          </a:xfrm>
          <a:prstGeom prst="rect">
            <a:avLst/>
          </a:prstGeom>
          <a:noFill/>
          <a:ln>
            <a:noFill/>
          </a:ln>
        </p:spPr>
      </p:pic>
      <p:sp>
        <p:nvSpPr>
          <p:cNvPr id="6" name="TextBox 5">
            <a:extLst>
              <a:ext uri="{FF2B5EF4-FFF2-40B4-BE49-F238E27FC236}">
                <a16:creationId xmlns:a16="http://schemas.microsoft.com/office/drawing/2014/main" id="{C46D24CF-B140-4A91-8E30-7485163C83B6}"/>
              </a:ext>
            </a:extLst>
          </p:cNvPr>
          <p:cNvSpPr txBox="1"/>
          <p:nvPr/>
        </p:nvSpPr>
        <p:spPr>
          <a:xfrm>
            <a:off x="4425042" y="2142622"/>
            <a:ext cx="7233557" cy="2572756"/>
          </a:xfrm>
          <a:prstGeom prst="rect">
            <a:avLst/>
          </a:prstGeom>
          <a:noFill/>
        </p:spPr>
        <p:txBody>
          <a:bodyPr wrap="square">
            <a:spAutoFit/>
          </a:bodyPr>
          <a:lstStyle/>
          <a:p>
            <a:pPr>
              <a:lnSpc>
                <a:spcPct val="107000"/>
              </a:lnSpc>
              <a:spcAft>
                <a:spcPts val="800"/>
              </a:spcAft>
            </a:pPr>
            <a:r>
              <a:rPr lang="el-GR" sz="1800" b="1"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a:t>
            </a:r>
            <a:r>
              <a:rPr lang="el-GR" sz="1800" b="1" dirty="0" err="1">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Ηταν</a:t>
            </a:r>
            <a:r>
              <a:rPr lang="el-GR" sz="1800" b="1"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 ακόμα σταυρωμένος, σαν τη Μεγάλη Παρασκευή. Τότε το πλήθος διαλύθηκε, ΄</a:t>
            </a:r>
            <a:r>
              <a:rPr lang="el-GR" sz="1800" b="1" dirty="0" err="1">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Εβρεχε</a:t>
            </a:r>
            <a:r>
              <a:rPr lang="el-GR" sz="1800" b="1"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 Και ο Χριστός έμεινε κάτω απ’ τη βροχή, όπως τόσοι άλλοι. </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l-GR" sz="1800" dirty="0">
                <a:solidFill>
                  <a:srgbClr val="666666"/>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l-GR" sz="1800" b="1" i="1" dirty="0">
                <a:solidFill>
                  <a:srgbClr val="666666"/>
                </a:solidFill>
                <a:effectLst/>
                <a:latin typeface="Arial" panose="020B0604020202020204" pitchFamily="34" charset="0"/>
                <a:ea typeface="Times New Roman" panose="02020603050405020304" pitchFamily="18" charset="0"/>
                <a:cs typeface="Times New Roman" panose="02020603050405020304" pitchFamily="18" charset="0"/>
              </a:rPr>
              <a:t>Μόνος και πικραμένος...</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l-GR" sz="1000" dirty="0">
                <a:solidFill>
                  <a:srgbClr val="666666"/>
                </a:solidFill>
                <a:effectLst/>
                <a:latin typeface="Trebuchet MS" panose="020B0603020202020204" pitchFamily="34" charset="0"/>
                <a:ea typeface="Times New Roman" panose="02020603050405020304" pitchFamily="18" charset="0"/>
                <a:cs typeface="Times New Roman" panose="02020603050405020304" pitchFamily="18" charset="0"/>
              </a:rPr>
              <a:t> </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l-GR" sz="1000" dirty="0">
                <a:solidFill>
                  <a:srgbClr val="666666"/>
                </a:solidFill>
                <a:effectLst/>
                <a:latin typeface="Trebuchet MS" panose="020B0603020202020204" pitchFamily="34" charset="0"/>
                <a:ea typeface="Times New Roman" panose="02020603050405020304" pitchFamily="18" charset="0"/>
                <a:cs typeface="Times New Roman" panose="02020603050405020304" pitchFamily="18" charset="0"/>
              </a:rPr>
              <a:t> </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l-GR" sz="1000" b="1" i="1" dirty="0">
                <a:solidFill>
                  <a:srgbClr val="20124D"/>
                </a:solidFill>
                <a:effectLst/>
                <a:latin typeface="Arial" panose="020B0604020202020204" pitchFamily="34" charset="0"/>
                <a:ea typeface="Times New Roman" panose="02020603050405020304" pitchFamily="18" charset="0"/>
                <a:cs typeface="Times New Roman" panose="02020603050405020304" pitchFamily="18" charset="0"/>
              </a:rPr>
              <a:t>«Ο Χριστός στον ΟΗΕ» </a:t>
            </a:r>
            <a:r>
              <a:rPr lang="el-GR" sz="1000" b="1" i="1" dirty="0" err="1">
                <a:solidFill>
                  <a:srgbClr val="666666"/>
                </a:solidFill>
                <a:effectLst/>
                <a:latin typeface="Trebuchet MS" panose="020B0603020202020204" pitchFamily="34" charset="0"/>
                <a:ea typeface="Times New Roman" panose="02020603050405020304" pitchFamily="18" charset="0"/>
                <a:cs typeface="Times New Roman" panose="02020603050405020304" pitchFamily="18" charset="0"/>
              </a:rPr>
              <a:t>Πιέρ</a:t>
            </a:r>
            <a:r>
              <a:rPr lang="el-GR" sz="1000" b="1" i="1" dirty="0">
                <a:solidFill>
                  <a:srgbClr val="666666"/>
                </a:solidFill>
                <a:effectLst/>
                <a:latin typeface="Trebuchet MS" panose="020B0603020202020204" pitchFamily="34" charset="0"/>
                <a:ea typeface="Times New Roman" panose="02020603050405020304" pitchFamily="18" charset="0"/>
                <a:cs typeface="Times New Roman" panose="02020603050405020304" pitchFamily="18" charset="0"/>
              </a:rPr>
              <a:t> </a:t>
            </a:r>
            <a:r>
              <a:rPr lang="el-GR" sz="1000" b="1" i="1" dirty="0" err="1">
                <a:solidFill>
                  <a:srgbClr val="666666"/>
                </a:solidFill>
                <a:effectLst/>
                <a:latin typeface="Trebuchet MS" panose="020B0603020202020204" pitchFamily="34" charset="0"/>
                <a:ea typeface="Times New Roman" panose="02020603050405020304" pitchFamily="18" charset="0"/>
                <a:cs typeface="Times New Roman" panose="02020603050405020304" pitchFamily="18" charset="0"/>
              </a:rPr>
              <a:t>Λουιτζι</a:t>
            </a:r>
            <a:r>
              <a:rPr lang="el-GR" sz="1000" b="1" i="1" dirty="0">
                <a:solidFill>
                  <a:srgbClr val="666666"/>
                </a:solidFill>
                <a:effectLst/>
                <a:latin typeface="Trebuchet MS" panose="020B0603020202020204" pitchFamily="34" charset="0"/>
                <a:ea typeface="Times New Roman" panose="02020603050405020304" pitchFamily="18" charset="0"/>
                <a:cs typeface="Times New Roman" panose="02020603050405020304" pitchFamily="18" charset="0"/>
              </a:rPr>
              <a:t> </a:t>
            </a:r>
            <a:r>
              <a:rPr lang="el-GR" sz="1000" b="1" i="1" dirty="0" err="1">
                <a:solidFill>
                  <a:srgbClr val="666666"/>
                </a:solidFill>
                <a:effectLst/>
                <a:latin typeface="Trebuchet MS" panose="020B0603020202020204" pitchFamily="34" charset="0"/>
                <a:ea typeface="Times New Roman" panose="02020603050405020304" pitchFamily="18" charset="0"/>
                <a:cs typeface="Times New Roman" panose="02020603050405020304" pitchFamily="18" charset="0"/>
              </a:rPr>
              <a:t>Τορρεζίν</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375798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5E6F44E-F936-4E15-B64A-C12622BA54AD}"/>
              </a:ext>
            </a:extLst>
          </p:cNvPr>
          <p:cNvSpPr>
            <a:spLocks noGrp="1"/>
          </p:cNvSpPr>
          <p:nvPr>
            <p:ph type="title"/>
          </p:nvPr>
        </p:nvSpPr>
        <p:spPr/>
        <p:txBody>
          <a:bodyPr/>
          <a:lstStyle/>
          <a:p>
            <a:r>
              <a:rPr lang="el-GR" dirty="0"/>
              <a:t>Νικηφόρος Βρεττάκος «ειρήνη είναι όταν..»</a:t>
            </a:r>
          </a:p>
        </p:txBody>
      </p:sp>
      <p:sp>
        <p:nvSpPr>
          <p:cNvPr id="3" name="Θέση περιεχομένου 2">
            <a:extLst>
              <a:ext uri="{FF2B5EF4-FFF2-40B4-BE49-F238E27FC236}">
                <a16:creationId xmlns:a16="http://schemas.microsoft.com/office/drawing/2014/main" id="{A3C85F54-BE92-40A4-ABB4-90CED804FA5E}"/>
              </a:ext>
            </a:extLst>
          </p:cNvPr>
          <p:cNvSpPr>
            <a:spLocks noGrp="1"/>
          </p:cNvSpPr>
          <p:nvPr>
            <p:ph idx="1"/>
          </p:nvPr>
        </p:nvSpPr>
        <p:spPr>
          <a:xfrm>
            <a:off x="838200" y="1910443"/>
            <a:ext cx="9301843" cy="4947557"/>
          </a:xfrm>
        </p:spPr>
        <p:txBody>
          <a:bodyPr>
            <a:normAutofit fontScale="55000" lnSpcReduction="20000"/>
          </a:bodyPr>
          <a:lstStyle/>
          <a:p>
            <a:pPr algn="just"/>
            <a:r>
              <a:rPr lang="el-GR" b="0" i="0" dirty="0">
                <a:solidFill>
                  <a:srgbClr val="000000"/>
                </a:solidFill>
                <a:effectLst/>
                <a:latin typeface="Georgia" panose="02040502050405020303" pitchFamily="18" charset="0"/>
              </a:rPr>
              <a:t>Σας χωρίζει ένα αδιόρατο χάσμα απ’ τον κόσμο.</a:t>
            </a:r>
          </a:p>
          <a:p>
            <a:pPr algn="just"/>
            <a:br>
              <a:rPr lang="el-GR" b="0" i="0" dirty="0">
                <a:solidFill>
                  <a:srgbClr val="000000"/>
                </a:solidFill>
                <a:effectLst/>
                <a:latin typeface="Georgia" panose="02040502050405020303" pitchFamily="18" charset="0"/>
              </a:rPr>
            </a:br>
            <a:r>
              <a:rPr lang="el-GR" b="0" i="0" dirty="0">
                <a:solidFill>
                  <a:srgbClr val="000000"/>
                </a:solidFill>
                <a:effectLst/>
                <a:latin typeface="Georgia" panose="02040502050405020303" pitchFamily="18" charset="0"/>
              </a:rPr>
              <a:t>Σας διέφυγαν πράγματα, δεν τα ’</a:t>
            </a:r>
            <a:r>
              <a:rPr lang="el-GR" b="0" i="0" dirty="0" err="1">
                <a:solidFill>
                  <a:srgbClr val="000000"/>
                </a:solidFill>
                <a:effectLst/>
                <a:latin typeface="Georgia" panose="02040502050405020303" pitchFamily="18" charset="0"/>
              </a:rPr>
              <a:t>χετε</a:t>
            </a:r>
            <a:r>
              <a:rPr lang="el-GR" b="0" i="0" dirty="0">
                <a:solidFill>
                  <a:srgbClr val="000000"/>
                </a:solidFill>
                <a:effectLst/>
                <a:latin typeface="Georgia" panose="02040502050405020303" pitchFamily="18" charset="0"/>
              </a:rPr>
              <a:t> όλα  καλά λογαριάσει,</a:t>
            </a:r>
          </a:p>
          <a:p>
            <a:pPr algn="just"/>
            <a:r>
              <a:rPr lang="el-GR" b="0" i="0" dirty="0">
                <a:solidFill>
                  <a:srgbClr val="000000"/>
                </a:solidFill>
                <a:effectLst/>
                <a:latin typeface="Georgia" panose="02040502050405020303" pitchFamily="18" charset="0"/>
              </a:rPr>
              <a:t> δεν τα ’</a:t>
            </a:r>
            <a:r>
              <a:rPr lang="el-GR" b="0" i="0" dirty="0" err="1">
                <a:solidFill>
                  <a:srgbClr val="000000"/>
                </a:solidFill>
                <a:effectLst/>
                <a:latin typeface="Georgia" panose="02040502050405020303" pitchFamily="18" charset="0"/>
              </a:rPr>
              <a:t>χετε</a:t>
            </a:r>
            <a:r>
              <a:rPr lang="el-GR" b="0" i="0" dirty="0">
                <a:solidFill>
                  <a:srgbClr val="000000"/>
                </a:solidFill>
                <a:effectLst/>
                <a:latin typeface="Georgia" panose="02040502050405020303" pitchFamily="18" charset="0"/>
              </a:rPr>
              <a:t> δει,  ακούσει όσο πρέπει.</a:t>
            </a:r>
          </a:p>
          <a:p>
            <a:pPr algn="just"/>
            <a:r>
              <a:rPr lang="el-GR" b="0" i="0" dirty="0">
                <a:solidFill>
                  <a:srgbClr val="000000"/>
                </a:solidFill>
                <a:effectLst/>
                <a:latin typeface="Georgia" panose="02040502050405020303" pitchFamily="18" charset="0"/>
              </a:rPr>
              <a:t> Γι’ αυτό και σας </a:t>
            </a:r>
            <a:r>
              <a:rPr lang="el-GR" b="0" i="0" dirty="0" err="1">
                <a:solidFill>
                  <a:srgbClr val="000000"/>
                </a:solidFill>
                <a:effectLst/>
                <a:latin typeface="Georgia" panose="02040502050405020303" pitchFamily="18" charset="0"/>
              </a:rPr>
              <a:t>φαίνετα</a:t>
            </a:r>
            <a:endParaRPr lang="el-GR" b="0" i="0" dirty="0">
              <a:solidFill>
                <a:srgbClr val="000000"/>
              </a:solidFill>
              <a:effectLst/>
              <a:latin typeface="Georgia" panose="02040502050405020303" pitchFamily="18" charset="0"/>
            </a:endParaRPr>
          </a:p>
          <a:p>
            <a:pPr algn="just"/>
            <a:r>
              <a:rPr lang="el-GR" b="0" i="0" dirty="0">
                <a:solidFill>
                  <a:srgbClr val="000000"/>
                </a:solidFill>
                <a:effectLst/>
                <a:latin typeface="Georgia" panose="02040502050405020303" pitchFamily="18" charset="0"/>
              </a:rPr>
              <a:t>τόσο παράξενο, που κλείνω, ανοίγω</a:t>
            </a:r>
          </a:p>
          <a:p>
            <a:pPr algn="just"/>
            <a:r>
              <a:rPr lang="el-GR" b="0" i="0" dirty="0">
                <a:solidFill>
                  <a:srgbClr val="000000"/>
                </a:solidFill>
                <a:effectLst/>
                <a:latin typeface="Georgia" panose="02040502050405020303" pitchFamily="18" charset="0"/>
              </a:rPr>
              <a:t>το παράθυρο κι άλλο δεν σας λέω</a:t>
            </a:r>
          </a:p>
          <a:p>
            <a:pPr algn="just"/>
            <a:r>
              <a:rPr lang="el-GR" b="0" i="0" dirty="0">
                <a:solidFill>
                  <a:srgbClr val="000000"/>
                </a:solidFill>
                <a:effectLst/>
                <a:latin typeface="Georgia" panose="02040502050405020303" pitchFamily="18" charset="0"/>
              </a:rPr>
              <a:t>:</a:t>
            </a:r>
            <a:br>
              <a:rPr lang="el-GR" b="0" i="0" dirty="0">
                <a:solidFill>
                  <a:srgbClr val="000000"/>
                </a:solidFill>
                <a:effectLst/>
                <a:latin typeface="Georgia" panose="02040502050405020303" pitchFamily="18" charset="0"/>
              </a:rPr>
            </a:br>
            <a:r>
              <a:rPr lang="el-GR" b="0" i="0" dirty="0">
                <a:solidFill>
                  <a:srgbClr val="000000"/>
                </a:solidFill>
                <a:effectLst/>
                <a:latin typeface="Georgia" panose="02040502050405020303" pitchFamily="18" charset="0"/>
              </a:rPr>
              <a:t>«Ειρήνη!»</a:t>
            </a:r>
          </a:p>
          <a:p>
            <a:pPr algn="just"/>
            <a:br>
              <a:rPr lang="el-GR" b="0" i="0" dirty="0">
                <a:solidFill>
                  <a:srgbClr val="000000"/>
                </a:solidFill>
                <a:effectLst/>
                <a:latin typeface="Georgia" panose="02040502050405020303" pitchFamily="18" charset="0"/>
              </a:rPr>
            </a:br>
            <a:r>
              <a:rPr lang="el-GR" b="0" i="0" dirty="0">
                <a:solidFill>
                  <a:srgbClr val="000000"/>
                </a:solidFill>
                <a:effectLst/>
                <a:latin typeface="Georgia" panose="02040502050405020303" pitchFamily="18" charset="0"/>
              </a:rPr>
              <a:t>Ειρήνη, λοιπόν,</a:t>
            </a:r>
            <a:r>
              <a:rPr lang="el-GR" dirty="0">
                <a:solidFill>
                  <a:srgbClr val="000000"/>
                </a:solidFill>
                <a:latin typeface="Georgia" panose="02040502050405020303" pitchFamily="18" charset="0"/>
              </a:rPr>
              <a:t> </a:t>
            </a:r>
            <a:r>
              <a:rPr lang="el-GR" b="0" i="0" dirty="0">
                <a:solidFill>
                  <a:srgbClr val="000000"/>
                </a:solidFill>
                <a:effectLst/>
                <a:latin typeface="Georgia" panose="02040502050405020303" pitchFamily="18" charset="0"/>
              </a:rPr>
              <a:t>είναι ό,τι συνέλαβα μες απ’ την έκφραση και μες απ’ την κίνηση της ζωής.</a:t>
            </a:r>
          </a:p>
          <a:p>
            <a:pPr algn="just"/>
            <a:r>
              <a:rPr lang="el-GR" b="0" i="0" dirty="0">
                <a:solidFill>
                  <a:srgbClr val="000000"/>
                </a:solidFill>
                <a:effectLst/>
                <a:latin typeface="Georgia" panose="02040502050405020303" pitchFamily="18" charset="0"/>
              </a:rPr>
              <a:t> Και Ειρήνη</a:t>
            </a:r>
          </a:p>
          <a:p>
            <a:pPr algn="just"/>
            <a:r>
              <a:rPr lang="el-GR" b="0" i="0" dirty="0">
                <a:solidFill>
                  <a:srgbClr val="000000"/>
                </a:solidFill>
                <a:effectLst/>
                <a:latin typeface="Georgia" panose="02040502050405020303" pitchFamily="18" charset="0"/>
              </a:rPr>
              <a:t>είναι κάτι βαθύτερο απ’ αυτό που εννοούμε όταν δεν γίνεται κάποτε πόλεμος.</a:t>
            </a:r>
          </a:p>
          <a:p>
            <a:pPr algn="just"/>
            <a:r>
              <a:rPr lang="el-GR" b="0" i="0" dirty="0">
                <a:solidFill>
                  <a:srgbClr val="000000"/>
                </a:solidFill>
                <a:effectLst/>
                <a:latin typeface="Georgia" panose="02040502050405020303" pitchFamily="18" charset="0"/>
              </a:rPr>
              <a:t>Ειρήνη είναι όταν τ’ ανθρώπου η ψυχή  γίνεται έξω στο σύμπαν ήλιος· κι ο ήλιος</a:t>
            </a:r>
          </a:p>
          <a:p>
            <a:pPr algn="just"/>
            <a:br>
              <a:rPr lang="el-GR" b="0" i="0" dirty="0">
                <a:solidFill>
                  <a:srgbClr val="000000"/>
                </a:solidFill>
                <a:effectLst/>
                <a:latin typeface="Georgia" panose="02040502050405020303" pitchFamily="18" charset="0"/>
              </a:rPr>
            </a:br>
            <a:r>
              <a:rPr lang="el-GR" b="0" i="0" dirty="0">
                <a:solidFill>
                  <a:srgbClr val="000000"/>
                </a:solidFill>
                <a:effectLst/>
                <a:latin typeface="Georgia" panose="02040502050405020303" pitchFamily="18" charset="0"/>
              </a:rPr>
              <a:t>ψυχή μες στον άνθρωπο.</a:t>
            </a:r>
          </a:p>
          <a:p>
            <a:pPr algn="just"/>
            <a:r>
              <a:rPr lang="el-GR" b="0" i="0" dirty="0">
                <a:solidFill>
                  <a:srgbClr val="000000"/>
                </a:solidFill>
                <a:effectLst/>
                <a:latin typeface="Georgia" panose="02040502050405020303" pitchFamily="18" charset="0"/>
              </a:rPr>
              <a:t>[πηγή: Νικηφόρος Βρεττάκος, </a:t>
            </a:r>
            <a:r>
              <a:rPr lang="el-GR" b="0" i="1" dirty="0">
                <a:solidFill>
                  <a:srgbClr val="000000"/>
                </a:solidFill>
                <a:effectLst/>
                <a:latin typeface="Georgia" panose="02040502050405020303" pitchFamily="18" charset="0"/>
              </a:rPr>
              <a:t>Τα ποιήματα</a:t>
            </a:r>
            <a:r>
              <a:rPr lang="el-GR" b="0" i="0" dirty="0">
                <a:solidFill>
                  <a:srgbClr val="000000"/>
                </a:solidFill>
                <a:effectLst/>
                <a:latin typeface="Georgia" panose="02040502050405020303" pitchFamily="18" charset="0"/>
              </a:rPr>
              <a:t>,</a:t>
            </a:r>
          </a:p>
          <a:p>
            <a:endParaRPr lang="el-GR" dirty="0"/>
          </a:p>
        </p:txBody>
      </p:sp>
    </p:spTree>
    <p:extLst>
      <p:ext uri="{BB962C8B-B14F-4D97-AF65-F5344CB8AC3E}">
        <p14:creationId xmlns:p14="http://schemas.microsoft.com/office/powerpoint/2010/main" val="1247566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E06BF94-140A-4891-BD3D-931CED87DA4A}"/>
              </a:ext>
            </a:extLst>
          </p:cNvPr>
          <p:cNvSpPr>
            <a:spLocks noGrp="1"/>
          </p:cNvSpPr>
          <p:nvPr>
            <p:ph type="title"/>
          </p:nvPr>
        </p:nvSpPr>
        <p:spPr/>
        <p:txBody>
          <a:bodyPr/>
          <a:lstStyle/>
          <a:p>
            <a:r>
              <a:rPr lang="el-GR" dirty="0"/>
              <a:t>Ετυμολογία της λέξης ειρήνη</a:t>
            </a:r>
          </a:p>
        </p:txBody>
      </p:sp>
      <p:sp>
        <p:nvSpPr>
          <p:cNvPr id="3" name="Θέση περιεχομένου 2">
            <a:extLst>
              <a:ext uri="{FF2B5EF4-FFF2-40B4-BE49-F238E27FC236}">
                <a16:creationId xmlns:a16="http://schemas.microsoft.com/office/drawing/2014/main" id="{232767C6-41AF-4EBD-AFC8-6801FCEE6533}"/>
              </a:ext>
            </a:extLst>
          </p:cNvPr>
          <p:cNvSpPr>
            <a:spLocks noGrp="1"/>
          </p:cNvSpPr>
          <p:nvPr>
            <p:ph idx="1"/>
          </p:nvPr>
        </p:nvSpPr>
        <p:spPr/>
        <p:txBody>
          <a:bodyPr/>
          <a:lstStyle/>
          <a:p>
            <a:r>
              <a:rPr lang="el-GR" dirty="0"/>
              <a:t>Η λέξη ειρήνη προέρχεται από το ρήμα </a:t>
            </a:r>
            <a:r>
              <a:rPr lang="el-GR" dirty="0" err="1"/>
              <a:t>ειρώ</a:t>
            </a:r>
            <a:r>
              <a:rPr lang="el-GR" dirty="0"/>
              <a:t>+ ενώνω , που σημαίνει κατάσταση αρμονίας ,ομόνοιας ,ένωσης μεταξύ των ανθρώπων</a:t>
            </a:r>
          </a:p>
          <a:p>
            <a:r>
              <a:rPr lang="el-GR" dirty="0"/>
              <a:t>Ανάπτυξη φιλικών σχέσεων μεταξύ των λαών</a:t>
            </a:r>
          </a:p>
          <a:p>
            <a:r>
              <a:rPr lang="el-GR" dirty="0"/>
              <a:t>Πάνω </a:t>
            </a:r>
            <a:r>
              <a:rPr lang="el-GR" dirty="0" err="1"/>
              <a:t>απ</a:t>
            </a:r>
            <a:r>
              <a:rPr lang="el-GR" dirty="0"/>
              <a:t> όλα η ειρήνη έχει να κάνει με την εσωτερική </a:t>
            </a:r>
            <a:r>
              <a:rPr lang="el-GR" dirty="0" err="1"/>
              <a:t>συμφιλιωση</a:t>
            </a:r>
            <a:r>
              <a:rPr lang="el-GR" dirty="0"/>
              <a:t> του ανθρώπου με τον εαυτό του, ως βάση για την ανάπτυξη αρμονίας με τους υπόλοιπους</a:t>
            </a:r>
          </a:p>
          <a:p>
            <a:r>
              <a:rPr lang="el-GR" dirty="0"/>
              <a:t>Υπάρχει βέβαια και η σημασία της μη ύπαρξης πολέμου της μη χρήσης βίας</a:t>
            </a:r>
          </a:p>
        </p:txBody>
      </p:sp>
    </p:spTree>
    <p:extLst>
      <p:ext uri="{BB962C8B-B14F-4D97-AF65-F5344CB8AC3E}">
        <p14:creationId xmlns:p14="http://schemas.microsoft.com/office/powerpoint/2010/main" val="24047872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5C3AAEF-E0DD-41BA-AB01-FA1ABC5569CD}"/>
              </a:ext>
            </a:extLst>
          </p:cNvPr>
          <p:cNvSpPr>
            <a:spLocks noGrp="1"/>
          </p:cNvSpPr>
          <p:nvPr>
            <p:ph type="title"/>
          </p:nvPr>
        </p:nvSpPr>
        <p:spPr/>
        <p:txBody>
          <a:bodyPr/>
          <a:lstStyle/>
          <a:p>
            <a:r>
              <a:rPr lang="el-GR" dirty="0"/>
              <a:t>ΠΟΛΕΜΟΣ: έννοιες</a:t>
            </a:r>
          </a:p>
        </p:txBody>
      </p:sp>
      <p:sp>
        <p:nvSpPr>
          <p:cNvPr id="3" name="Θέση περιεχομένου 2">
            <a:extLst>
              <a:ext uri="{FF2B5EF4-FFF2-40B4-BE49-F238E27FC236}">
                <a16:creationId xmlns:a16="http://schemas.microsoft.com/office/drawing/2014/main" id="{54563C5A-9E61-4CBF-B9FE-FEB8AC192A6C}"/>
              </a:ext>
            </a:extLst>
          </p:cNvPr>
          <p:cNvSpPr>
            <a:spLocks noGrp="1"/>
          </p:cNvSpPr>
          <p:nvPr>
            <p:ph idx="1"/>
          </p:nvPr>
        </p:nvSpPr>
        <p:spPr/>
        <p:txBody>
          <a:bodyPr/>
          <a:lstStyle/>
          <a:p>
            <a:r>
              <a:rPr lang="el-GR" dirty="0"/>
              <a:t>Η αντίθετη κατάσταση της ειρήνης</a:t>
            </a:r>
          </a:p>
          <a:p>
            <a:r>
              <a:rPr lang="el-GR" dirty="0"/>
              <a:t>Βίαιη σύγκρουση για την επίλυση οικονομικών , πολιτικών , θρησκευτικών διαφορών</a:t>
            </a:r>
          </a:p>
          <a:p>
            <a:r>
              <a:rPr lang="el-GR" dirty="0"/>
              <a:t>Συνέπειες αρνητικές στην ανθρωπότητα στο περιβάλλον στην οικονομία πολλές φορές και στον πολιτισμό</a:t>
            </a:r>
          </a:p>
        </p:txBody>
      </p:sp>
    </p:spTree>
    <p:extLst>
      <p:ext uri="{BB962C8B-B14F-4D97-AF65-F5344CB8AC3E}">
        <p14:creationId xmlns:p14="http://schemas.microsoft.com/office/powerpoint/2010/main" val="2807708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D7816FF-4D82-4B3F-97B2-726330841E02}"/>
              </a:ext>
            </a:extLst>
          </p:cNvPr>
          <p:cNvSpPr>
            <a:spLocks noGrp="1"/>
          </p:cNvSpPr>
          <p:nvPr>
            <p:ph type="title"/>
          </p:nvPr>
        </p:nvSpPr>
        <p:spPr/>
        <p:txBody>
          <a:bodyPr/>
          <a:lstStyle/>
          <a:p>
            <a:r>
              <a:rPr lang="el-GR" dirty="0"/>
              <a:t>Η ειρήνη στην Παλαιά Διαθήκη </a:t>
            </a:r>
          </a:p>
        </p:txBody>
      </p:sp>
      <p:sp>
        <p:nvSpPr>
          <p:cNvPr id="3" name="Θέση περιεχομένου 2">
            <a:extLst>
              <a:ext uri="{FF2B5EF4-FFF2-40B4-BE49-F238E27FC236}">
                <a16:creationId xmlns:a16="http://schemas.microsoft.com/office/drawing/2014/main" id="{12C38759-F9C9-47FC-BF73-CFF4560845D5}"/>
              </a:ext>
            </a:extLst>
          </p:cNvPr>
          <p:cNvSpPr>
            <a:spLocks noGrp="1"/>
          </p:cNvSpPr>
          <p:nvPr>
            <p:ph idx="1"/>
          </p:nvPr>
        </p:nvSpPr>
        <p:spPr/>
        <p:txBody>
          <a:bodyPr/>
          <a:lstStyle/>
          <a:p>
            <a:r>
              <a:rPr lang="el-GR" sz="1800" dirty="0">
                <a:effectLst/>
                <a:latin typeface="Calibri" panose="020F0502020204030204" pitchFamily="34" charset="0"/>
                <a:ea typeface="Calibri" panose="020F0502020204030204" pitchFamily="34" charset="0"/>
                <a:cs typeface="Times New Roman" panose="02020603050405020304" pitchFamily="18" charset="0"/>
              </a:rPr>
              <a:t>-</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Ηδη</a:t>
            </a:r>
            <a:r>
              <a:rPr lang="el-GR" sz="1800" dirty="0">
                <a:effectLst/>
                <a:latin typeface="Calibri" panose="020F0502020204030204" pitchFamily="34" charset="0"/>
                <a:ea typeface="Calibri" panose="020F0502020204030204" pitchFamily="34" charset="0"/>
                <a:cs typeface="Times New Roman" panose="02020603050405020304" pitchFamily="18" charset="0"/>
              </a:rPr>
              <a:t> από την Παλαιά Διαθήκη η λέξη «ειρήνη» συνδέεται με ότι καλό και αγαθό υπάρχει για τον  άνθρωπο και την ευδαιμονία του σε επίπεδο πνευματικό ,υλικό και γενικά για την κοινωνική ευτυχία.  </a:t>
            </a:r>
          </a:p>
          <a:p>
            <a:pPr>
              <a:lnSpc>
                <a:spcPct val="107000"/>
              </a:lnSpc>
              <a:spcAft>
                <a:spcPts val="80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Είναι χαρακτηριστικό πως η λέξη «</a:t>
            </a:r>
            <a:r>
              <a:rPr lang="en-US" sz="1800" dirty="0">
                <a:effectLst/>
                <a:latin typeface="Calibri" panose="020F0502020204030204" pitchFamily="34" charset="0"/>
                <a:ea typeface="Calibri" panose="020F0502020204030204" pitchFamily="34" charset="0"/>
                <a:cs typeface="Times New Roman" panose="02020603050405020304" pitchFamily="18" charset="0"/>
              </a:rPr>
              <a:t>shalom</a:t>
            </a:r>
            <a:r>
              <a:rPr lang="el-GR" sz="1800" dirty="0">
                <a:effectLst/>
                <a:latin typeface="Calibri" panose="020F0502020204030204" pitchFamily="34" charset="0"/>
                <a:ea typeface="Calibri" panose="020F0502020204030204" pitchFamily="34" charset="0"/>
                <a:cs typeface="Times New Roman" panose="02020603050405020304" pitchFamily="18" charset="0"/>
              </a:rPr>
              <a:t>” =ειρήνη ,σημαίνει ο πλήρης ,ο ολοκληρωμένος ,αυτός που έχει πληρώσει τα χρέη του και είναι πλέον ήρεμος και ελεύθερος.</a:t>
            </a:r>
          </a:p>
          <a:p>
            <a:pPr>
              <a:lnSpc>
                <a:spcPct val="107000"/>
              </a:lnSpc>
              <a:spcAft>
                <a:spcPts val="80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-Γενικά σημαίνει δόξα ,πλούτο ευτυχία. Ουσιαστικά σημαίνει αποκατάσταση του κόσμου στην αρχική του ευτυχία και τάξη</a:t>
            </a:r>
          </a:p>
          <a:p>
            <a:pPr>
              <a:lnSpc>
                <a:spcPct val="107000"/>
              </a:lnSpc>
              <a:spcAft>
                <a:spcPts val="80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-Στο κήρυγμα των προφητών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Αμώς</a:t>
            </a:r>
            <a:r>
              <a:rPr lang="el-GR" sz="1800" dirty="0">
                <a:effectLst/>
                <a:latin typeface="Calibri" panose="020F0502020204030204" pitchFamily="34" charset="0"/>
                <a:ea typeface="Calibri" panose="020F0502020204030204" pitchFamily="34" charset="0"/>
                <a:cs typeface="Times New Roman" panose="02020603050405020304" pitchFamily="18" charset="0"/>
              </a:rPr>
              <a:t> ,Ιερεμίας ) υπάρχει σύνδεση ειρήνης -δικαιοσύνης.</a:t>
            </a:r>
          </a:p>
          <a:p>
            <a:pPr>
              <a:lnSpc>
                <a:spcPct val="107000"/>
              </a:lnSpc>
              <a:spcAft>
                <a:spcPts val="80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-Είναι χαρακτηριστικό πως περιμένουν τον Μεσσία ως «άρχων ειρήνης» </a:t>
            </a:r>
          </a:p>
          <a:p>
            <a:endParaRPr lang="el-GR" dirty="0"/>
          </a:p>
        </p:txBody>
      </p:sp>
    </p:spTree>
    <p:extLst>
      <p:ext uri="{BB962C8B-B14F-4D97-AF65-F5344CB8AC3E}">
        <p14:creationId xmlns:p14="http://schemas.microsoft.com/office/powerpoint/2010/main" val="417924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935ACCF-DABF-4423-910F-A98C7CEE5969}"/>
              </a:ext>
            </a:extLst>
          </p:cNvPr>
          <p:cNvSpPr>
            <a:spLocks noGrp="1"/>
          </p:cNvSpPr>
          <p:nvPr>
            <p:ph type="title"/>
          </p:nvPr>
        </p:nvSpPr>
        <p:spPr/>
        <p:txBody>
          <a:bodyPr/>
          <a:lstStyle/>
          <a:p>
            <a:r>
              <a:rPr lang="el-GR" dirty="0"/>
              <a:t>Η ειρήνη στην Καινή Διαθήκη </a:t>
            </a:r>
          </a:p>
        </p:txBody>
      </p:sp>
      <p:sp>
        <p:nvSpPr>
          <p:cNvPr id="3" name="Θέση περιεχομένου 2">
            <a:extLst>
              <a:ext uri="{FF2B5EF4-FFF2-40B4-BE49-F238E27FC236}">
                <a16:creationId xmlns:a16="http://schemas.microsoft.com/office/drawing/2014/main" id="{A38399C2-EFD8-4E51-9B5C-0F5AB54F3000}"/>
              </a:ext>
            </a:extLst>
          </p:cNvPr>
          <p:cNvSpPr>
            <a:spLocks noGrp="1"/>
          </p:cNvSpPr>
          <p:nvPr>
            <p:ph idx="1"/>
          </p:nvPr>
        </p:nvSpPr>
        <p:spPr/>
        <p:txBody>
          <a:bodyPr/>
          <a:lstStyle/>
          <a:p>
            <a:pPr>
              <a:lnSpc>
                <a:spcPct val="107000"/>
              </a:lnSpc>
              <a:spcAft>
                <a:spcPts val="80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-Ο ύμνος των αγγέλων στην γέννηση του Χριστού αναφέρεται σε μια τέτοια πραγματικότητα «δόξα εν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υψίστοις</a:t>
            </a:r>
            <a:r>
              <a:rPr lang="el-GR" sz="18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Θεος</a:t>
            </a:r>
            <a:r>
              <a:rPr lang="el-GR" sz="1800" dirty="0">
                <a:effectLst/>
                <a:latin typeface="Calibri" panose="020F0502020204030204" pitchFamily="34" charset="0"/>
                <a:ea typeface="Calibri" panose="020F0502020204030204" pitchFamily="34" charset="0"/>
                <a:cs typeface="Times New Roman" panose="02020603050405020304" pitchFamily="18" charset="0"/>
              </a:rPr>
              <a:t> και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επι</a:t>
            </a:r>
            <a:r>
              <a:rPr lang="el-GR" sz="1800" dirty="0">
                <a:effectLst/>
                <a:latin typeface="Calibri" panose="020F0502020204030204" pitchFamily="34" charset="0"/>
                <a:ea typeface="Calibri" panose="020F0502020204030204" pitchFamily="34" charset="0"/>
                <a:cs typeface="Times New Roman" panose="02020603050405020304" pitchFamily="18" charset="0"/>
              </a:rPr>
              <a:t> γης ειρήνη εν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ανθρώποις</a:t>
            </a:r>
            <a:r>
              <a:rPr lang="el-GR" sz="1800" dirty="0">
                <a:effectLst/>
                <a:latin typeface="Calibri" panose="020F0502020204030204" pitchFamily="34" charset="0"/>
                <a:ea typeface="Calibri" panose="020F0502020204030204" pitchFamily="34" charset="0"/>
                <a:cs typeface="Times New Roman" panose="02020603050405020304" pitchFamily="18" charset="0"/>
              </a:rPr>
              <a:t> ευδοκία..»Λουκ.2.14 Έτσι στο ευαγγέλιο του Λουκά υπάρχει η προσευχή  του Ζαχαρία ο οποίος λέει πως «.. ο Θεός θα μας οδηγήσει στην οδό της ειρήνης..» 2.78Λουκας</a:t>
            </a:r>
          </a:p>
          <a:p>
            <a:pPr>
              <a:lnSpc>
                <a:spcPct val="107000"/>
              </a:lnSpc>
              <a:spcAft>
                <a:spcPts val="80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.Στους Μακαρισμούς ο Ιησούς μακαρίζει τους ειρηνοποιούς …αυτούς που πάσχουν για την ειρήνη του κόσμου.»</a:t>
            </a:r>
          </a:p>
          <a:p>
            <a:pPr>
              <a:lnSpc>
                <a:spcPct val="107000"/>
              </a:lnSpc>
              <a:spcAft>
                <a:spcPts val="80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-Στην προς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Εφεσίους</a:t>
            </a:r>
            <a:r>
              <a:rPr lang="el-GR" sz="1800" dirty="0">
                <a:effectLst/>
                <a:latin typeface="Calibri" panose="020F0502020204030204" pitchFamily="34" charset="0"/>
                <a:ea typeface="Calibri" panose="020F0502020204030204" pitchFamily="34" charset="0"/>
                <a:cs typeface="Times New Roman" panose="02020603050405020304" pitchFamily="18" charset="0"/>
              </a:rPr>
              <a:t> επιστολή του Παύλου υπάρχει η ομολογία «αυτός γαρ εστί η ειρήνη ημών» .Αυτό σημαίνει πως η ειρήνη δεν είναι μόνο πνευματική αλλά και μια ιστορική πραγματικότητα αφού είναι η αρχή για μια παλιγγενεσία για έναν μετασχηματισμό της κοινωνίας.</a:t>
            </a:r>
          </a:p>
          <a:p>
            <a:endParaRPr lang="el-GR" dirty="0"/>
          </a:p>
        </p:txBody>
      </p:sp>
    </p:spTree>
    <p:extLst>
      <p:ext uri="{BB962C8B-B14F-4D97-AF65-F5344CB8AC3E}">
        <p14:creationId xmlns:p14="http://schemas.microsoft.com/office/powerpoint/2010/main" val="27700261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CE5630F-8C32-4E23-AF43-7D28AA5080B7}"/>
              </a:ext>
            </a:extLst>
          </p:cNvPr>
          <p:cNvSpPr>
            <a:spLocks noGrp="1"/>
          </p:cNvSpPr>
          <p:nvPr>
            <p:ph type="title"/>
          </p:nvPr>
        </p:nvSpPr>
        <p:spPr/>
        <p:txBody>
          <a:bodyPr/>
          <a:lstStyle/>
          <a:p>
            <a:r>
              <a:rPr lang="el-GR" dirty="0"/>
              <a:t>Η ειρήνη στους Πατέρες της εκκλησίας </a:t>
            </a:r>
          </a:p>
        </p:txBody>
      </p:sp>
      <p:sp>
        <p:nvSpPr>
          <p:cNvPr id="3" name="Θέση περιεχομένου 2">
            <a:extLst>
              <a:ext uri="{FF2B5EF4-FFF2-40B4-BE49-F238E27FC236}">
                <a16:creationId xmlns:a16="http://schemas.microsoft.com/office/drawing/2014/main" id="{6A186426-171C-4AB9-ACA1-C9E0A46DC09F}"/>
              </a:ext>
            </a:extLst>
          </p:cNvPr>
          <p:cNvSpPr>
            <a:spLocks noGrp="1"/>
          </p:cNvSpPr>
          <p:nvPr>
            <p:ph idx="1"/>
          </p:nvPr>
        </p:nvSpPr>
        <p:spPr>
          <a:xfrm>
            <a:off x="838200" y="1467293"/>
            <a:ext cx="10515600" cy="5025582"/>
          </a:xfrm>
        </p:spPr>
        <p:txBody>
          <a:bodyPr>
            <a:normAutofit lnSpcReduction="10000"/>
          </a:bodyPr>
          <a:lstStyle/>
          <a:p>
            <a:pPr>
              <a:lnSpc>
                <a:spcPct val="107000"/>
              </a:lnSpc>
              <a:spcAft>
                <a:spcPts val="80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Οι πατέρες της εκκλησίας δεν παραλείπουν να τονίσουν την σημασία της εσωτερικής και ειρήνης και ψυχικής γαλήνης</a:t>
            </a:r>
          </a:p>
          <a:p>
            <a:pPr>
              <a:lnSpc>
                <a:spcPct val="107000"/>
              </a:lnSpc>
              <a:spcAft>
                <a:spcPts val="80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-Η ειρήνη αποτελεί την κορυφή των ευλογιών χαρακτηρίζεται από ηρεμία και ισορροπία του ανθρώπου. Αφορά στην καταπολέμηση των παθών του και των αδυναμιών του και τελικά στην συμφιλίωση με τον εαυτό του. Αναγνωρίζω τις αδυναμίες μου κι προσπαθώ να τις διαχειριστώ. Αυτός που ακόμα δεν το έχει καταφέρει αυτό δεν μπορεί να απολαύσει την ειρήνη που περιγράφει ο Ιωάννης στο ευαγγέλιο «.. ειρήνη η οποία θα φρουρεί τις ψυχές τους…»</a:t>
            </a:r>
          </a:p>
          <a:p>
            <a:pPr>
              <a:lnSpc>
                <a:spcPct val="107000"/>
              </a:lnSpc>
              <a:spcAft>
                <a:spcPts val="80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-Το ίδιο εύχεται και ο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Απ.Πέτρος</a:t>
            </a:r>
            <a:r>
              <a:rPr lang="el-GR" sz="1800" dirty="0">
                <a:effectLst/>
                <a:latin typeface="Calibri" panose="020F0502020204030204" pitchFamily="34" charset="0"/>
                <a:ea typeface="Calibri" panose="020F0502020204030204" pitchFamily="34" charset="0"/>
                <a:cs typeface="Times New Roman" panose="02020603050405020304" pitchFamily="18" charset="0"/>
              </a:rPr>
              <a:t> στις επιστολές του προς τις εκκλησίες «ας πλεονάσει σε σας η ειρήνη και η χάρη..»</a:t>
            </a:r>
          </a:p>
          <a:p>
            <a:pPr>
              <a:lnSpc>
                <a:spcPct val="107000"/>
              </a:lnSpc>
              <a:spcAft>
                <a:spcPts val="80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-Μέσα στην Θεία Λειτουργία η ευχή της ειρήνης επαναλαμβάνεται συχνά. «..Εν ειρήνη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δεηθόμεθα</a:t>
            </a:r>
            <a:r>
              <a:rPr lang="el-GR" sz="1800" dirty="0">
                <a:effectLst/>
                <a:latin typeface="Calibri" panose="020F0502020204030204" pitchFamily="34" charset="0"/>
                <a:ea typeface="Calibri" panose="020F0502020204030204" pitchFamily="34" charset="0"/>
                <a:cs typeface="Times New Roman" panose="02020603050405020304" pitchFamily="18" charset="0"/>
              </a:rPr>
              <a:t>..» «..εν ειρήνη προσέρχεσθε..»</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κλπ</a:t>
            </a:r>
            <a:r>
              <a:rPr lang="el-GR" sz="18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 Ακόμα και στα μυστήρια και στις άλλες τελετουργίες της εκκλησίας η έννοια της ειρήνης σε εσωτερικό επίπεδο είναι το ζητούμενο .Το μυστήριο της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Εξομολογησης</a:t>
            </a:r>
            <a:r>
              <a:rPr lang="el-GR" sz="1800" dirty="0">
                <a:effectLst/>
                <a:latin typeface="Calibri" panose="020F0502020204030204" pitchFamily="34" charset="0"/>
                <a:ea typeface="Calibri" panose="020F0502020204030204" pitchFamily="34" charset="0"/>
                <a:cs typeface="Times New Roman" panose="02020603050405020304" pitchFamily="18" charset="0"/>
              </a:rPr>
              <a:t> στοχεύει σε αυτήν την εσωτερική και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κατ</a:t>
            </a:r>
            <a:r>
              <a:rPr lang="el-GR" sz="1800" dirty="0" err="1">
                <a:latin typeface="Calibri" panose="020F0502020204030204" pitchFamily="34" charset="0"/>
                <a:ea typeface="Calibri" panose="020F0502020204030204" pitchFamily="34" charset="0"/>
                <a:cs typeface="Times New Roman" panose="02020603050405020304" pitchFamily="18" charset="0"/>
              </a:rPr>
              <a:t>α</a:t>
            </a:r>
            <a:r>
              <a:rPr lang="el-GR" sz="1800" dirty="0">
                <a:latin typeface="Calibri" panose="020F0502020204030204" pitchFamily="34" charset="0"/>
                <a:ea typeface="Calibri" panose="020F0502020204030204" pitchFamily="34" charset="0"/>
                <a:cs typeface="Times New Roman" panose="02020603050405020304" pitchFamily="18" charset="0"/>
              </a:rPr>
              <a:t> συνέπεια στην κοινωνική ειρήνη</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15281632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FCF9648-207E-480D-9B75-A8156ECE5877}"/>
              </a:ext>
            </a:extLst>
          </p:cNvPr>
          <p:cNvSpPr>
            <a:spLocks noGrp="1"/>
          </p:cNvSpPr>
          <p:nvPr>
            <p:ph type="title"/>
          </p:nvPr>
        </p:nvSpPr>
        <p:spPr/>
        <p:txBody>
          <a:bodyPr/>
          <a:lstStyle/>
          <a:p>
            <a:r>
              <a:rPr lang="el-GR" dirty="0"/>
              <a:t>Η επίσημη θέση της εκκλησίας για την ειρήνη </a:t>
            </a:r>
          </a:p>
        </p:txBody>
      </p:sp>
      <p:sp>
        <p:nvSpPr>
          <p:cNvPr id="3" name="Θέση περιεχομένου 2">
            <a:extLst>
              <a:ext uri="{FF2B5EF4-FFF2-40B4-BE49-F238E27FC236}">
                <a16:creationId xmlns:a16="http://schemas.microsoft.com/office/drawing/2014/main" id="{8ACE7A78-C936-4778-B36A-59F329AE3915}"/>
              </a:ext>
            </a:extLst>
          </p:cNvPr>
          <p:cNvSpPr>
            <a:spLocks noGrp="1"/>
          </p:cNvSpPr>
          <p:nvPr>
            <p:ph idx="1"/>
          </p:nvPr>
        </p:nvSpPr>
        <p:spPr/>
        <p:txBody>
          <a:bodyPr>
            <a:normAutofit fontScale="77500" lnSpcReduction="20000"/>
          </a:bodyPr>
          <a:lstStyle/>
          <a:p>
            <a:r>
              <a:rPr lang="el-GR" sz="1800" b="1" i="0" dirty="0">
                <a:solidFill>
                  <a:srgbClr val="242021"/>
                </a:solidFill>
                <a:effectLst/>
                <a:latin typeface="Calibri-Bold"/>
              </a:rPr>
              <a:t>Η αποστολή της Εκκλησίας στον σύγχρονο κόσμο</a:t>
            </a:r>
            <a:br>
              <a:rPr lang="el-GR" sz="1800" b="1" i="0" dirty="0">
                <a:solidFill>
                  <a:srgbClr val="242021"/>
                </a:solidFill>
                <a:effectLst/>
                <a:latin typeface="Calibri-Bold"/>
              </a:rPr>
            </a:br>
            <a:r>
              <a:rPr lang="el-GR" sz="1800" b="0" i="0" dirty="0">
                <a:solidFill>
                  <a:srgbClr val="242021"/>
                </a:solidFill>
                <a:effectLst/>
                <a:latin typeface="Calibri" panose="020F0502020204030204" pitchFamily="34" charset="0"/>
              </a:rPr>
              <a:t>Γ. Περί </a:t>
            </a:r>
            <a:r>
              <a:rPr lang="el-GR" sz="1800" b="0" i="0" dirty="0" err="1">
                <a:solidFill>
                  <a:srgbClr val="242021"/>
                </a:solidFill>
                <a:effectLst/>
                <a:latin typeface="Calibri" panose="020F0502020204030204" pitchFamily="34" charset="0"/>
              </a:rPr>
              <a:t>εἰρήνης</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καί</a:t>
            </a:r>
            <a:r>
              <a:rPr lang="el-GR" sz="1800" b="0" i="0" dirty="0">
                <a:solidFill>
                  <a:srgbClr val="242021"/>
                </a:solidFill>
                <a:effectLst/>
                <a:latin typeface="Calibri" panose="020F0502020204030204" pitchFamily="34" charset="0"/>
              </a:rPr>
              <a:t> δικαιοσύνης</a:t>
            </a:r>
            <a:br>
              <a:rPr lang="el-GR" sz="1800" b="0" i="0" dirty="0">
                <a:solidFill>
                  <a:srgbClr val="242021"/>
                </a:solidFill>
                <a:effectLst/>
                <a:latin typeface="Calibri" panose="020F0502020204030204" pitchFamily="34" charset="0"/>
              </a:rPr>
            </a:br>
            <a:r>
              <a:rPr lang="el-GR" sz="1800" b="0" i="0" dirty="0">
                <a:solidFill>
                  <a:srgbClr val="242021"/>
                </a:solidFill>
                <a:effectLst/>
                <a:latin typeface="Calibri" panose="020F0502020204030204" pitchFamily="34" charset="0"/>
              </a:rPr>
              <a:t>1. Ἡ </a:t>
            </a:r>
            <a:r>
              <a:rPr lang="el-GR" sz="1800" b="0" i="0" dirty="0" err="1">
                <a:solidFill>
                  <a:srgbClr val="242021"/>
                </a:solidFill>
                <a:effectLst/>
                <a:latin typeface="Calibri" panose="020F0502020204030204" pitchFamily="34" charset="0"/>
              </a:rPr>
              <a:t>Ὀρθόδοξος</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Ἐκκλησία</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ἀναγνωρίζει</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καί</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ἀναδεικνύει</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διαχρονικῶς</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τήν</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κεντρικήν</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θέσιν</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τῆς</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εἰρήνης</a:t>
            </a:r>
            <a:br>
              <a:rPr lang="el-GR" sz="1800" b="0" i="0" dirty="0">
                <a:solidFill>
                  <a:srgbClr val="242021"/>
                </a:solidFill>
                <a:effectLst/>
                <a:latin typeface="Calibri" panose="020F0502020204030204" pitchFamily="34" charset="0"/>
              </a:rPr>
            </a:br>
            <a:r>
              <a:rPr lang="el-GR" sz="1800" b="0" i="0" dirty="0" err="1">
                <a:solidFill>
                  <a:srgbClr val="242021"/>
                </a:solidFill>
                <a:effectLst/>
                <a:latin typeface="Calibri" panose="020F0502020204030204" pitchFamily="34" charset="0"/>
              </a:rPr>
              <a:t>καί</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τῆς</a:t>
            </a:r>
            <a:r>
              <a:rPr lang="el-GR" sz="1800" b="0" i="0" dirty="0">
                <a:solidFill>
                  <a:srgbClr val="242021"/>
                </a:solidFill>
                <a:effectLst/>
                <a:latin typeface="Calibri" panose="020F0502020204030204" pitchFamily="34" charset="0"/>
              </a:rPr>
              <a:t> δικαιοσύνης </a:t>
            </a:r>
            <a:r>
              <a:rPr lang="el-GR" sz="1800" b="0" i="0" dirty="0" err="1">
                <a:solidFill>
                  <a:srgbClr val="242021"/>
                </a:solidFill>
                <a:effectLst/>
                <a:latin typeface="Calibri" panose="020F0502020204030204" pitchFamily="34" charset="0"/>
              </a:rPr>
              <a:t>εἰς</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τήν</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ζωήν</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τῶν</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ἀνθρώπων</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Αὐτή</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αὕτη</a:t>
            </a:r>
            <a:r>
              <a:rPr lang="el-GR" sz="1800" b="0" i="0" dirty="0">
                <a:solidFill>
                  <a:srgbClr val="242021"/>
                </a:solidFill>
                <a:effectLst/>
                <a:latin typeface="Calibri" panose="020F0502020204030204" pitchFamily="34" charset="0"/>
              </a:rPr>
              <a:t> ἡ </a:t>
            </a:r>
            <a:r>
              <a:rPr lang="el-GR" sz="1800" b="0" i="0" dirty="0" err="1">
                <a:solidFill>
                  <a:srgbClr val="242021"/>
                </a:solidFill>
                <a:effectLst/>
                <a:latin typeface="Calibri" panose="020F0502020204030204" pitchFamily="34" charset="0"/>
              </a:rPr>
              <a:t>ἐν</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Χριστῷ</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ἀποκάλυψις</a:t>
            </a:r>
            <a:r>
              <a:rPr lang="el-GR" sz="1800" b="0" i="0" dirty="0">
                <a:solidFill>
                  <a:srgbClr val="242021"/>
                </a:solidFill>
                <a:effectLst/>
                <a:latin typeface="Calibri" panose="020F0502020204030204" pitchFamily="34" charset="0"/>
              </a:rPr>
              <a:t> χαρακτηρίζεται</a:t>
            </a:r>
            <a:br>
              <a:rPr lang="el-GR" sz="1800" b="0" i="0" dirty="0">
                <a:solidFill>
                  <a:srgbClr val="242021"/>
                </a:solidFill>
                <a:effectLst/>
                <a:latin typeface="Calibri" panose="020F0502020204030204" pitchFamily="34" charset="0"/>
              </a:rPr>
            </a:br>
            <a:r>
              <a:rPr lang="el-GR" sz="1800" b="0" i="0" dirty="0">
                <a:solidFill>
                  <a:srgbClr val="242021"/>
                </a:solidFill>
                <a:effectLst/>
                <a:latin typeface="Calibri" panose="020F0502020204030204" pitchFamily="34" charset="0"/>
              </a:rPr>
              <a:t>«</a:t>
            </a:r>
            <a:r>
              <a:rPr lang="el-GR" sz="1800" b="0" i="0" dirty="0" err="1">
                <a:solidFill>
                  <a:srgbClr val="242021"/>
                </a:solidFill>
                <a:effectLst/>
                <a:latin typeface="Calibri" panose="020F0502020204030204" pitchFamily="34" charset="0"/>
              </a:rPr>
              <a:t>εὐαγγέλιον</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τῆς</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εἰρήνης</a:t>
            </a:r>
            <a:r>
              <a:rPr lang="el-GR" sz="1800" b="0" i="0" dirty="0">
                <a:solidFill>
                  <a:srgbClr val="242021"/>
                </a:solidFill>
                <a:effectLst/>
                <a:latin typeface="Calibri" panose="020F0502020204030204" pitchFamily="34" charset="0"/>
              </a:rPr>
              <a:t>». … </a:t>
            </a:r>
            <a:r>
              <a:rPr lang="el-GR" sz="1800" b="0" i="0" dirty="0" err="1">
                <a:solidFill>
                  <a:srgbClr val="242021"/>
                </a:solidFill>
                <a:effectLst/>
                <a:latin typeface="Calibri" panose="020F0502020204030204" pitchFamily="34" charset="0"/>
              </a:rPr>
              <a:t>Καί</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τοῦτο</a:t>
            </a:r>
            <a:r>
              <a:rPr lang="el-GR" sz="1800" b="0" i="0" dirty="0">
                <a:solidFill>
                  <a:srgbClr val="242021"/>
                </a:solidFill>
                <a:effectLst/>
                <a:latin typeface="Calibri" panose="020F0502020204030204" pitchFamily="34" charset="0"/>
              </a:rPr>
              <a:t>, διότι ἡ </a:t>
            </a:r>
            <a:r>
              <a:rPr lang="el-GR" sz="1800" b="0" i="0" dirty="0" err="1">
                <a:solidFill>
                  <a:srgbClr val="242021"/>
                </a:solidFill>
                <a:effectLst/>
                <a:latin typeface="Calibri" panose="020F0502020204030204" pitchFamily="34" charset="0"/>
              </a:rPr>
              <a:t>εἰρήνη</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τοῦ</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Χριστοῦ</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εἶναι</a:t>
            </a:r>
            <a:r>
              <a:rPr lang="el-GR" sz="1800" b="0" i="0" dirty="0">
                <a:solidFill>
                  <a:srgbClr val="242021"/>
                </a:solidFill>
                <a:effectLst/>
                <a:latin typeface="Calibri" panose="020F0502020204030204" pitchFamily="34" charset="0"/>
              </a:rPr>
              <a:t> ὁ </a:t>
            </a:r>
            <a:r>
              <a:rPr lang="el-GR" sz="1800" b="0" i="0" dirty="0" err="1">
                <a:solidFill>
                  <a:srgbClr val="242021"/>
                </a:solidFill>
                <a:effectLst/>
                <a:latin typeface="Calibri" panose="020F0502020204030204" pitchFamily="34" charset="0"/>
              </a:rPr>
              <a:t>ὥριμος</a:t>
            </a:r>
            <a:r>
              <a:rPr lang="el-GR" sz="1800" b="0" i="0" dirty="0">
                <a:solidFill>
                  <a:srgbClr val="242021"/>
                </a:solidFill>
                <a:effectLst/>
                <a:latin typeface="Calibri" panose="020F0502020204030204" pitchFamily="34" charset="0"/>
              </a:rPr>
              <a:t> καρπός … </a:t>
            </a:r>
            <a:r>
              <a:rPr lang="el-GR" sz="1800" b="0" i="0" dirty="0" err="1">
                <a:solidFill>
                  <a:srgbClr val="242021"/>
                </a:solidFill>
                <a:effectLst/>
                <a:latin typeface="Calibri" panose="020F0502020204030204" pitchFamily="34" charset="0"/>
              </a:rPr>
              <a:t>τῆς</a:t>
            </a:r>
            <a:br>
              <a:rPr lang="el-GR" sz="1800" b="0" i="0" dirty="0">
                <a:solidFill>
                  <a:srgbClr val="242021"/>
                </a:solidFill>
                <a:effectLst/>
                <a:latin typeface="Calibri" panose="020F0502020204030204" pitchFamily="34" charset="0"/>
              </a:rPr>
            </a:br>
            <a:r>
              <a:rPr lang="el-GR" sz="1800" b="0" i="0" dirty="0" err="1">
                <a:solidFill>
                  <a:srgbClr val="242021"/>
                </a:solidFill>
                <a:effectLst/>
                <a:latin typeface="Calibri" panose="020F0502020204030204" pitchFamily="34" charset="0"/>
              </a:rPr>
              <a:t>ἀναδείξεως</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τῆς</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ἀξίας</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καί</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τοῦ</a:t>
            </a:r>
            <a:r>
              <a:rPr lang="el-GR" sz="1800" b="0" i="0" dirty="0">
                <a:solidFill>
                  <a:srgbClr val="242021"/>
                </a:solidFill>
                <a:effectLst/>
                <a:latin typeface="Calibri" panose="020F0502020204030204" pitchFamily="34" charset="0"/>
              </a:rPr>
              <a:t> μεγαλείου </a:t>
            </a:r>
            <a:r>
              <a:rPr lang="el-GR" sz="1800" b="0" i="0" dirty="0" err="1">
                <a:solidFill>
                  <a:srgbClr val="242021"/>
                </a:solidFill>
                <a:effectLst/>
                <a:latin typeface="Calibri" panose="020F0502020204030204" pitchFamily="34" charset="0"/>
              </a:rPr>
              <a:t>τοῦ</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ἀνθρωπίνου</a:t>
            </a:r>
            <a:r>
              <a:rPr lang="el-GR" sz="1800" b="0" i="0" dirty="0">
                <a:solidFill>
                  <a:srgbClr val="242021"/>
                </a:solidFill>
                <a:effectLst/>
                <a:latin typeface="Calibri" panose="020F0502020204030204" pitchFamily="34" charset="0"/>
              </a:rPr>
              <a:t> προσώπου </a:t>
            </a:r>
            <a:r>
              <a:rPr lang="el-GR" sz="1800" b="0" i="0" dirty="0" err="1">
                <a:solidFill>
                  <a:srgbClr val="242021"/>
                </a:solidFill>
                <a:effectLst/>
                <a:latin typeface="Calibri" panose="020F0502020204030204" pitchFamily="34" charset="0"/>
              </a:rPr>
              <a:t>ὡς</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εἰκόνος</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Θεοῦ</a:t>
            </a:r>
            <a:r>
              <a:rPr lang="el-GR" sz="1800" b="0" i="0" dirty="0">
                <a:solidFill>
                  <a:srgbClr val="242021"/>
                </a:solidFill>
                <a:effectLst/>
                <a:latin typeface="Calibri" panose="020F0502020204030204" pitchFamily="34" charset="0"/>
              </a:rPr>
              <a:t>· … </a:t>
            </a:r>
            <a:r>
              <a:rPr lang="el-GR" sz="1800" b="0" i="0" dirty="0" err="1">
                <a:solidFill>
                  <a:srgbClr val="242021"/>
                </a:solidFill>
                <a:effectLst/>
                <a:latin typeface="Calibri" panose="020F0502020204030204" pitchFamily="34" charset="0"/>
              </a:rPr>
              <a:t>τῆς</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καθο</a:t>
            </a:r>
            <a:r>
              <a:rPr lang="el-GR" sz="1800" b="0" i="0" dirty="0">
                <a:solidFill>
                  <a:srgbClr val="242021"/>
                </a:solidFill>
                <a:effectLst/>
                <a:latin typeface="Calibri" panose="020F0502020204030204" pitchFamily="34" charset="0"/>
              </a:rPr>
              <a:t>­</a:t>
            </a:r>
            <a:br>
              <a:rPr lang="el-GR" sz="1800" b="0" i="0" dirty="0">
                <a:solidFill>
                  <a:srgbClr val="242021"/>
                </a:solidFill>
                <a:effectLst/>
                <a:latin typeface="Calibri" panose="020F0502020204030204" pitchFamily="34" charset="0"/>
              </a:rPr>
            </a:br>
            <a:r>
              <a:rPr lang="el-GR" sz="1800" b="0" i="0" dirty="0" err="1">
                <a:solidFill>
                  <a:srgbClr val="242021"/>
                </a:solidFill>
                <a:effectLst/>
                <a:latin typeface="Calibri" panose="020F0502020204030204" pitchFamily="34" charset="0"/>
              </a:rPr>
              <a:t>λικότητος</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τῶν</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ἀρχῶν</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τῆς</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εἰρήνης</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τῆς</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ἐλευθερίας</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καί</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τῆς</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κοινωνικῆς</a:t>
            </a:r>
            <a:r>
              <a:rPr lang="el-GR" sz="1800" b="0" i="0" dirty="0">
                <a:solidFill>
                  <a:srgbClr val="242021"/>
                </a:solidFill>
                <a:effectLst/>
                <a:latin typeface="Calibri" panose="020F0502020204030204" pitchFamily="34" charset="0"/>
              </a:rPr>
              <a:t> δικαιοσύνης </a:t>
            </a:r>
            <a:r>
              <a:rPr lang="el-GR" sz="1800" b="0" i="0" dirty="0" err="1">
                <a:solidFill>
                  <a:srgbClr val="242021"/>
                </a:solidFill>
                <a:effectLst/>
                <a:latin typeface="Calibri" panose="020F0502020204030204" pitchFamily="34" charset="0"/>
              </a:rPr>
              <a:t>καί</a:t>
            </a:r>
            <a:r>
              <a:rPr lang="el-GR" sz="1800" b="0" i="0" dirty="0">
                <a:solidFill>
                  <a:srgbClr val="242021"/>
                </a:solidFill>
                <a:effectLst/>
                <a:latin typeface="Calibri" panose="020F0502020204030204" pitchFamily="34" charset="0"/>
              </a:rPr>
              <a:t>, τέλος, </a:t>
            </a:r>
            <a:r>
              <a:rPr lang="el-GR" sz="1800" b="0" i="0" dirty="0" err="1">
                <a:solidFill>
                  <a:srgbClr val="242021"/>
                </a:solidFill>
                <a:effectLst/>
                <a:latin typeface="Calibri" panose="020F0502020204030204" pitchFamily="34" charset="0"/>
              </a:rPr>
              <a:t>τῆς</a:t>
            </a:r>
            <a:br>
              <a:rPr lang="el-GR" sz="1800" b="0" i="0" dirty="0">
                <a:solidFill>
                  <a:srgbClr val="242021"/>
                </a:solidFill>
                <a:effectLst/>
                <a:latin typeface="Calibri" panose="020F0502020204030204" pitchFamily="34" charset="0"/>
              </a:rPr>
            </a:br>
            <a:r>
              <a:rPr lang="el-GR" sz="1800" b="0" i="0" dirty="0">
                <a:solidFill>
                  <a:srgbClr val="242021"/>
                </a:solidFill>
                <a:effectLst/>
                <a:latin typeface="Calibri" panose="020F0502020204030204" pitchFamily="34" charset="0"/>
              </a:rPr>
              <a:t>καρποφορίας </a:t>
            </a:r>
            <a:r>
              <a:rPr lang="el-GR" sz="1800" b="0" i="0" dirty="0" err="1">
                <a:solidFill>
                  <a:srgbClr val="242021"/>
                </a:solidFill>
                <a:effectLst/>
                <a:latin typeface="Calibri" panose="020F0502020204030204" pitchFamily="34" charset="0"/>
              </a:rPr>
              <a:t>τῆς</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χριστιανικῆς</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ἀγάπης</a:t>
            </a:r>
            <a:r>
              <a:rPr lang="el-GR" sz="1800" b="0" i="0" dirty="0">
                <a:solidFill>
                  <a:srgbClr val="242021"/>
                </a:solidFill>
                <a:effectLst/>
                <a:latin typeface="Calibri" panose="020F0502020204030204" pitchFamily="34" charset="0"/>
              </a:rPr>
              <a:t> μεταξύ </a:t>
            </a:r>
            <a:r>
              <a:rPr lang="el-GR" sz="1800" b="0" i="0" dirty="0" err="1">
                <a:solidFill>
                  <a:srgbClr val="242021"/>
                </a:solidFill>
                <a:effectLst/>
                <a:latin typeface="Calibri" panose="020F0502020204030204" pitchFamily="34" charset="0"/>
              </a:rPr>
              <a:t>τῶν</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ἀνθρώπων</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καί</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τῶν</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λαῶν</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τοῦ</a:t>
            </a:r>
            <a:r>
              <a:rPr lang="el-GR" sz="1800" b="0" i="0" dirty="0">
                <a:solidFill>
                  <a:srgbClr val="242021"/>
                </a:solidFill>
                <a:effectLst/>
                <a:latin typeface="Calibri" panose="020F0502020204030204" pitchFamily="34" charset="0"/>
              </a:rPr>
              <a:t> κόσμου. Ἡ </a:t>
            </a:r>
            <a:r>
              <a:rPr lang="el-GR" sz="1800" b="0" i="0" dirty="0" err="1">
                <a:solidFill>
                  <a:srgbClr val="242021"/>
                </a:solidFill>
                <a:effectLst/>
                <a:latin typeface="Calibri" panose="020F0502020204030204" pitchFamily="34" charset="0"/>
              </a:rPr>
              <a:t>πραγμα­</a:t>
            </a:r>
            <a:br>
              <a:rPr lang="el-GR" sz="1800" b="0" i="0" dirty="0">
                <a:solidFill>
                  <a:srgbClr val="242021"/>
                </a:solidFill>
                <a:effectLst/>
                <a:latin typeface="Calibri" panose="020F0502020204030204" pitchFamily="34" charset="0"/>
              </a:rPr>
            </a:br>
            <a:r>
              <a:rPr lang="el-GR" sz="1800" b="0" i="0" dirty="0" err="1">
                <a:solidFill>
                  <a:srgbClr val="242021"/>
                </a:solidFill>
                <a:effectLst/>
                <a:latin typeface="Calibri" panose="020F0502020204030204" pitchFamily="34" charset="0"/>
              </a:rPr>
              <a:t>τική</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εἰρήνη</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εἶναι</a:t>
            </a:r>
            <a:r>
              <a:rPr lang="el-GR" sz="1800" b="0" i="0" dirty="0">
                <a:solidFill>
                  <a:srgbClr val="242021"/>
                </a:solidFill>
                <a:effectLst/>
                <a:latin typeface="Calibri" panose="020F0502020204030204" pitchFamily="34" charset="0"/>
              </a:rPr>
              <a:t> ὁ καρπός </a:t>
            </a:r>
            <a:r>
              <a:rPr lang="el-GR" sz="1800" b="0" i="0" dirty="0" err="1">
                <a:solidFill>
                  <a:srgbClr val="242021"/>
                </a:solidFill>
                <a:effectLst/>
                <a:latin typeface="Calibri" panose="020F0502020204030204" pitchFamily="34" charset="0"/>
              </a:rPr>
              <a:t>τῆς</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ἐπί</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τῆς</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γῆς</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ἐπικρατήσεως</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ὅλων</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αὐτῶν</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τῶν</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χριστιανικῶν</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ἀρχῶν</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Εἶναι</a:t>
            </a:r>
            <a:br>
              <a:rPr lang="el-GR" sz="1800" b="0" i="0" dirty="0">
                <a:solidFill>
                  <a:srgbClr val="242021"/>
                </a:solidFill>
                <a:effectLst/>
                <a:latin typeface="Calibri" panose="020F0502020204030204" pitchFamily="34" charset="0"/>
              </a:rPr>
            </a:br>
            <a:r>
              <a:rPr lang="el-GR" sz="1800" b="0" i="0" dirty="0">
                <a:solidFill>
                  <a:srgbClr val="242021"/>
                </a:solidFill>
                <a:effectLst/>
                <a:latin typeface="Calibri" panose="020F0502020204030204" pitchFamily="34" charset="0"/>
              </a:rPr>
              <a:t>ἡ </a:t>
            </a:r>
            <a:r>
              <a:rPr lang="el-GR" sz="1800" b="0" i="0" dirty="0" err="1">
                <a:solidFill>
                  <a:srgbClr val="242021"/>
                </a:solidFill>
                <a:effectLst/>
                <a:latin typeface="Calibri" panose="020F0502020204030204" pitchFamily="34" charset="0"/>
              </a:rPr>
              <a:t>ἄνωθεν</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εἰρήνη</a:t>
            </a:r>
            <a:r>
              <a:rPr lang="el-GR" sz="1800" b="0" i="0" dirty="0">
                <a:solidFill>
                  <a:srgbClr val="242021"/>
                </a:solidFill>
                <a:effectLst/>
                <a:latin typeface="Calibri" panose="020F0502020204030204" pitchFamily="34" charset="0"/>
              </a:rPr>
              <a:t>, περί </a:t>
            </a:r>
            <a:r>
              <a:rPr lang="el-GR" sz="1800" b="0" i="0" dirty="0" err="1">
                <a:solidFill>
                  <a:srgbClr val="242021"/>
                </a:solidFill>
                <a:effectLst/>
                <a:latin typeface="Calibri" panose="020F0502020204030204" pitchFamily="34" charset="0"/>
              </a:rPr>
              <a:t>τῆς</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ὁποίας</a:t>
            </a:r>
            <a:r>
              <a:rPr lang="el-GR" sz="1800" b="0" i="0" dirty="0">
                <a:solidFill>
                  <a:srgbClr val="242021"/>
                </a:solidFill>
                <a:effectLst/>
                <a:latin typeface="Calibri" panose="020F0502020204030204" pitchFamily="34" charset="0"/>
              </a:rPr>
              <a:t> πάντοτε </a:t>
            </a:r>
            <a:r>
              <a:rPr lang="el-GR" sz="1800" b="0" i="0" dirty="0" err="1">
                <a:solidFill>
                  <a:srgbClr val="242021"/>
                </a:solidFill>
                <a:effectLst/>
                <a:latin typeface="Calibri" panose="020F0502020204030204" pitchFamily="34" charset="0"/>
              </a:rPr>
              <a:t>εὔχεται</a:t>
            </a:r>
            <a:r>
              <a:rPr lang="el-GR" sz="1800" b="0" i="0" dirty="0">
                <a:solidFill>
                  <a:srgbClr val="242021"/>
                </a:solidFill>
                <a:effectLst/>
                <a:latin typeface="Calibri" panose="020F0502020204030204" pitchFamily="34" charset="0"/>
              </a:rPr>
              <a:t> ἡ </a:t>
            </a:r>
            <a:r>
              <a:rPr lang="el-GR" sz="1800" b="0" i="0" dirty="0" err="1">
                <a:solidFill>
                  <a:srgbClr val="242021"/>
                </a:solidFill>
                <a:effectLst/>
                <a:latin typeface="Calibri" panose="020F0502020204030204" pitchFamily="34" charset="0"/>
              </a:rPr>
              <a:t>Ὀρθόδοξος</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Ἐκκλησία</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εἰς</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τάς</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καθημερινάς</a:t>
            </a:r>
            <a:r>
              <a:rPr lang="el-GR" sz="1800" b="0" i="0" dirty="0">
                <a:solidFill>
                  <a:srgbClr val="242021"/>
                </a:solidFill>
                <a:effectLst/>
                <a:latin typeface="Calibri" panose="020F0502020204030204" pitchFamily="34" charset="0"/>
              </a:rPr>
              <a:t> της</a:t>
            </a:r>
            <a:br>
              <a:rPr lang="el-GR" sz="1800" b="0" i="0" dirty="0">
                <a:solidFill>
                  <a:srgbClr val="242021"/>
                </a:solidFill>
                <a:effectLst/>
                <a:latin typeface="Calibri" panose="020F0502020204030204" pitchFamily="34" charset="0"/>
              </a:rPr>
            </a:br>
            <a:r>
              <a:rPr lang="el-GR" sz="1800" b="0" i="0" dirty="0">
                <a:solidFill>
                  <a:srgbClr val="242021"/>
                </a:solidFill>
                <a:effectLst/>
                <a:latin typeface="Calibri" panose="020F0502020204030204" pitchFamily="34" charset="0"/>
              </a:rPr>
              <a:t>δεήσεις, </a:t>
            </a:r>
            <a:r>
              <a:rPr lang="el-GR" sz="1800" b="0" i="0" dirty="0" err="1">
                <a:solidFill>
                  <a:srgbClr val="242021"/>
                </a:solidFill>
                <a:effectLst/>
                <a:latin typeface="Calibri" panose="020F0502020204030204" pitchFamily="34" charset="0"/>
              </a:rPr>
              <a:t>ἐξαιτουμένη</a:t>
            </a:r>
            <a:r>
              <a:rPr lang="el-GR" sz="1800" b="0" i="0" dirty="0">
                <a:solidFill>
                  <a:srgbClr val="242021"/>
                </a:solidFill>
                <a:effectLst/>
                <a:latin typeface="Calibri" panose="020F0502020204030204" pitchFamily="34" charset="0"/>
              </a:rPr>
              <a:t> ταύτην παρά </a:t>
            </a:r>
            <a:r>
              <a:rPr lang="el-GR" sz="1800" b="0" i="0" dirty="0" err="1">
                <a:solidFill>
                  <a:srgbClr val="242021"/>
                </a:solidFill>
                <a:effectLst/>
                <a:latin typeface="Calibri" panose="020F0502020204030204" pitchFamily="34" charset="0"/>
              </a:rPr>
              <a:t>τοῦ</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Θεοῦ</a:t>
            </a:r>
            <a:r>
              <a:rPr lang="el-GR" sz="1800" b="0" i="0" dirty="0">
                <a:solidFill>
                  <a:srgbClr val="242021"/>
                </a:solidFill>
                <a:effectLst/>
                <a:latin typeface="Calibri" panose="020F0502020204030204" pitchFamily="34" charset="0"/>
              </a:rPr>
              <a:t>. […]</a:t>
            </a:r>
            <a:br>
              <a:rPr lang="el-GR" sz="1800" b="0" i="0" dirty="0">
                <a:solidFill>
                  <a:srgbClr val="242021"/>
                </a:solidFill>
                <a:effectLst/>
                <a:latin typeface="Calibri" panose="020F0502020204030204" pitchFamily="34" charset="0"/>
              </a:rPr>
            </a:br>
            <a:r>
              <a:rPr lang="el-GR" sz="1800" b="0" i="0" dirty="0">
                <a:solidFill>
                  <a:srgbClr val="242021"/>
                </a:solidFill>
                <a:effectLst/>
                <a:latin typeface="Calibri" panose="020F0502020204030204" pitchFamily="34" charset="0"/>
              </a:rPr>
              <a:t>3. </a:t>
            </a:r>
            <a:r>
              <a:rPr lang="el-GR" sz="1800" b="0" i="0" dirty="0" err="1">
                <a:solidFill>
                  <a:srgbClr val="242021"/>
                </a:solidFill>
                <a:effectLst/>
                <a:latin typeface="Calibri" panose="020F0502020204030204" pitchFamily="34" charset="0"/>
              </a:rPr>
              <a:t>Ὀφείλομεν</a:t>
            </a:r>
            <a:r>
              <a:rPr lang="el-GR" sz="1800" b="0" i="0" dirty="0">
                <a:solidFill>
                  <a:srgbClr val="242021"/>
                </a:solidFill>
                <a:effectLst/>
                <a:latin typeface="Calibri" panose="020F0502020204030204" pitchFamily="34" charset="0"/>
              </a:rPr>
              <a:t> συγχρόνως </a:t>
            </a:r>
            <a:r>
              <a:rPr lang="el-GR" sz="1800" b="0" i="0" dirty="0" err="1">
                <a:solidFill>
                  <a:srgbClr val="242021"/>
                </a:solidFill>
                <a:effectLst/>
                <a:latin typeface="Calibri" panose="020F0502020204030204" pitchFamily="34" charset="0"/>
              </a:rPr>
              <a:t>νά</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ὑπογραμμίσωμεν</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ὅτι</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τά</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δῶρα</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τῆς</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εἰρήνης</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καί</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τῆς</a:t>
            </a:r>
            <a:r>
              <a:rPr lang="el-GR" sz="1800" b="0" i="0" dirty="0">
                <a:solidFill>
                  <a:srgbClr val="242021"/>
                </a:solidFill>
                <a:effectLst/>
                <a:latin typeface="Calibri" panose="020F0502020204030204" pitchFamily="34" charset="0"/>
              </a:rPr>
              <a:t> δικαιοσύνης </a:t>
            </a:r>
            <a:r>
              <a:rPr lang="el-GR" sz="1800" b="0" i="0" dirty="0" err="1">
                <a:solidFill>
                  <a:srgbClr val="242021"/>
                </a:solidFill>
                <a:effectLst/>
                <a:latin typeface="Calibri" panose="020F0502020204030204" pitchFamily="34" charset="0"/>
              </a:rPr>
              <a:t>ἐξαρτῶνται</a:t>
            </a:r>
            <a:br>
              <a:rPr lang="el-GR" sz="1800" b="0" i="0" dirty="0">
                <a:solidFill>
                  <a:srgbClr val="242021"/>
                </a:solidFill>
                <a:effectLst/>
                <a:latin typeface="Calibri" panose="020F0502020204030204" pitchFamily="34" charset="0"/>
              </a:rPr>
            </a:br>
            <a:r>
              <a:rPr lang="el-GR" sz="1800" b="0" i="0" dirty="0">
                <a:solidFill>
                  <a:srgbClr val="242021"/>
                </a:solidFill>
                <a:effectLst/>
                <a:latin typeface="Calibri" panose="020F0502020204030204" pitchFamily="34" charset="0"/>
              </a:rPr>
              <a:t>47</a:t>
            </a:r>
            <a:br>
              <a:rPr lang="el-GR" sz="1800" b="0" i="0" dirty="0">
                <a:solidFill>
                  <a:srgbClr val="242021"/>
                </a:solidFill>
                <a:effectLst/>
                <a:latin typeface="Calibri" panose="020F0502020204030204" pitchFamily="34" charset="0"/>
              </a:rPr>
            </a:br>
            <a:r>
              <a:rPr lang="el-GR" sz="1800" b="1" i="0" dirty="0">
                <a:solidFill>
                  <a:srgbClr val="FFFFFF"/>
                </a:solidFill>
                <a:effectLst/>
                <a:latin typeface="Calibri-Bold"/>
              </a:rPr>
              <a:t>3.1 ΤΟ ΟΡΑΜΑ ΤΗΣ ΕΙΡΗΝΗΣ</a:t>
            </a:r>
            <a:br>
              <a:rPr lang="el-GR" dirty="0"/>
            </a:br>
            <a:r>
              <a:rPr lang="el-GR" sz="1800" b="0" i="0" dirty="0" err="1">
                <a:solidFill>
                  <a:srgbClr val="242021"/>
                </a:solidFill>
                <a:effectLst/>
                <a:latin typeface="Calibri" panose="020F0502020204030204" pitchFamily="34" charset="0"/>
              </a:rPr>
              <a:t>καί</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ἐκ</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τῆς</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ἀνθρωπίνης</a:t>
            </a:r>
            <a:r>
              <a:rPr lang="el-GR" sz="1800" b="0" i="0" dirty="0">
                <a:solidFill>
                  <a:srgbClr val="242021"/>
                </a:solidFill>
                <a:effectLst/>
                <a:latin typeface="Calibri" panose="020F0502020204030204" pitchFamily="34" charset="0"/>
              </a:rPr>
              <a:t> συνεργίας. </a:t>
            </a:r>
            <a:r>
              <a:rPr lang="el-GR" sz="1800" b="0" i="0" dirty="0" err="1">
                <a:solidFill>
                  <a:srgbClr val="242021"/>
                </a:solidFill>
                <a:effectLst/>
                <a:latin typeface="Calibri" panose="020F0502020204030204" pitchFamily="34" charset="0"/>
              </a:rPr>
              <a:t>Τό</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Ἅγιον</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Πνεῦμα</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χορηγεῖ</a:t>
            </a:r>
            <a:r>
              <a:rPr lang="el-GR" sz="1800" b="0" i="0" dirty="0">
                <a:solidFill>
                  <a:srgbClr val="242021"/>
                </a:solidFill>
                <a:effectLst/>
                <a:latin typeface="Calibri" panose="020F0502020204030204" pitchFamily="34" charset="0"/>
              </a:rPr>
              <a:t> πνευματικά </a:t>
            </a:r>
            <a:r>
              <a:rPr lang="el-GR" sz="1800" b="0" i="0" dirty="0" err="1">
                <a:solidFill>
                  <a:srgbClr val="242021"/>
                </a:solidFill>
                <a:effectLst/>
                <a:latin typeface="Calibri" panose="020F0502020204030204" pitchFamily="34" charset="0"/>
              </a:rPr>
              <a:t>δῶρα</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ὅταν</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ἐν</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μετανοίᾳ</a:t>
            </a:r>
            <a:br>
              <a:rPr lang="el-GR" sz="1800" b="0" i="0" dirty="0">
                <a:solidFill>
                  <a:srgbClr val="242021"/>
                </a:solidFill>
                <a:effectLst/>
                <a:latin typeface="Calibri" panose="020F0502020204030204" pitchFamily="34" charset="0"/>
              </a:rPr>
            </a:br>
            <a:r>
              <a:rPr lang="el-GR" sz="1800" b="0" i="0" dirty="0" err="1">
                <a:solidFill>
                  <a:srgbClr val="242021"/>
                </a:solidFill>
                <a:effectLst/>
                <a:latin typeface="Calibri" panose="020F0502020204030204" pitchFamily="34" charset="0"/>
              </a:rPr>
              <a:t>ἐπιζητῶμεν</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τήν</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εἰρήνην</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καί</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τήν</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δικαιοσύνην</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τοῦ</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Θεοῦ</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Τά</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δῶρα</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ταῦτα</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τῆς</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εἰρήνης</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καί</a:t>
            </a:r>
            <a:r>
              <a:rPr lang="el-GR" sz="1800" b="0" i="0" dirty="0">
                <a:solidFill>
                  <a:srgbClr val="242021"/>
                </a:solidFill>
                <a:effectLst/>
                <a:latin typeface="Calibri" panose="020F0502020204030204" pitchFamily="34" charset="0"/>
              </a:rPr>
              <a:t> δικαιοσύνης</a:t>
            </a:r>
            <a:br>
              <a:rPr lang="el-GR" sz="1800" b="0" i="0" dirty="0">
                <a:solidFill>
                  <a:srgbClr val="242021"/>
                </a:solidFill>
                <a:effectLst/>
                <a:latin typeface="Calibri" panose="020F0502020204030204" pitchFamily="34" charset="0"/>
              </a:rPr>
            </a:br>
            <a:r>
              <a:rPr lang="el-GR" sz="1800" b="0" i="0" dirty="0" err="1">
                <a:solidFill>
                  <a:srgbClr val="242021"/>
                </a:solidFill>
                <a:effectLst/>
                <a:latin typeface="Calibri" panose="020F0502020204030204" pitchFamily="34" charset="0"/>
              </a:rPr>
              <a:t>ἐμφανίζονται</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ἐκεῖ</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ἔνθα</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οἱ</a:t>
            </a:r>
            <a:r>
              <a:rPr lang="el-GR" sz="1800" b="0" i="0" dirty="0">
                <a:solidFill>
                  <a:srgbClr val="242021"/>
                </a:solidFill>
                <a:effectLst/>
                <a:latin typeface="Calibri" panose="020F0502020204030204" pitchFamily="34" charset="0"/>
              </a:rPr>
              <a:t> Χριστιανοί καταβάλλουν </a:t>
            </a:r>
            <a:r>
              <a:rPr lang="el-GR" sz="1800" b="0" i="0" dirty="0" err="1">
                <a:solidFill>
                  <a:srgbClr val="242021"/>
                </a:solidFill>
                <a:effectLst/>
                <a:latin typeface="Calibri" panose="020F0502020204030204" pitchFamily="34" charset="0"/>
              </a:rPr>
              <a:t>προσπαθείας</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εἰς</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τό</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ἔργον</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τῆς</a:t>
            </a:r>
            <a:r>
              <a:rPr lang="el-GR" sz="1800" b="0" i="0" dirty="0">
                <a:solidFill>
                  <a:srgbClr val="242021"/>
                </a:solidFill>
                <a:effectLst/>
                <a:latin typeface="Calibri" panose="020F0502020204030204" pitchFamily="34" charset="0"/>
              </a:rPr>
              <a:t> πίστεως, </a:t>
            </a:r>
            <a:r>
              <a:rPr lang="el-GR" sz="1800" b="0" i="0" dirty="0" err="1">
                <a:solidFill>
                  <a:srgbClr val="242021"/>
                </a:solidFill>
                <a:effectLst/>
                <a:latin typeface="Calibri" panose="020F0502020204030204" pitchFamily="34" charset="0"/>
              </a:rPr>
              <a:t>τῆς</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ἀγά</a:t>
            </a:r>
            <a:r>
              <a:rPr lang="el-GR" sz="1800" b="0" i="0" dirty="0">
                <a:solidFill>
                  <a:srgbClr val="242021"/>
                </a:solidFill>
                <a:effectLst/>
                <a:latin typeface="Calibri" panose="020F0502020204030204" pitchFamily="34" charset="0"/>
              </a:rPr>
              <a:t>­</a:t>
            </a:r>
            <a:br>
              <a:rPr lang="el-GR" sz="1800" b="0" i="0" dirty="0">
                <a:solidFill>
                  <a:srgbClr val="242021"/>
                </a:solidFill>
                <a:effectLst/>
                <a:latin typeface="Calibri" panose="020F0502020204030204" pitchFamily="34" charset="0"/>
              </a:rPr>
            </a:br>
            <a:r>
              <a:rPr lang="el-GR" sz="1800" b="0" i="0" dirty="0" err="1">
                <a:solidFill>
                  <a:srgbClr val="242021"/>
                </a:solidFill>
                <a:effectLst/>
                <a:latin typeface="Calibri" panose="020F0502020204030204" pitchFamily="34" charset="0"/>
              </a:rPr>
              <a:t>πης</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καί</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τῆς</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ἐλπίδος</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ἐν</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Χριστῷ</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Ἰησοῦ</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τῷ</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Κυρίῳ</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ἡμῶν</a:t>
            </a:r>
            <a:r>
              <a:rPr lang="el-GR" sz="1800" b="0" i="0" dirty="0">
                <a:solidFill>
                  <a:srgbClr val="242021"/>
                </a:solidFill>
                <a:effectLst/>
                <a:latin typeface="Calibri" panose="020F0502020204030204" pitchFamily="34" charset="0"/>
              </a:rPr>
              <a:t>. […]</a:t>
            </a:r>
            <a:br>
              <a:rPr lang="el-GR" sz="1800" b="0" i="0" dirty="0">
                <a:solidFill>
                  <a:srgbClr val="242021"/>
                </a:solidFill>
                <a:effectLst/>
                <a:latin typeface="Calibri" panose="020F0502020204030204" pitchFamily="34" charset="0"/>
              </a:rPr>
            </a:br>
            <a:r>
              <a:rPr lang="el-GR" sz="1800" b="0" i="0" dirty="0">
                <a:solidFill>
                  <a:srgbClr val="242021"/>
                </a:solidFill>
                <a:effectLst/>
                <a:latin typeface="Calibri" panose="020F0502020204030204" pitchFamily="34" charset="0"/>
              </a:rPr>
              <a:t>5. Συγχρόνως, ἡ </a:t>
            </a:r>
            <a:r>
              <a:rPr lang="el-GR" sz="1800" b="0" i="0" dirty="0" err="1">
                <a:solidFill>
                  <a:srgbClr val="242021"/>
                </a:solidFill>
                <a:effectLst/>
                <a:latin typeface="Calibri" panose="020F0502020204030204" pitchFamily="34" charset="0"/>
              </a:rPr>
              <a:t>Ὀρθόδοξος</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Ἐκκλησία</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θεωρεῖ</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καθῆκον</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αὐτῆς</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νά</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ἐπικροτῇ</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πᾶν</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ὅ,τι</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ἐξυπηρετεῖ</a:t>
            </a:r>
            <a:r>
              <a:rPr lang="el-GR" sz="1800" b="0" i="0" dirty="0">
                <a:solidFill>
                  <a:srgbClr val="242021"/>
                </a:solidFill>
                <a:effectLst/>
                <a:latin typeface="Calibri" panose="020F0502020204030204" pitchFamily="34" charset="0"/>
              </a:rPr>
              <a:t> πράγματι</a:t>
            </a:r>
            <a:br>
              <a:rPr lang="el-GR" sz="1800" b="0" i="0" dirty="0">
                <a:solidFill>
                  <a:srgbClr val="242021"/>
                </a:solidFill>
                <a:effectLst/>
                <a:latin typeface="Calibri" panose="020F0502020204030204" pitchFamily="34" charset="0"/>
              </a:rPr>
            </a:br>
            <a:r>
              <a:rPr lang="el-GR" sz="1800" b="0" i="0" dirty="0" err="1">
                <a:solidFill>
                  <a:srgbClr val="242021"/>
                </a:solidFill>
                <a:effectLst/>
                <a:latin typeface="Calibri" panose="020F0502020204030204" pitchFamily="34" charset="0"/>
              </a:rPr>
              <a:t>τήν</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εἰρήνην</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καί</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ἀνοίγει</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τήν</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ὁδόν</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πρός</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τήν</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δικαιοσύνην</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τήν</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ἀδελφοσύνην</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τήν</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ἀληθῆ</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ἐλευθερίαν</a:t>
            </a:r>
            <a:br>
              <a:rPr lang="el-GR" sz="1800" b="0" i="0" dirty="0">
                <a:solidFill>
                  <a:srgbClr val="242021"/>
                </a:solidFill>
                <a:effectLst/>
                <a:latin typeface="Calibri" panose="020F0502020204030204" pitchFamily="34" charset="0"/>
              </a:rPr>
            </a:br>
            <a:r>
              <a:rPr lang="el-GR" sz="1800" b="0" i="0" dirty="0" err="1">
                <a:solidFill>
                  <a:srgbClr val="242021"/>
                </a:solidFill>
                <a:effectLst/>
                <a:latin typeface="Calibri" panose="020F0502020204030204" pitchFamily="34" charset="0"/>
              </a:rPr>
              <a:t>καί</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τήν</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ἀμοιβαίαν</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ἀγάπην</a:t>
            </a:r>
            <a:r>
              <a:rPr lang="el-GR" sz="1800" b="0" i="0" dirty="0">
                <a:solidFill>
                  <a:srgbClr val="242021"/>
                </a:solidFill>
                <a:effectLst/>
                <a:latin typeface="Calibri" panose="020F0502020204030204" pitchFamily="34" charset="0"/>
              </a:rPr>
              <a:t> μεταξύ </a:t>
            </a:r>
            <a:r>
              <a:rPr lang="el-GR" sz="1800" b="0" i="0" dirty="0" err="1">
                <a:solidFill>
                  <a:srgbClr val="242021"/>
                </a:solidFill>
                <a:effectLst/>
                <a:latin typeface="Calibri" panose="020F0502020204030204" pitchFamily="34" charset="0"/>
              </a:rPr>
              <a:t>ὅλων</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τῶν</a:t>
            </a:r>
            <a:r>
              <a:rPr lang="el-GR" sz="1800" b="0" i="0" dirty="0">
                <a:solidFill>
                  <a:srgbClr val="242021"/>
                </a:solidFill>
                <a:effectLst/>
                <a:latin typeface="Calibri" panose="020F0502020204030204" pitchFamily="34" charset="0"/>
              </a:rPr>
              <a:t> τέκνων </a:t>
            </a:r>
            <a:r>
              <a:rPr lang="el-GR" sz="1800" b="0" i="0" dirty="0" err="1">
                <a:solidFill>
                  <a:srgbClr val="242021"/>
                </a:solidFill>
                <a:effectLst/>
                <a:latin typeface="Calibri" panose="020F0502020204030204" pitchFamily="34" charset="0"/>
              </a:rPr>
              <a:t>τοῦ</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ἑνός</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οὐρανίου</a:t>
            </a:r>
            <a:r>
              <a:rPr lang="el-GR" sz="1800" b="0" i="0" dirty="0">
                <a:solidFill>
                  <a:srgbClr val="242021"/>
                </a:solidFill>
                <a:effectLst/>
                <a:latin typeface="Calibri" panose="020F0502020204030204" pitchFamily="34" charset="0"/>
              </a:rPr>
              <a:t> Πατρός, </a:t>
            </a:r>
            <a:r>
              <a:rPr lang="el-GR" sz="1800" b="0" i="0" dirty="0" err="1">
                <a:solidFill>
                  <a:srgbClr val="242021"/>
                </a:solidFill>
                <a:effectLst/>
                <a:latin typeface="Calibri" panose="020F0502020204030204" pitchFamily="34" charset="0"/>
              </a:rPr>
              <a:t>ὡς</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καί</a:t>
            </a:r>
            <a:r>
              <a:rPr lang="el-GR" sz="1800" b="0" i="0" dirty="0">
                <a:solidFill>
                  <a:srgbClr val="242021"/>
                </a:solidFill>
                <a:effectLst/>
                <a:latin typeface="Calibri" panose="020F0502020204030204" pitchFamily="34" charset="0"/>
              </a:rPr>
              <a:t> μεταξύ </a:t>
            </a:r>
            <a:r>
              <a:rPr lang="el-GR" sz="1800" b="0" i="0" dirty="0" err="1">
                <a:solidFill>
                  <a:srgbClr val="242021"/>
                </a:solidFill>
                <a:effectLst/>
                <a:latin typeface="Calibri" panose="020F0502020204030204" pitchFamily="34" charset="0"/>
              </a:rPr>
              <a:t>ὅλων</a:t>
            </a:r>
            <a:br>
              <a:rPr lang="el-GR" sz="1800" b="0" i="0" dirty="0">
                <a:solidFill>
                  <a:srgbClr val="242021"/>
                </a:solidFill>
                <a:effectLst/>
                <a:latin typeface="Calibri" panose="020F0502020204030204" pitchFamily="34" charset="0"/>
              </a:rPr>
            </a:br>
            <a:r>
              <a:rPr lang="el-GR" sz="1800" b="0" i="0" dirty="0" err="1">
                <a:solidFill>
                  <a:srgbClr val="242021"/>
                </a:solidFill>
                <a:effectLst/>
                <a:latin typeface="Calibri" panose="020F0502020204030204" pitchFamily="34" charset="0"/>
              </a:rPr>
              <a:t>τῶν</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λαῶν</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τῶν</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ἀποτελούντων</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τήν</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ἑνιαίαν</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ἀνθρωπίνην</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οἰκογένειαν</a:t>
            </a:r>
            <a:r>
              <a:rPr lang="el-GR" sz="1800" b="0" i="0" dirty="0">
                <a:solidFill>
                  <a:srgbClr val="242021"/>
                </a:solidFill>
                <a:effectLst/>
                <a:latin typeface="Calibri" panose="020F0502020204030204" pitchFamily="34" charset="0"/>
              </a:rPr>
              <a:t>. Συμπάσχει </a:t>
            </a:r>
            <a:r>
              <a:rPr lang="el-GR" sz="1800" b="0" i="0" dirty="0" err="1">
                <a:solidFill>
                  <a:srgbClr val="242021"/>
                </a:solidFill>
                <a:effectLst/>
                <a:latin typeface="Calibri" panose="020F0502020204030204" pitchFamily="34" charset="0"/>
              </a:rPr>
              <a:t>δέ</a:t>
            </a:r>
            <a:r>
              <a:rPr lang="el-GR" sz="1800" b="0" i="0" dirty="0">
                <a:solidFill>
                  <a:srgbClr val="242021"/>
                </a:solidFill>
                <a:effectLst/>
                <a:latin typeface="Calibri" panose="020F0502020204030204" pitchFamily="34" charset="0"/>
              </a:rPr>
              <a:t> μεθ’ </a:t>
            </a:r>
            <a:r>
              <a:rPr lang="el-GR" sz="1800" b="0" i="0" dirty="0" err="1">
                <a:solidFill>
                  <a:srgbClr val="242021"/>
                </a:solidFill>
                <a:effectLst/>
                <a:latin typeface="Calibri" panose="020F0502020204030204" pitchFamily="34" charset="0"/>
              </a:rPr>
              <a:t>ὅλων</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τῶν</a:t>
            </a:r>
            <a:br>
              <a:rPr lang="el-GR" sz="1800" b="0" i="0" dirty="0">
                <a:solidFill>
                  <a:srgbClr val="242021"/>
                </a:solidFill>
                <a:effectLst/>
                <a:latin typeface="Calibri" panose="020F0502020204030204" pitchFamily="34" charset="0"/>
              </a:rPr>
            </a:br>
            <a:r>
              <a:rPr lang="el-GR" sz="1800" b="0" i="0" dirty="0" err="1">
                <a:solidFill>
                  <a:srgbClr val="242021"/>
                </a:solidFill>
                <a:effectLst/>
                <a:latin typeface="Calibri" panose="020F0502020204030204" pitchFamily="34" charset="0"/>
              </a:rPr>
              <a:t>ἀνθρώπων</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οἱ</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ὁποῖοι</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εἰς</a:t>
            </a:r>
            <a:r>
              <a:rPr lang="el-GR" sz="1800" b="0" i="0" dirty="0">
                <a:solidFill>
                  <a:srgbClr val="242021"/>
                </a:solidFill>
                <a:effectLst/>
                <a:latin typeface="Calibri" panose="020F0502020204030204" pitchFamily="34" charset="0"/>
              </a:rPr>
              <a:t> διάφορα μέρη </a:t>
            </a:r>
            <a:r>
              <a:rPr lang="el-GR" sz="1800" b="0" i="0" dirty="0" err="1">
                <a:solidFill>
                  <a:srgbClr val="242021"/>
                </a:solidFill>
                <a:effectLst/>
                <a:latin typeface="Calibri" panose="020F0502020204030204" pitchFamily="34" charset="0"/>
              </a:rPr>
              <a:t>τοῦ</a:t>
            </a:r>
            <a:r>
              <a:rPr lang="el-GR" sz="1800" b="0" i="0" dirty="0">
                <a:solidFill>
                  <a:srgbClr val="242021"/>
                </a:solidFill>
                <a:effectLst/>
                <a:latin typeface="Calibri" panose="020F0502020204030204" pitchFamily="34" charset="0"/>
              </a:rPr>
              <a:t> κόσμου </a:t>
            </a:r>
            <a:r>
              <a:rPr lang="el-GR" sz="1800" b="0" i="0" dirty="0" err="1">
                <a:solidFill>
                  <a:srgbClr val="242021"/>
                </a:solidFill>
                <a:effectLst/>
                <a:latin typeface="Calibri" panose="020F0502020204030204" pitchFamily="34" charset="0"/>
              </a:rPr>
              <a:t>στεροῦνται</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τῶν</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ἀγαθῶν</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τῆς</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εἰρήνης</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καί</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τῆς</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δι</a:t>
            </a:r>
            <a:r>
              <a:rPr lang="el-GR" sz="1800" b="0" i="0" dirty="0">
                <a:solidFill>
                  <a:srgbClr val="242021"/>
                </a:solidFill>
                <a:effectLst/>
                <a:latin typeface="Calibri" panose="020F0502020204030204" pitchFamily="34" charset="0"/>
              </a:rPr>
              <a:t>­</a:t>
            </a:r>
            <a:br>
              <a:rPr lang="el-GR" sz="1800" b="0" i="0" dirty="0">
                <a:solidFill>
                  <a:srgbClr val="242021"/>
                </a:solidFill>
                <a:effectLst/>
                <a:latin typeface="Calibri" panose="020F0502020204030204" pitchFamily="34" charset="0"/>
              </a:rPr>
            </a:br>
            <a:r>
              <a:rPr lang="el-GR" sz="1800" b="0" i="0" dirty="0" err="1">
                <a:solidFill>
                  <a:srgbClr val="242021"/>
                </a:solidFill>
                <a:effectLst/>
                <a:latin typeface="Calibri" panose="020F0502020204030204" pitchFamily="34" charset="0"/>
              </a:rPr>
              <a:t>καιοσύνης</a:t>
            </a:r>
            <a:r>
              <a:rPr lang="el-GR" sz="1800" b="0" i="0" dirty="0">
                <a:solidFill>
                  <a:srgbClr val="242021"/>
                </a:solidFill>
                <a:effectLst/>
                <a:latin typeface="Calibri" panose="020F0502020204030204" pitchFamily="34" charset="0"/>
              </a:rPr>
              <a:t>.</a:t>
            </a:r>
            <a:br>
              <a:rPr lang="el-GR" sz="1800" b="0" i="0" dirty="0">
                <a:solidFill>
                  <a:srgbClr val="242021"/>
                </a:solidFill>
                <a:effectLst/>
                <a:latin typeface="Calibri" panose="020F0502020204030204" pitchFamily="34" charset="0"/>
              </a:rPr>
            </a:br>
            <a:r>
              <a:rPr lang="el-GR" sz="1800" b="0" i="0" dirty="0">
                <a:solidFill>
                  <a:srgbClr val="242021"/>
                </a:solidFill>
                <a:effectLst/>
                <a:latin typeface="Calibri" panose="020F0502020204030204" pitchFamily="34" charset="0"/>
              </a:rPr>
              <a:t>Δ. Ἡ </a:t>
            </a:r>
            <a:r>
              <a:rPr lang="el-GR" sz="1800" b="0" i="0" dirty="0" err="1">
                <a:solidFill>
                  <a:srgbClr val="242021"/>
                </a:solidFill>
                <a:effectLst/>
                <a:latin typeface="Calibri" panose="020F0502020204030204" pitchFamily="34" charset="0"/>
              </a:rPr>
              <a:t>εἰρήνη</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καί</a:t>
            </a:r>
            <a:r>
              <a:rPr lang="el-GR" sz="1800" b="0" i="0" dirty="0">
                <a:solidFill>
                  <a:srgbClr val="242021"/>
                </a:solidFill>
                <a:effectLst/>
                <a:latin typeface="Calibri" panose="020F0502020204030204" pitchFamily="34" charset="0"/>
              </a:rPr>
              <a:t> ἡ </a:t>
            </a:r>
            <a:r>
              <a:rPr lang="el-GR" sz="1800" b="0" i="0" dirty="0" err="1">
                <a:solidFill>
                  <a:srgbClr val="242021"/>
                </a:solidFill>
                <a:effectLst/>
                <a:latin typeface="Calibri" panose="020F0502020204030204" pitchFamily="34" charset="0"/>
              </a:rPr>
              <a:t>ἀποτροπή</a:t>
            </a:r>
            <a:r>
              <a:rPr lang="el-GR" sz="1800" b="0" i="0" dirty="0">
                <a:solidFill>
                  <a:srgbClr val="242021"/>
                </a:solidFill>
                <a:effectLst/>
                <a:latin typeface="Calibri" panose="020F0502020204030204" pitchFamily="34" charset="0"/>
              </a:rPr>
              <a:t> </a:t>
            </a:r>
            <a:r>
              <a:rPr lang="el-GR" sz="1800" b="0" i="0" dirty="0" err="1">
                <a:solidFill>
                  <a:srgbClr val="242021"/>
                </a:solidFill>
                <a:effectLst/>
                <a:latin typeface="Calibri" panose="020F0502020204030204" pitchFamily="34" charset="0"/>
              </a:rPr>
              <a:t>τοῦ</a:t>
            </a:r>
            <a:r>
              <a:rPr lang="el-GR" sz="1800" b="0" i="0" dirty="0">
                <a:solidFill>
                  <a:srgbClr val="242021"/>
                </a:solidFill>
                <a:effectLst/>
                <a:latin typeface="Calibri" panose="020F0502020204030204" pitchFamily="34" charset="0"/>
              </a:rPr>
              <a:t> πολέμου</a:t>
            </a:r>
            <a:br>
              <a:rPr lang="el-GR" sz="1800" b="0" i="0" dirty="0">
                <a:solidFill>
                  <a:srgbClr val="242021"/>
                </a:solidFill>
                <a:effectLst/>
                <a:latin typeface="Calibri" panose="020F0502020204030204" pitchFamily="34" charset="0"/>
              </a:rPr>
            </a:br>
            <a:endParaRPr lang="el-GR" dirty="0"/>
          </a:p>
        </p:txBody>
      </p:sp>
    </p:spTree>
    <p:extLst>
      <p:ext uri="{BB962C8B-B14F-4D97-AF65-F5344CB8AC3E}">
        <p14:creationId xmlns:p14="http://schemas.microsoft.com/office/powerpoint/2010/main" val="12699334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5ECB29D-F591-4D54-A641-DBDA9023C207}"/>
              </a:ext>
            </a:extLst>
          </p:cNvPr>
          <p:cNvSpPr>
            <a:spLocks noGrp="1"/>
          </p:cNvSpPr>
          <p:nvPr>
            <p:ph type="title"/>
          </p:nvPr>
        </p:nvSpPr>
        <p:spPr/>
        <p:txBody>
          <a:bodyPr/>
          <a:lstStyle/>
          <a:p>
            <a:r>
              <a:rPr lang="el-GR" dirty="0"/>
              <a:t>Επίσημες θέσεις της εκκλησίας για την ειρήνη</a:t>
            </a:r>
          </a:p>
        </p:txBody>
      </p:sp>
      <p:sp>
        <p:nvSpPr>
          <p:cNvPr id="3" name="Θέση περιεχομένου 2">
            <a:extLst>
              <a:ext uri="{FF2B5EF4-FFF2-40B4-BE49-F238E27FC236}">
                <a16:creationId xmlns:a16="http://schemas.microsoft.com/office/drawing/2014/main" id="{6C621FC1-8EA5-433B-9E3F-F212CE814D6A}"/>
              </a:ext>
            </a:extLst>
          </p:cNvPr>
          <p:cNvSpPr>
            <a:spLocks noGrp="1"/>
          </p:cNvSpPr>
          <p:nvPr>
            <p:ph idx="1"/>
          </p:nvPr>
        </p:nvSpPr>
        <p:spPr/>
        <p:txBody>
          <a:bodyPr>
            <a:normAutofit fontScale="62500" lnSpcReduction="20000"/>
          </a:bodyPr>
          <a:lstStyle/>
          <a:p>
            <a:r>
              <a:rPr lang="el-GR" sz="2800" b="0" i="0" dirty="0">
                <a:solidFill>
                  <a:srgbClr val="242021"/>
                </a:solidFill>
                <a:effectLst/>
                <a:latin typeface="Calibri" panose="020F0502020204030204" pitchFamily="34" charset="0"/>
              </a:rPr>
              <a:t>Δ. Ἡ </a:t>
            </a:r>
            <a:r>
              <a:rPr lang="el-GR" sz="2800" b="0" i="0" dirty="0" err="1">
                <a:solidFill>
                  <a:srgbClr val="242021"/>
                </a:solidFill>
                <a:effectLst/>
                <a:latin typeface="Calibri" panose="020F0502020204030204" pitchFamily="34" charset="0"/>
              </a:rPr>
              <a:t>εἰρήνη</a:t>
            </a:r>
            <a:r>
              <a:rPr lang="el-GR" sz="2800" b="0" i="0" dirty="0">
                <a:solidFill>
                  <a:srgbClr val="242021"/>
                </a:solidFill>
                <a:effectLst/>
                <a:latin typeface="Calibri" panose="020F0502020204030204" pitchFamily="34" charset="0"/>
              </a:rPr>
              <a:t> </a:t>
            </a:r>
            <a:r>
              <a:rPr lang="el-GR" sz="2800" b="0" i="0" dirty="0" err="1">
                <a:solidFill>
                  <a:srgbClr val="242021"/>
                </a:solidFill>
                <a:effectLst/>
                <a:latin typeface="Calibri" panose="020F0502020204030204" pitchFamily="34" charset="0"/>
              </a:rPr>
              <a:t>καί</a:t>
            </a:r>
            <a:r>
              <a:rPr lang="el-GR" sz="2800" b="0" i="0" dirty="0">
                <a:solidFill>
                  <a:srgbClr val="242021"/>
                </a:solidFill>
                <a:effectLst/>
                <a:latin typeface="Calibri" panose="020F0502020204030204" pitchFamily="34" charset="0"/>
              </a:rPr>
              <a:t> ἡ </a:t>
            </a:r>
            <a:r>
              <a:rPr lang="el-GR" sz="2800" b="0" i="0" dirty="0" err="1">
                <a:solidFill>
                  <a:srgbClr val="242021"/>
                </a:solidFill>
                <a:effectLst/>
                <a:latin typeface="Calibri" panose="020F0502020204030204" pitchFamily="34" charset="0"/>
              </a:rPr>
              <a:t>ἀποτροπή</a:t>
            </a:r>
            <a:r>
              <a:rPr lang="el-GR" sz="2800" b="0" i="0" dirty="0">
                <a:solidFill>
                  <a:srgbClr val="242021"/>
                </a:solidFill>
                <a:effectLst/>
                <a:latin typeface="Calibri" panose="020F0502020204030204" pitchFamily="34" charset="0"/>
              </a:rPr>
              <a:t> </a:t>
            </a:r>
            <a:r>
              <a:rPr lang="el-GR" sz="2800" b="0" i="0" dirty="0" err="1">
                <a:solidFill>
                  <a:srgbClr val="242021"/>
                </a:solidFill>
                <a:effectLst/>
                <a:latin typeface="Calibri" panose="020F0502020204030204" pitchFamily="34" charset="0"/>
              </a:rPr>
              <a:t>τοῦ</a:t>
            </a:r>
            <a:r>
              <a:rPr lang="el-GR" sz="2800" b="0" i="0" dirty="0">
                <a:solidFill>
                  <a:srgbClr val="242021"/>
                </a:solidFill>
                <a:effectLst/>
                <a:latin typeface="Calibri" panose="020F0502020204030204" pitchFamily="34" charset="0"/>
              </a:rPr>
              <a:t> πολέμου</a:t>
            </a:r>
            <a:br>
              <a:rPr lang="el-GR" sz="2800" b="0" i="0" dirty="0">
                <a:solidFill>
                  <a:srgbClr val="242021"/>
                </a:solidFill>
                <a:effectLst/>
                <a:latin typeface="Calibri" panose="020F0502020204030204" pitchFamily="34" charset="0"/>
              </a:rPr>
            </a:br>
            <a:r>
              <a:rPr lang="el-GR" sz="2800" b="0" i="0" dirty="0">
                <a:solidFill>
                  <a:srgbClr val="242021"/>
                </a:solidFill>
                <a:effectLst/>
                <a:latin typeface="Calibri" panose="020F0502020204030204" pitchFamily="34" charset="0"/>
              </a:rPr>
              <a:t>1. Ἡ </a:t>
            </a:r>
            <a:r>
              <a:rPr lang="el-GR" sz="2800" b="0" i="0" dirty="0" err="1">
                <a:solidFill>
                  <a:srgbClr val="242021"/>
                </a:solidFill>
                <a:effectLst/>
                <a:latin typeface="Calibri" panose="020F0502020204030204" pitchFamily="34" charset="0"/>
              </a:rPr>
              <a:t>Ἐκκλησία</a:t>
            </a:r>
            <a:r>
              <a:rPr lang="el-GR" sz="2800" b="0" i="0" dirty="0">
                <a:solidFill>
                  <a:srgbClr val="242021"/>
                </a:solidFill>
                <a:effectLst/>
                <a:latin typeface="Calibri" panose="020F0502020204030204" pitchFamily="34" charset="0"/>
              </a:rPr>
              <a:t> </a:t>
            </a:r>
            <a:r>
              <a:rPr lang="el-GR" sz="2800" b="0" i="0" dirty="0" err="1">
                <a:solidFill>
                  <a:srgbClr val="242021"/>
                </a:solidFill>
                <a:effectLst/>
                <a:latin typeface="Calibri" panose="020F0502020204030204" pitchFamily="34" charset="0"/>
              </a:rPr>
              <a:t>τοῦ</a:t>
            </a:r>
            <a:r>
              <a:rPr lang="el-GR" sz="2800" b="0" i="0" dirty="0">
                <a:solidFill>
                  <a:srgbClr val="242021"/>
                </a:solidFill>
                <a:effectLst/>
                <a:latin typeface="Calibri" panose="020F0502020204030204" pitchFamily="34" charset="0"/>
              </a:rPr>
              <a:t> </a:t>
            </a:r>
            <a:r>
              <a:rPr lang="el-GR" sz="2800" b="0" i="0" dirty="0" err="1">
                <a:solidFill>
                  <a:srgbClr val="242021"/>
                </a:solidFill>
                <a:effectLst/>
                <a:latin typeface="Calibri" panose="020F0502020204030204" pitchFamily="34" charset="0"/>
              </a:rPr>
              <a:t>Χριστοῦ</a:t>
            </a:r>
            <a:r>
              <a:rPr lang="el-GR" sz="2800" b="0" i="0" dirty="0">
                <a:solidFill>
                  <a:srgbClr val="242021"/>
                </a:solidFill>
                <a:effectLst/>
                <a:latin typeface="Calibri" panose="020F0502020204030204" pitchFamily="34" charset="0"/>
              </a:rPr>
              <a:t> καταδικάζει </a:t>
            </a:r>
            <a:r>
              <a:rPr lang="el-GR" sz="2800" b="0" i="0" dirty="0" err="1">
                <a:solidFill>
                  <a:srgbClr val="242021"/>
                </a:solidFill>
                <a:effectLst/>
                <a:latin typeface="Calibri" panose="020F0502020204030204" pitchFamily="34" charset="0"/>
              </a:rPr>
              <a:t>γενικῶς</a:t>
            </a:r>
            <a:r>
              <a:rPr lang="el-GR" sz="2800" b="0" i="0" dirty="0">
                <a:solidFill>
                  <a:srgbClr val="242021"/>
                </a:solidFill>
                <a:effectLst/>
                <a:latin typeface="Calibri" panose="020F0502020204030204" pitchFamily="34" charset="0"/>
              </a:rPr>
              <a:t> τον </a:t>
            </a:r>
            <a:r>
              <a:rPr lang="el-GR" sz="2800" b="0" i="0" dirty="0" err="1">
                <a:solidFill>
                  <a:srgbClr val="242021"/>
                </a:solidFill>
                <a:effectLst/>
                <a:latin typeface="Calibri" panose="020F0502020204030204" pitchFamily="34" charset="0"/>
              </a:rPr>
              <a:t>πόλεμον</a:t>
            </a:r>
            <a:r>
              <a:rPr lang="el-GR" sz="2800" b="0" i="0" dirty="0">
                <a:solidFill>
                  <a:srgbClr val="242021"/>
                </a:solidFill>
                <a:effectLst/>
                <a:latin typeface="Calibri" panose="020F0502020204030204" pitchFamily="34" charset="0"/>
              </a:rPr>
              <a:t>, </a:t>
            </a:r>
            <a:r>
              <a:rPr lang="el-GR" sz="2800" b="0" i="0" dirty="0" err="1">
                <a:solidFill>
                  <a:srgbClr val="242021"/>
                </a:solidFill>
                <a:effectLst/>
                <a:latin typeface="Calibri" panose="020F0502020204030204" pitchFamily="34" charset="0"/>
              </a:rPr>
              <a:t>τόν</a:t>
            </a:r>
            <a:r>
              <a:rPr lang="el-GR" sz="2800" b="0" i="0" dirty="0">
                <a:solidFill>
                  <a:srgbClr val="242021"/>
                </a:solidFill>
                <a:effectLst/>
                <a:latin typeface="Calibri" panose="020F0502020204030204" pitchFamily="34" charset="0"/>
              </a:rPr>
              <a:t> </a:t>
            </a:r>
            <a:r>
              <a:rPr lang="el-GR" sz="2800" b="0" i="0" dirty="0" err="1">
                <a:solidFill>
                  <a:srgbClr val="242021"/>
                </a:solidFill>
                <a:effectLst/>
                <a:latin typeface="Calibri" panose="020F0502020204030204" pitchFamily="34" charset="0"/>
              </a:rPr>
              <a:t>ὁποῖον</a:t>
            </a:r>
            <a:r>
              <a:rPr lang="el-GR" sz="2800" b="0" i="0" dirty="0">
                <a:solidFill>
                  <a:srgbClr val="242021"/>
                </a:solidFill>
                <a:effectLst/>
                <a:latin typeface="Calibri" panose="020F0502020204030204" pitchFamily="34" charset="0"/>
              </a:rPr>
              <a:t> </a:t>
            </a:r>
            <a:r>
              <a:rPr lang="el-GR" sz="2800" b="0" i="0" dirty="0" err="1">
                <a:solidFill>
                  <a:srgbClr val="242021"/>
                </a:solidFill>
                <a:effectLst/>
                <a:latin typeface="Calibri" panose="020F0502020204030204" pitchFamily="34" charset="0"/>
              </a:rPr>
              <a:t>θεωρεῖ</a:t>
            </a:r>
            <a:r>
              <a:rPr lang="el-GR" sz="2800" b="0" i="0" dirty="0">
                <a:solidFill>
                  <a:srgbClr val="242021"/>
                </a:solidFill>
                <a:effectLst/>
                <a:latin typeface="Calibri" panose="020F0502020204030204" pitchFamily="34" charset="0"/>
              </a:rPr>
              <a:t> </a:t>
            </a:r>
            <a:r>
              <a:rPr lang="el-GR" sz="2800" b="0" i="0" dirty="0" err="1">
                <a:solidFill>
                  <a:srgbClr val="242021"/>
                </a:solidFill>
                <a:effectLst/>
                <a:latin typeface="Calibri" panose="020F0502020204030204" pitchFamily="34" charset="0"/>
              </a:rPr>
              <a:t>ἀπόρροιαν</a:t>
            </a:r>
            <a:r>
              <a:rPr lang="el-GR" sz="2800" b="0" i="0" dirty="0">
                <a:solidFill>
                  <a:srgbClr val="242021"/>
                </a:solidFill>
                <a:effectLst/>
                <a:latin typeface="Calibri" panose="020F0502020204030204" pitchFamily="34" charset="0"/>
              </a:rPr>
              <a:t> </a:t>
            </a:r>
            <a:r>
              <a:rPr lang="el-GR" sz="2800" b="0" i="0" dirty="0" err="1">
                <a:solidFill>
                  <a:srgbClr val="242021"/>
                </a:solidFill>
                <a:effectLst/>
                <a:latin typeface="Calibri" panose="020F0502020204030204" pitchFamily="34" charset="0"/>
              </a:rPr>
              <a:t>τοῦ</a:t>
            </a:r>
            <a:r>
              <a:rPr lang="el-GR" sz="2800" b="0" i="0" dirty="0">
                <a:solidFill>
                  <a:srgbClr val="242021"/>
                </a:solidFill>
                <a:effectLst/>
                <a:latin typeface="Calibri" panose="020F0502020204030204" pitchFamily="34" charset="0"/>
              </a:rPr>
              <a:t> </a:t>
            </a:r>
            <a:r>
              <a:rPr lang="el-GR" sz="2800" b="0" i="0" dirty="0" err="1">
                <a:solidFill>
                  <a:srgbClr val="242021"/>
                </a:solidFill>
                <a:effectLst/>
                <a:latin typeface="Calibri" panose="020F0502020204030204" pitchFamily="34" charset="0"/>
              </a:rPr>
              <a:t>ἐν</a:t>
            </a:r>
            <a:r>
              <a:rPr lang="el-GR" sz="2800" b="0" i="0" dirty="0">
                <a:solidFill>
                  <a:srgbClr val="242021"/>
                </a:solidFill>
                <a:effectLst/>
                <a:latin typeface="Calibri" panose="020F0502020204030204" pitchFamily="34" charset="0"/>
              </a:rPr>
              <a:t> </a:t>
            </a:r>
            <a:r>
              <a:rPr lang="el-GR" sz="2800" b="0" i="0" dirty="0" err="1">
                <a:solidFill>
                  <a:srgbClr val="242021"/>
                </a:solidFill>
                <a:effectLst/>
                <a:latin typeface="Calibri" panose="020F0502020204030204" pitchFamily="34" charset="0"/>
              </a:rPr>
              <a:t>τῷ</a:t>
            </a:r>
            <a:br>
              <a:rPr lang="el-GR" sz="2800" b="0" i="0" dirty="0">
                <a:solidFill>
                  <a:srgbClr val="242021"/>
                </a:solidFill>
                <a:effectLst/>
                <a:latin typeface="Calibri" panose="020F0502020204030204" pitchFamily="34" charset="0"/>
              </a:rPr>
            </a:br>
            <a:r>
              <a:rPr lang="el-GR" sz="2800" b="0" i="0" dirty="0" err="1">
                <a:solidFill>
                  <a:srgbClr val="242021"/>
                </a:solidFill>
                <a:effectLst/>
                <a:latin typeface="Calibri" panose="020F0502020204030204" pitchFamily="34" charset="0"/>
              </a:rPr>
              <a:t>κόσμῳ</a:t>
            </a:r>
            <a:r>
              <a:rPr lang="el-GR" sz="2800" b="0" i="0" dirty="0">
                <a:solidFill>
                  <a:srgbClr val="242021"/>
                </a:solidFill>
                <a:effectLst/>
                <a:latin typeface="Calibri" panose="020F0502020204030204" pitchFamily="34" charset="0"/>
              </a:rPr>
              <a:t> </a:t>
            </a:r>
            <a:r>
              <a:rPr lang="el-GR" sz="2800" b="0" i="0" dirty="0" err="1">
                <a:solidFill>
                  <a:srgbClr val="242021"/>
                </a:solidFill>
                <a:effectLst/>
                <a:latin typeface="Calibri" panose="020F0502020204030204" pitchFamily="34" charset="0"/>
              </a:rPr>
              <a:t>κακοῦ</a:t>
            </a:r>
            <a:r>
              <a:rPr lang="el-GR" sz="2800" b="0" i="0" dirty="0">
                <a:solidFill>
                  <a:srgbClr val="242021"/>
                </a:solidFill>
                <a:effectLst/>
                <a:latin typeface="Calibri" panose="020F0502020204030204" pitchFamily="34" charset="0"/>
              </a:rPr>
              <a:t> </a:t>
            </a:r>
            <a:r>
              <a:rPr lang="el-GR" sz="2800" b="0" i="0" dirty="0" err="1">
                <a:solidFill>
                  <a:srgbClr val="242021"/>
                </a:solidFill>
                <a:effectLst/>
                <a:latin typeface="Calibri" panose="020F0502020204030204" pitchFamily="34" charset="0"/>
              </a:rPr>
              <a:t>καί</a:t>
            </a:r>
            <a:r>
              <a:rPr lang="el-GR" sz="2800" b="0" i="0" dirty="0">
                <a:solidFill>
                  <a:srgbClr val="242021"/>
                </a:solidFill>
                <a:effectLst/>
                <a:latin typeface="Calibri" panose="020F0502020204030204" pitchFamily="34" charset="0"/>
              </a:rPr>
              <a:t> </a:t>
            </a:r>
            <a:r>
              <a:rPr lang="el-GR" sz="2800" b="0" i="0" dirty="0" err="1">
                <a:solidFill>
                  <a:srgbClr val="242021"/>
                </a:solidFill>
                <a:effectLst/>
                <a:latin typeface="Calibri" panose="020F0502020204030204" pitchFamily="34" charset="0"/>
              </a:rPr>
              <a:t>τῆς</a:t>
            </a:r>
            <a:r>
              <a:rPr lang="el-GR" sz="2800" b="0" i="0" dirty="0">
                <a:solidFill>
                  <a:srgbClr val="242021"/>
                </a:solidFill>
                <a:effectLst/>
                <a:latin typeface="Calibri" panose="020F0502020204030204" pitchFamily="34" charset="0"/>
              </a:rPr>
              <a:t> </a:t>
            </a:r>
            <a:r>
              <a:rPr lang="el-GR" sz="2800" b="0" i="0" dirty="0" err="1">
                <a:solidFill>
                  <a:srgbClr val="242021"/>
                </a:solidFill>
                <a:effectLst/>
                <a:latin typeface="Calibri" panose="020F0502020204030204" pitchFamily="34" charset="0"/>
              </a:rPr>
              <a:t>ἁμαρτίας</a:t>
            </a:r>
            <a:r>
              <a:rPr lang="el-GR" sz="2800" b="0" i="0" dirty="0">
                <a:solidFill>
                  <a:srgbClr val="242021"/>
                </a:solidFill>
                <a:effectLst/>
                <a:latin typeface="Calibri" panose="020F0502020204030204" pitchFamily="34" charset="0"/>
              </a:rPr>
              <a:t>. […]</a:t>
            </a:r>
            <a:br>
              <a:rPr lang="el-GR" sz="2800" b="0" i="0" dirty="0">
                <a:solidFill>
                  <a:srgbClr val="242021"/>
                </a:solidFill>
                <a:effectLst/>
                <a:latin typeface="Calibri" panose="020F0502020204030204" pitchFamily="34" charset="0"/>
              </a:rPr>
            </a:br>
            <a:r>
              <a:rPr lang="el-GR" sz="2800" b="0" i="0" dirty="0">
                <a:solidFill>
                  <a:srgbClr val="242021"/>
                </a:solidFill>
                <a:effectLst/>
                <a:latin typeface="Calibri" panose="020F0502020204030204" pitchFamily="34" charset="0"/>
              </a:rPr>
              <a:t>2. Ἡ </a:t>
            </a:r>
            <a:r>
              <a:rPr lang="el-GR" sz="2800" b="0" i="0" dirty="0" err="1">
                <a:solidFill>
                  <a:srgbClr val="242021"/>
                </a:solidFill>
                <a:effectLst/>
                <a:latin typeface="Calibri" panose="020F0502020204030204" pitchFamily="34" charset="0"/>
              </a:rPr>
              <a:t>Ἐκκλησία</a:t>
            </a:r>
            <a:r>
              <a:rPr lang="el-GR" sz="2800" b="0" i="0" dirty="0">
                <a:solidFill>
                  <a:srgbClr val="242021"/>
                </a:solidFill>
                <a:effectLst/>
                <a:latin typeface="Calibri" panose="020F0502020204030204" pitchFamily="34" charset="0"/>
              </a:rPr>
              <a:t> </a:t>
            </a:r>
            <a:r>
              <a:rPr lang="el-GR" sz="2800" b="0" i="0" dirty="0" err="1">
                <a:solidFill>
                  <a:srgbClr val="242021"/>
                </a:solidFill>
                <a:effectLst/>
                <a:latin typeface="Calibri" panose="020F0502020204030204" pitchFamily="34" charset="0"/>
              </a:rPr>
              <a:t>τοῦ</a:t>
            </a:r>
            <a:r>
              <a:rPr lang="el-GR" sz="2800" b="0" i="0" dirty="0">
                <a:solidFill>
                  <a:srgbClr val="242021"/>
                </a:solidFill>
                <a:effectLst/>
                <a:latin typeface="Calibri" panose="020F0502020204030204" pitchFamily="34" charset="0"/>
              </a:rPr>
              <a:t> </a:t>
            </a:r>
            <a:r>
              <a:rPr lang="el-GR" sz="2800" b="0" i="0" dirty="0" err="1">
                <a:solidFill>
                  <a:srgbClr val="242021"/>
                </a:solidFill>
                <a:effectLst/>
                <a:latin typeface="Calibri" panose="020F0502020204030204" pitchFamily="34" charset="0"/>
              </a:rPr>
              <a:t>Χριστοῦ</a:t>
            </a:r>
            <a:r>
              <a:rPr lang="el-GR" sz="2800" b="0" i="0" dirty="0">
                <a:solidFill>
                  <a:srgbClr val="242021"/>
                </a:solidFill>
                <a:effectLst/>
                <a:latin typeface="Calibri" panose="020F0502020204030204" pitchFamily="34" charset="0"/>
              </a:rPr>
              <a:t>… </a:t>
            </a:r>
            <a:r>
              <a:rPr lang="el-GR" sz="2800" b="0" i="0" dirty="0" err="1">
                <a:solidFill>
                  <a:srgbClr val="242021"/>
                </a:solidFill>
                <a:effectLst/>
                <a:latin typeface="Calibri" panose="020F0502020204030204" pitchFamily="34" charset="0"/>
              </a:rPr>
              <a:t>ἐνθαρρύνει</a:t>
            </a:r>
            <a:r>
              <a:rPr lang="el-GR" sz="2800" b="0" i="0" dirty="0">
                <a:solidFill>
                  <a:srgbClr val="242021"/>
                </a:solidFill>
                <a:effectLst/>
                <a:latin typeface="Calibri" panose="020F0502020204030204" pitchFamily="34" charset="0"/>
              </a:rPr>
              <a:t> </a:t>
            </a:r>
            <a:r>
              <a:rPr lang="el-GR" sz="2800" b="0" i="0" dirty="0" err="1">
                <a:solidFill>
                  <a:srgbClr val="242021"/>
                </a:solidFill>
                <a:effectLst/>
                <a:latin typeface="Calibri" panose="020F0502020204030204" pitchFamily="34" charset="0"/>
              </a:rPr>
              <a:t>πᾶσαν</a:t>
            </a:r>
            <a:r>
              <a:rPr lang="el-GR" sz="2800" b="0" i="0" dirty="0">
                <a:solidFill>
                  <a:srgbClr val="242021"/>
                </a:solidFill>
                <a:effectLst/>
                <a:latin typeface="Calibri" panose="020F0502020204030204" pitchFamily="34" charset="0"/>
              </a:rPr>
              <a:t> </a:t>
            </a:r>
            <a:r>
              <a:rPr lang="el-GR" sz="2800" b="0" i="0" dirty="0" err="1">
                <a:solidFill>
                  <a:srgbClr val="242021"/>
                </a:solidFill>
                <a:effectLst/>
                <a:latin typeface="Calibri" panose="020F0502020204030204" pitchFamily="34" charset="0"/>
              </a:rPr>
              <a:t>πρωτοβουλίαν</a:t>
            </a:r>
            <a:r>
              <a:rPr lang="el-GR" sz="2800" b="0" i="0" dirty="0">
                <a:solidFill>
                  <a:srgbClr val="242021"/>
                </a:solidFill>
                <a:effectLst/>
                <a:latin typeface="Calibri" panose="020F0502020204030204" pitchFamily="34" charset="0"/>
              </a:rPr>
              <a:t> </a:t>
            </a:r>
            <a:r>
              <a:rPr lang="el-GR" sz="2800" b="0" i="0" dirty="0" err="1">
                <a:solidFill>
                  <a:srgbClr val="242021"/>
                </a:solidFill>
                <a:effectLst/>
                <a:latin typeface="Calibri" panose="020F0502020204030204" pitchFamily="34" charset="0"/>
              </a:rPr>
              <a:t>καί</a:t>
            </a:r>
            <a:r>
              <a:rPr lang="el-GR" sz="2800" b="0" i="0" dirty="0">
                <a:solidFill>
                  <a:srgbClr val="242021"/>
                </a:solidFill>
                <a:effectLst/>
                <a:latin typeface="Calibri" panose="020F0502020204030204" pitchFamily="34" charset="0"/>
              </a:rPr>
              <a:t> </a:t>
            </a:r>
            <a:r>
              <a:rPr lang="el-GR" sz="2800" b="0" i="0" dirty="0" err="1">
                <a:solidFill>
                  <a:srgbClr val="242021"/>
                </a:solidFill>
                <a:effectLst/>
                <a:latin typeface="Calibri" panose="020F0502020204030204" pitchFamily="34" charset="0"/>
              </a:rPr>
              <a:t>προσπάθειαν</a:t>
            </a:r>
            <a:r>
              <a:rPr lang="el-GR" sz="2800" b="0" i="0" dirty="0">
                <a:solidFill>
                  <a:srgbClr val="242021"/>
                </a:solidFill>
                <a:effectLst/>
                <a:latin typeface="Calibri" panose="020F0502020204030204" pitchFamily="34" charset="0"/>
              </a:rPr>
              <a:t> </a:t>
            </a:r>
            <a:r>
              <a:rPr lang="el-GR" sz="2800" b="0" i="0" dirty="0" err="1">
                <a:solidFill>
                  <a:srgbClr val="242021"/>
                </a:solidFill>
                <a:effectLst/>
                <a:latin typeface="Calibri" panose="020F0502020204030204" pitchFamily="34" charset="0"/>
              </a:rPr>
              <a:t>πρός</a:t>
            </a:r>
            <a:r>
              <a:rPr lang="el-GR" sz="2800" b="0" i="0" dirty="0">
                <a:solidFill>
                  <a:srgbClr val="242021"/>
                </a:solidFill>
                <a:effectLst/>
                <a:latin typeface="Calibri" panose="020F0502020204030204" pitchFamily="34" charset="0"/>
              </a:rPr>
              <a:t> </a:t>
            </a:r>
            <a:r>
              <a:rPr lang="el-GR" sz="2800" b="0" i="0" dirty="0" err="1">
                <a:solidFill>
                  <a:srgbClr val="242021"/>
                </a:solidFill>
                <a:effectLst/>
                <a:latin typeface="Calibri" panose="020F0502020204030204" pitchFamily="34" charset="0"/>
              </a:rPr>
              <a:t>πρόληψιν</a:t>
            </a:r>
            <a:r>
              <a:rPr lang="el-GR" sz="2800" b="0" i="0" dirty="0">
                <a:solidFill>
                  <a:srgbClr val="242021"/>
                </a:solidFill>
                <a:effectLst/>
                <a:latin typeface="Calibri" panose="020F0502020204030204" pitchFamily="34" charset="0"/>
              </a:rPr>
              <a:t> ἤ </a:t>
            </a:r>
            <a:r>
              <a:rPr lang="el-GR" sz="2800" b="0" i="0" dirty="0" err="1">
                <a:solidFill>
                  <a:srgbClr val="242021"/>
                </a:solidFill>
                <a:effectLst/>
                <a:latin typeface="Calibri" panose="020F0502020204030204" pitchFamily="34" charset="0"/>
              </a:rPr>
              <a:t>ἀπο</a:t>
            </a:r>
            <a:r>
              <a:rPr lang="el-GR" sz="2800" b="0" i="0" dirty="0">
                <a:solidFill>
                  <a:srgbClr val="242021"/>
                </a:solidFill>
                <a:effectLst/>
                <a:latin typeface="Calibri" panose="020F0502020204030204" pitchFamily="34" charset="0"/>
              </a:rPr>
              <a:t>­</a:t>
            </a:r>
            <a:br>
              <a:rPr lang="el-GR" sz="2800" b="0" i="0" dirty="0">
                <a:solidFill>
                  <a:srgbClr val="242021"/>
                </a:solidFill>
                <a:effectLst/>
                <a:latin typeface="Calibri" panose="020F0502020204030204" pitchFamily="34" charset="0"/>
              </a:rPr>
            </a:br>
            <a:r>
              <a:rPr lang="el-GR" sz="2800" b="0" i="0" dirty="0" err="1">
                <a:solidFill>
                  <a:srgbClr val="242021"/>
                </a:solidFill>
                <a:effectLst/>
                <a:latin typeface="Calibri" panose="020F0502020204030204" pitchFamily="34" charset="0"/>
              </a:rPr>
              <a:t>τροπήν</a:t>
            </a:r>
            <a:r>
              <a:rPr lang="el-GR" sz="2800" b="0" i="0" dirty="0">
                <a:solidFill>
                  <a:srgbClr val="242021"/>
                </a:solidFill>
                <a:effectLst/>
                <a:latin typeface="Calibri" panose="020F0502020204030204" pitchFamily="34" charset="0"/>
              </a:rPr>
              <a:t> </a:t>
            </a:r>
            <a:r>
              <a:rPr lang="el-GR" sz="2800" b="0" i="0" dirty="0" err="1">
                <a:solidFill>
                  <a:srgbClr val="242021"/>
                </a:solidFill>
                <a:effectLst/>
                <a:latin typeface="Calibri" panose="020F0502020204030204" pitchFamily="34" charset="0"/>
              </a:rPr>
              <a:t>αὐτοῦ</a:t>
            </a:r>
            <a:r>
              <a:rPr lang="el-GR" sz="2800" b="0" i="0" dirty="0">
                <a:solidFill>
                  <a:srgbClr val="242021"/>
                </a:solidFill>
                <a:effectLst/>
                <a:latin typeface="Calibri" panose="020F0502020204030204" pitchFamily="34" charset="0"/>
              </a:rPr>
              <a:t>, διά </a:t>
            </a:r>
            <a:r>
              <a:rPr lang="el-GR" sz="2800" b="0" i="0" dirty="0" err="1">
                <a:solidFill>
                  <a:srgbClr val="242021"/>
                </a:solidFill>
                <a:effectLst/>
                <a:latin typeface="Calibri" panose="020F0502020204030204" pitchFamily="34" charset="0"/>
              </a:rPr>
              <a:t>τοῦ</a:t>
            </a:r>
            <a:r>
              <a:rPr lang="el-GR" sz="2800" b="0" i="0" dirty="0">
                <a:solidFill>
                  <a:srgbClr val="242021"/>
                </a:solidFill>
                <a:effectLst/>
                <a:latin typeface="Calibri" panose="020F0502020204030204" pitchFamily="34" charset="0"/>
              </a:rPr>
              <a:t> διαλόγου </a:t>
            </a:r>
            <a:r>
              <a:rPr lang="el-GR" sz="2800" b="0" i="0" dirty="0" err="1">
                <a:solidFill>
                  <a:srgbClr val="242021"/>
                </a:solidFill>
                <a:effectLst/>
                <a:latin typeface="Calibri" panose="020F0502020204030204" pitchFamily="34" charset="0"/>
              </a:rPr>
              <a:t>καί</a:t>
            </a:r>
            <a:r>
              <a:rPr lang="el-GR" sz="2800" b="0" i="0" dirty="0">
                <a:solidFill>
                  <a:srgbClr val="242021"/>
                </a:solidFill>
                <a:effectLst/>
                <a:latin typeface="Calibri" panose="020F0502020204030204" pitchFamily="34" charset="0"/>
              </a:rPr>
              <a:t> διά παντός </a:t>
            </a:r>
            <a:r>
              <a:rPr lang="el-GR" sz="2800" b="0" i="0" dirty="0" err="1">
                <a:solidFill>
                  <a:srgbClr val="242021"/>
                </a:solidFill>
                <a:effectLst/>
                <a:latin typeface="Calibri" panose="020F0502020204030204" pitchFamily="34" charset="0"/>
              </a:rPr>
              <a:t>ἄλλου</a:t>
            </a:r>
            <a:r>
              <a:rPr lang="el-GR" sz="2800" b="0" i="0" dirty="0">
                <a:solidFill>
                  <a:srgbClr val="242021"/>
                </a:solidFill>
                <a:effectLst/>
                <a:latin typeface="Calibri" panose="020F0502020204030204" pitchFamily="34" charset="0"/>
              </a:rPr>
              <a:t> </a:t>
            </a:r>
            <a:r>
              <a:rPr lang="el-GR" sz="2800" b="0" i="0" dirty="0" err="1">
                <a:solidFill>
                  <a:srgbClr val="242021"/>
                </a:solidFill>
                <a:effectLst/>
                <a:latin typeface="Calibri" panose="020F0502020204030204" pitchFamily="34" charset="0"/>
              </a:rPr>
              <a:t>προσφόρου</a:t>
            </a:r>
            <a:r>
              <a:rPr lang="el-GR" sz="2800" b="0" i="0" dirty="0">
                <a:solidFill>
                  <a:srgbClr val="242021"/>
                </a:solidFill>
                <a:effectLst/>
                <a:latin typeface="Calibri" panose="020F0502020204030204" pitchFamily="34" charset="0"/>
              </a:rPr>
              <a:t> μέσου. </a:t>
            </a:r>
            <a:r>
              <a:rPr lang="el-GR" sz="2800" b="0" i="0" dirty="0" err="1">
                <a:solidFill>
                  <a:srgbClr val="242021"/>
                </a:solidFill>
                <a:effectLst/>
                <a:latin typeface="Calibri" panose="020F0502020204030204" pitchFamily="34" charset="0"/>
              </a:rPr>
              <a:t>Εἰς</a:t>
            </a:r>
            <a:r>
              <a:rPr lang="el-GR" sz="2800" b="0" i="0" dirty="0">
                <a:solidFill>
                  <a:srgbClr val="242021"/>
                </a:solidFill>
                <a:effectLst/>
                <a:latin typeface="Calibri" panose="020F0502020204030204" pitchFamily="34" charset="0"/>
              </a:rPr>
              <a:t> </a:t>
            </a:r>
            <a:r>
              <a:rPr lang="el-GR" sz="2800" b="0" i="0" dirty="0" err="1">
                <a:solidFill>
                  <a:srgbClr val="242021"/>
                </a:solidFill>
                <a:effectLst/>
                <a:latin typeface="Calibri" panose="020F0502020204030204" pitchFamily="34" charset="0"/>
              </a:rPr>
              <a:t>περίπτωσιν</a:t>
            </a:r>
            <a:r>
              <a:rPr lang="el-GR" sz="2800" b="0" i="0" dirty="0">
                <a:solidFill>
                  <a:srgbClr val="242021"/>
                </a:solidFill>
                <a:effectLst/>
                <a:latin typeface="Calibri" panose="020F0502020204030204" pitchFamily="34" charset="0"/>
              </a:rPr>
              <a:t> κατά </a:t>
            </a:r>
            <a:r>
              <a:rPr lang="el-GR" sz="2800" b="0" i="0" dirty="0" err="1">
                <a:solidFill>
                  <a:srgbClr val="242021"/>
                </a:solidFill>
                <a:effectLst/>
                <a:latin typeface="Calibri" panose="020F0502020204030204" pitchFamily="34" charset="0"/>
              </a:rPr>
              <a:t>τήν</a:t>
            </a:r>
            <a:br>
              <a:rPr lang="el-GR" sz="2800" b="0" i="0" dirty="0">
                <a:solidFill>
                  <a:srgbClr val="242021"/>
                </a:solidFill>
                <a:effectLst/>
                <a:latin typeface="Calibri" panose="020F0502020204030204" pitchFamily="34" charset="0"/>
              </a:rPr>
            </a:br>
            <a:r>
              <a:rPr lang="el-GR" sz="2800" b="0" i="0" dirty="0" err="1">
                <a:solidFill>
                  <a:srgbClr val="242021"/>
                </a:solidFill>
                <a:effectLst/>
                <a:latin typeface="Calibri" panose="020F0502020204030204" pitchFamily="34" charset="0"/>
              </a:rPr>
              <a:t>ὁποίαν</a:t>
            </a:r>
            <a:r>
              <a:rPr lang="el-GR" sz="2800" b="0" i="0" dirty="0">
                <a:solidFill>
                  <a:srgbClr val="242021"/>
                </a:solidFill>
                <a:effectLst/>
                <a:latin typeface="Calibri" panose="020F0502020204030204" pitchFamily="34" charset="0"/>
              </a:rPr>
              <a:t> ὁ πόλεμος </a:t>
            </a:r>
            <a:r>
              <a:rPr lang="el-GR" sz="2800" b="0" i="0" dirty="0" err="1">
                <a:solidFill>
                  <a:srgbClr val="242021"/>
                </a:solidFill>
                <a:effectLst/>
                <a:latin typeface="Calibri" panose="020F0502020204030204" pitchFamily="34" charset="0"/>
              </a:rPr>
              <a:t>καταστῇ</a:t>
            </a:r>
            <a:r>
              <a:rPr lang="el-GR" sz="2800" b="0" i="0" dirty="0">
                <a:solidFill>
                  <a:srgbClr val="242021"/>
                </a:solidFill>
                <a:effectLst/>
                <a:latin typeface="Calibri" panose="020F0502020204030204" pitchFamily="34" charset="0"/>
              </a:rPr>
              <a:t> </a:t>
            </a:r>
            <a:r>
              <a:rPr lang="el-GR" sz="2800" b="0" i="0" dirty="0" err="1">
                <a:solidFill>
                  <a:srgbClr val="242021"/>
                </a:solidFill>
                <a:effectLst/>
                <a:latin typeface="Calibri" panose="020F0502020204030204" pitchFamily="34" charset="0"/>
              </a:rPr>
              <a:t>ἀναπόφευκτος</a:t>
            </a:r>
            <a:r>
              <a:rPr lang="el-GR" sz="2800" b="0" i="0" dirty="0">
                <a:solidFill>
                  <a:srgbClr val="242021"/>
                </a:solidFill>
                <a:effectLst/>
                <a:latin typeface="Calibri" panose="020F0502020204030204" pitchFamily="34" charset="0"/>
              </a:rPr>
              <a:t>, ἡ </a:t>
            </a:r>
            <a:r>
              <a:rPr lang="el-GR" sz="2800" b="0" i="0" dirty="0" err="1">
                <a:solidFill>
                  <a:srgbClr val="242021"/>
                </a:solidFill>
                <a:effectLst/>
                <a:latin typeface="Calibri" panose="020F0502020204030204" pitchFamily="34" charset="0"/>
              </a:rPr>
              <a:t>Ἐκκλησία</a:t>
            </a:r>
            <a:r>
              <a:rPr lang="el-GR" sz="2800" b="0" i="0" dirty="0">
                <a:solidFill>
                  <a:srgbClr val="242021"/>
                </a:solidFill>
                <a:effectLst/>
                <a:latin typeface="Calibri" panose="020F0502020204030204" pitchFamily="34" charset="0"/>
              </a:rPr>
              <a:t> συνεχίζει </a:t>
            </a:r>
            <a:r>
              <a:rPr lang="el-GR" sz="2800" b="0" i="0" dirty="0" err="1">
                <a:solidFill>
                  <a:srgbClr val="242021"/>
                </a:solidFill>
                <a:effectLst/>
                <a:latin typeface="Calibri" panose="020F0502020204030204" pitchFamily="34" charset="0"/>
              </a:rPr>
              <a:t>προσευχομένη</a:t>
            </a:r>
            <a:r>
              <a:rPr lang="el-GR" sz="2800" b="0" i="0" dirty="0">
                <a:solidFill>
                  <a:srgbClr val="242021"/>
                </a:solidFill>
                <a:effectLst/>
                <a:latin typeface="Calibri" panose="020F0502020204030204" pitchFamily="34" charset="0"/>
              </a:rPr>
              <a:t> </a:t>
            </a:r>
            <a:r>
              <a:rPr lang="el-GR" sz="2800" b="0" i="0" dirty="0" err="1">
                <a:solidFill>
                  <a:srgbClr val="242021"/>
                </a:solidFill>
                <a:effectLst/>
                <a:latin typeface="Calibri" panose="020F0502020204030204" pitchFamily="34" charset="0"/>
              </a:rPr>
              <a:t>καί</a:t>
            </a:r>
            <a:r>
              <a:rPr lang="el-GR" sz="2800" b="0" i="0" dirty="0">
                <a:solidFill>
                  <a:srgbClr val="242021"/>
                </a:solidFill>
                <a:effectLst/>
                <a:latin typeface="Calibri" panose="020F0502020204030204" pitchFamily="34" charset="0"/>
              </a:rPr>
              <a:t> </a:t>
            </a:r>
            <a:r>
              <a:rPr lang="el-GR" sz="2800" b="0" i="0" dirty="0" err="1">
                <a:solidFill>
                  <a:srgbClr val="242021"/>
                </a:solidFill>
                <a:effectLst/>
                <a:latin typeface="Calibri" panose="020F0502020204030204" pitchFamily="34" charset="0"/>
              </a:rPr>
              <a:t>μεριμνῶσα</a:t>
            </a:r>
            <a:r>
              <a:rPr lang="el-GR" sz="2800" b="0" i="0" dirty="0">
                <a:solidFill>
                  <a:srgbClr val="242021"/>
                </a:solidFill>
                <a:effectLst/>
                <a:latin typeface="Calibri" panose="020F0502020204030204" pitchFamily="34" charset="0"/>
              </a:rPr>
              <a:t> </a:t>
            </a:r>
            <a:r>
              <a:rPr lang="el-GR" sz="2800" b="0" i="0" dirty="0" err="1">
                <a:solidFill>
                  <a:srgbClr val="242021"/>
                </a:solidFill>
                <a:effectLst/>
                <a:latin typeface="Calibri" panose="020F0502020204030204" pitchFamily="34" charset="0"/>
              </a:rPr>
              <a:t>ποι</a:t>
            </a:r>
            <a:r>
              <a:rPr lang="el-GR" sz="2800" b="0" i="0" dirty="0">
                <a:solidFill>
                  <a:srgbClr val="242021"/>
                </a:solidFill>
                <a:effectLst/>
                <a:latin typeface="Calibri" panose="020F0502020204030204" pitchFamily="34" charset="0"/>
              </a:rPr>
              <a:t>­</a:t>
            </a:r>
            <a:br>
              <a:rPr lang="el-GR" sz="2800" b="0" i="0" dirty="0">
                <a:solidFill>
                  <a:srgbClr val="242021"/>
                </a:solidFill>
                <a:effectLst/>
                <a:latin typeface="Calibri" panose="020F0502020204030204" pitchFamily="34" charset="0"/>
              </a:rPr>
            </a:br>
            <a:r>
              <a:rPr lang="el-GR" sz="2800" b="0" i="0" dirty="0" err="1">
                <a:solidFill>
                  <a:srgbClr val="242021"/>
                </a:solidFill>
                <a:effectLst/>
                <a:latin typeface="Calibri" panose="020F0502020204030204" pitchFamily="34" charset="0"/>
              </a:rPr>
              <a:t>μαντικῶς</a:t>
            </a:r>
            <a:r>
              <a:rPr lang="el-GR" sz="2800" b="0" i="0" dirty="0">
                <a:solidFill>
                  <a:srgbClr val="242021"/>
                </a:solidFill>
                <a:effectLst/>
                <a:latin typeface="Calibri" panose="020F0502020204030204" pitchFamily="34" charset="0"/>
              </a:rPr>
              <a:t> διά </a:t>
            </a:r>
            <a:r>
              <a:rPr lang="el-GR" sz="2800" b="0" i="0" dirty="0" err="1">
                <a:solidFill>
                  <a:srgbClr val="242021"/>
                </a:solidFill>
                <a:effectLst/>
                <a:latin typeface="Calibri" panose="020F0502020204030204" pitchFamily="34" charset="0"/>
              </a:rPr>
              <a:t>τά</a:t>
            </a:r>
            <a:r>
              <a:rPr lang="el-GR" sz="2800" b="0" i="0" dirty="0">
                <a:solidFill>
                  <a:srgbClr val="242021"/>
                </a:solidFill>
                <a:effectLst/>
                <a:latin typeface="Calibri" panose="020F0502020204030204" pitchFamily="34" charset="0"/>
              </a:rPr>
              <a:t> τέκνα </a:t>
            </a:r>
            <a:r>
              <a:rPr lang="el-GR" sz="2800" b="0" i="0" dirty="0" err="1">
                <a:solidFill>
                  <a:srgbClr val="242021"/>
                </a:solidFill>
                <a:effectLst/>
                <a:latin typeface="Calibri" panose="020F0502020204030204" pitchFamily="34" charset="0"/>
              </a:rPr>
              <a:t>αὐτῆς</a:t>
            </a:r>
            <a:r>
              <a:rPr lang="el-GR" sz="2800" b="0" i="0" dirty="0">
                <a:solidFill>
                  <a:srgbClr val="242021"/>
                </a:solidFill>
                <a:effectLst/>
                <a:latin typeface="Calibri" panose="020F0502020204030204" pitchFamily="34" charset="0"/>
              </a:rPr>
              <a:t>, </a:t>
            </a:r>
            <a:r>
              <a:rPr lang="el-GR" sz="2800" b="0" i="0" dirty="0" err="1">
                <a:solidFill>
                  <a:srgbClr val="242021"/>
                </a:solidFill>
                <a:effectLst/>
                <a:latin typeface="Calibri" panose="020F0502020204030204" pitchFamily="34" charset="0"/>
              </a:rPr>
              <a:t>τά</a:t>
            </a:r>
            <a:r>
              <a:rPr lang="el-GR" sz="2800" b="0" i="0" dirty="0">
                <a:solidFill>
                  <a:srgbClr val="242021"/>
                </a:solidFill>
                <a:effectLst/>
                <a:latin typeface="Calibri" panose="020F0502020204030204" pitchFamily="34" charset="0"/>
              </a:rPr>
              <a:t> </a:t>
            </a:r>
            <a:r>
              <a:rPr lang="el-GR" sz="2800" b="0" i="0" dirty="0" err="1">
                <a:solidFill>
                  <a:srgbClr val="242021"/>
                </a:solidFill>
                <a:effectLst/>
                <a:latin typeface="Calibri" panose="020F0502020204030204" pitchFamily="34" charset="0"/>
              </a:rPr>
              <a:t>ὁποῖα</a:t>
            </a:r>
            <a:r>
              <a:rPr lang="el-GR" sz="2800" b="0" i="0" dirty="0">
                <a:solidFill>
                  <a:srgbClr val="242021"/>
                </a:solidFill>
                <a:effectLst/>
                <a:latin typeface="Calibri" panose="020F0502020204030204" pitchFamily="34" charset="0"/>
              </a:rPr>
              <a:t> </a:t>
            </a:r>
            <a:r>
              <a:rPr lang="el-GR" sz="2800" b="0" i="0" dirty="0" err="1">
                <a:solidFill>
                  <a:srgbClr val="242021"/>
                </a:solidFill>
                <a:effectLst/>
                <a:latin typeface="Calibri" panose="020F0502020204030204" pitchFamily="34" charset="0"/>
              </a:rPr>
              <a:t>ἐμπλέκονται</a:t>
            </a:r>
            <a:r>
              <a:rPr lang="el-GR" sz="2800" b="0" i="0" dirty="0">
                <a:solidFill>
                  <a:srgbClr val="242021"/>
                </a:solidFill>
                <a:effectLst/>
                <a:latin typeface="Calibri" panose="020F0502020204030204" pitchFamily="34" charset="0"/>
              </a:rPr>
              <a:t> </a:t>
            </a:r>
            <a:r>
              <a:rPr lang="el-GR" sz="2800" b="0" i="0" dirty="0" err="1">
                <a:solidFill>
                  <a:srgbClr val="242021"/>
                </a:solidFill>
                <a:effectLst/>
                <a:latin typeface="Calibri" panose="020F0502020204030204" pitchFamily="34" charset="0"/>
              </a:rPr>
              <a:t>εἰς</a:t>
            </a:r>
            <a:r>
              <a:rPr lang="el-GR" sz="2800" b="0" i="0" dirty="0">
                <a:solidFill>
                  <a:srgbClr val="242021"/>
                </a:solidFill>
                <a:effectLst/>
                <a:latin typeface="Calibri" panose="020F0502020204030204" pitchFamily="34" charset="0"/>
              </a:rPr>
              <a:t> </a:t>
            </a:r>
            <a:r>
              <a:rPr lang="el-GR" sz="2800" b="0" i="0" dirty="0" err="1">
                <a:solidFill>
                  <a:srgbClr val="242021"/>
                </a:solidFill>
                <a:effectLst/>
                <a:latin typeface="Calibri" panose="020F0502020204030204" pitchFamily="34" charset="0"/>
              </a:rPr>
              <a:t>τάς</a:t>
            </a:r>
            <a:r>
              <a:rPr lang="el-GR" sz="2800" b="0" i="0" dirty="0">
                <a:solidFill>
                  <a:srgbClr val="242021"/>
                </a:solidFill>
                <a:effectLst/>
                <a:latin typeface="Calibri" panose="020F0502020204030204" pitchFamily="34" charset="0"/>
              </a:rPr>
              <a:t> </a:t>
            </a:r>
            <a:r>
              <a:rPr lang="el-GR" sz="2800" b="0" i="0" dirty="0" err="1">
                <a:solidFill>
                  <a:srgbClr val="242021"/>
                </a:solidFill>
                <a:effectLst/>
                <a:latin typeface="Calibri" panose="020F0502020204030204" pitchFamily="34" charset="0"/>
              </a:rPr>
              <a:t>πολεμικάς</a:t>
            </a:r>
            <a:r>
              <a:rPr lang="el-GR" sz="2800" b="0" i="0" dirty="0">
                <a:solidFill>
                  <a:srgbClr val="242021"/>
                </a:solidFill>
                <a:effectLst/>
                <a:latin typeface="Calibri" panose="020F0502020204030204" pitchFamily="34" charset="0"/>
              </a:rPr>
              <a:t> συγκρούσεις διά </a:t>
            </a:r>
            <a:r>
              <a:rPr lang="el-GR" sz="2800" b="0" i="0" dirty="0" err="1">
                <a:solidFill>
                  <a:srgbClr val="242021"/>
                </a:solidFill>
                <a:effectLst/>
                <a:latin typeface="Calibri" panose="020F0502020204030204" pitchFamily="34" charset="0"/>
              </a:rPr>
              <a:t>τήν</a:t>
            </a:r>
            <a:r>
              <a:rPr lang="el-GR" sz="2800" b="0" i="0" dirty="0">
                <a:solidFill>
                  <a:srgbClr val="242021"/>
                </a:solidFill>
                <a:effectLst/>
                <a:latin typeface="Calibri" panose="020F0502020204030204" pitchFamily="34" charset="0"/>
              </a:rPr>
              <a:t> </a:t>
            </a:r>
            <a:r>
              <a:rPr lang="el-GR" sz="2800" b="0" i="0" dirty="0" err="1">
                <a:solidFill>
                  <a:srgbClr val="242021"/>
                </a:solidFill>
                <a:effectLst/>
                <a:latin typeface="Calibri" panose="020F0502020204030204" pitchFamily="34" charset="0"/>
              </a:rPr>
              <a:t>ὑπερά</a:t>
            </a:r>
            <a:r>
              <a:rPr lang="el-GR" sz="2800" b="0" i="0" dirty="0">
                <a:solidFill>
                  <a:srgbClr val="242021"/>
                </a:solidFill>
                <a:effectLst/>
                <a:latin typeface="Calibri" panose="020F0502020204030204" pitchFamily="34" charset="0"/>
              </a:rPr>
              <a:t>­</a:t>
            </a:r>
            <a:br>
              <a:rPr lang="el-GR" sz="2800" b="0" i="0" dirty="0">
                <a:solidFill>
                  <a:srgbClr val="242021"/>
                </a:solidFill>
                <a:effectLst/>
                <a:latin typeface="Calibri" panose="020F0502020204030204" pitchFamily="34" charset="0"/>
              </a:rPr>
            </a:br>
            <a:r>
              <a:rPr lang="el-GR" sz="2800" b="0" i="0" dirty="0" err="1">
                <a:solidFill>
                  <a:srgbClr val="242021"/>
                </a:solidFill>
                <a:effectLst/>
                <a:latin typeface="Calibri" panose="020F0502020204030204" pitchFamily="34" charset="0"/>
              </a:rPr>
              <a:t>σπισιν</a:t>
            </a:r>
            <a:r>
              <a:rPr lang="el-GR" sz="2800" b="0" i="0" dirty="0">
                <a:solidFill>
                  <a:srgbClr val="242021"/>
                </a:solidFill>
                <a:effectLst/>
                <a:latin typeface="Calibri" panose="020F0502020204030204" pitchFamily="34" charset="0"/>
              </a:rPr>
              <a:t> </a:t>
            </a:r>
            <a:r>
              <a:rPr lang="el-GR" sz="2800" b="0" i="0" dirty="0" err="1">
                <a:solidFill>
                  <a:srgbClr val="242021"/>
                </a:solidFill>
                <a:effectLst/>
                <a:latin typeface="Calibri" panose="020F0502020204030204" pitchFamily="34" charset="0"/>
              </a:rPr>
              <a:t>τῆς</a:t>
            </a:r>
            <a:r>
              <a:rPr lang="el-GR" sz="2800" b="0" i="0" dirty="0">
                <a:solidFill>
                  <a:srgbClr val="242021"/>
                </a:solidFill>
                <a:effectLst/>
                <a:latin typeface="Calibri" panose="020F0502020204030204" pitchFamily="34" charset="0"/>
              </a:rPr>
              <a:t> </a:t>
            </a:r>
            <a:r>
              <a:rPr lang="el-GR" sz="2800" b="0" i="0" dirty="0" err="1">
                <a:solidFill>
                  <a:srgbClr val="242021"/>
                </a:solidFill>
                <a:effectLst/>
                <a:latin typeface="Calibri" panose="020F0502020204030204" pitchFamily="34" charset="0"/>
              </a:rPr>
              <a:t>ζωῆς</a:t>
            </a:r>
            <a:r>
              <a:rPr lang="el-GR" sz="2800" b="0" i="0" dirty="0">
                <a:solidFill>
                  <a:srgbClr val="242021"/>
                </a:solidFill>
                <a:effectLst/>
                <a:latin typeface="Calibri" panose="020F0502020204030204" pitchFamily="34" charset="0"/>
              </a:rPr>
              <a:t> </a:t>
            </a:r>
            <a:r>
              <a:rPr lang="el-GR" sz="2800" b="0" i="0" dirty="0" err="1">
                <a:solidFill>
                  <a:srgbClr val="242021"/>
                </a:solidFill>
                <a:effectLst/>
                <a:latin typeface="Calibri" panose="020F0502020204030204" pitchFamily="34" charset="0"/>
              </a:rPr>
              <a:t>καί</a:t>
            </a:r>
            <a:r>
              <a:rPr lang="el-GR" sz="2800" b="0" i="0" dirty="0">
                <a:solidFill>
                  <a:srgbClr val="242021"/>
                </a:solidFill>
                <a:effectLst/>
                <a:latin typeface="Calibri" panose="020F0502020204030204" pitchFamily="34" charset="0"/>
              </a:rPr>
              <a:t> </a:t>
            </a:r>
            <a:r>
              <a:rPr lang="el-GR" sz="2800" b="0" i="0" dirty="0" err="1">
                <a:solidFill>
                  <a:srgbClr val="242021"/>
                </a:solidFill>
                <a:effectLst/>
                <a:latin typeface="Calibri" panose="020F0502020204030204" pitchFamily="34" charset="0"/>
              </a:rPr>
              <a:t>τῆς</a:t>
            </a:r>
            <a:r>
              <a:rPr lang="el-GR" sz="2800" b="0" i="0" dirty="0">
                <a:solidFill>
                  <a:srgbClr val="242021"/>
                </a:solidFill>
                <a:effectLst/>
                <a:latin typeface="Calibri" panose="020F0502020204030204" pitchFamily="34" charset="0"/>
              </a:rPr>
              <a:t> </a:t>
            </a:r>
            <a:r>
              <a:rPr lang="el-GR" sz="2800" b="0" i="0" dirty="0" err="1">
                <a:solidFill>
                  <a:srgbClr val="242021"/>
                </a:solidFill>
                <a:effectLst/>
                <a:latin typeface="Calibri" panose="020F0502020204030204" pitchFamily="34" charset="0"/>
              </a:rPr>
              <a:t>ἐλευθερίας</a:t>
            </a:r>
            <a:r>
              <a:rPr lang="el-GR" sz="2800" b="0" i="0" dirty="0">
                <a:solidFill>
                  <a:srgbClr val="242021"/>
                </a:solidFill>
                <a:effectLst/>
                <a:latin typeface="Calibri" panose="020F0502020204030204" pitchFamily="34" charset="0"/>
              </a:rPr>
              <a:t> </a:t>
            </a:r>
            <a:r>
              <a:rPr lang="el-GR" sz="2800" b="0" i="0" dirty="0" err="1">
                <a:solidFill>
                  <a:srgbClr val="242021"/>
                </a:solidFill>
                <a:effectLst/>
                <a:latin typeface="Calibri" panose="020F0502020204030204" pitchFamily="34" charset="0"/>
              </a:rPr>
              <a:t>αὐτῶν</a:t>
            </a:r>
            <a:r>
              <a:rPr lang="el-GR" sz="2800" b="0" i="0" dirty="0">
                <a:solidFill>
                  <a:srgbClr val="242021"/>
                </a:solidFill>
                <a:effectLst/>
                <a:latin typeface="Calibri" panose="020F0502020204030204" pitchFamily="34" charset="0"/>
              </a:rPr>
              <a:t>, καταβάλλουσα </a:t>
            </a:r>
            <a:r>
              <a:rPr lang="el-GR" sz="2800" b="0" i="0" dirty="0" err="1">
                <a:solidFill>
                  <a:srgbClr val="242021"/>
                </a:solidFill>
                <a:effectLst/>
                <a:latin typeface="Calibri" panose="020F0502020204030204" pitchFamily="34" charset="0"/>
              </a:rPr>
              <a:t>πᾶσαν</a:t>
            </a:r>
            <a:r>
              <a:rPr lang="el-GR" sz="2800" b="0" i="0" dirty="0">
                <a:solidFill>
                  <a:srgbClr val="242021"/>
                </a:solidFill>
                <a:effectLst/>
                <a:latin typeface="Calibri" panose="020F0502020204030204" pitchFamily="34" charset="0"/>
              </a:rPr>
              <a:t> </a:t>
            </a:r>
            <a:r>
              <a:rPr lang="el-GR" sz="2800" b="0" i="0" dirty="0" err="1">
                <a:solidFill>
                  <a:srgbClr val="242021"/>
                </a:solidFill>
                <a:effectLst/>
                <a:latin typeface="Calibri" panose="020F0502020204030204" pitchFamily="34" charset="0"/>
              </a:rPr>
              <a:t>προσπάθειαν</a:t>
            </a:r>
            <a:r>
              <a:rPr lang="el-GR" sz="2800" b="0" i="0" dirty="0">
                <a:solidFill>
                  <a:srgbClr val="242021"/>
                </a:solidFill>
                <a:effectLst/>
                <a:latin typeface="Calibri" panose="020F0502020204030204" pitchFamily="34" charset="0"/>
              </a:rPr>
              <a:t> διά </a:t>
            </a:r>
            <a:r>
              <a:rPr lang="el-GR" sz="2800" b="0" i="0" dirty="0" err="1">
                <a:solidFill>
                  <a:srgbClr val="242021"/>
                </a:solidFill>
                <a:effectLst/>
                <a:latin typeface="Calibri" panose="020F0502020204030204" pitchFamily="34" charset="0"/>
              </a:rPr>
              <a:t>τήν</a:t>
            </a:r>
            <a:r>
              <a:rPr lang="el-GR" sz="2800" b="0" i="0" dirty="0">
                <a:solidFill>
                  <a:srgbClr val="242021"/>
                </a:solidFill>
                <a:effectLst/>
                <a:latin typeface="Calibri" panose="020F0502020204030204" pitchFamily="34" charset="0"/>
              </a:rPr>
              <a:t> </a:t>
            </a:r>
            <a:r>
              <a:rPr lang="el-GR" sz="2800" b="0" i="0" dirty="0" err="1">
                <a:solidFill>
                  <a:srgbClr val="242021"/>
                </a:solidFill>
                <a:effectLst/>
                <a:latin typeface="Calibri" panose="020F0502020204030204" pitchFamily="34" charset="0"/>
              </a:rPr>
              <a:t>ταχυτέραν</a:t>
            </a:r>
            <a:br>
              <a:rPr lang="el-GR" sz="2800" b="0" i="0" dirty="0">
                <a:solidFill>
                  <a:srgbClr val="242021"/>
                </a:solidFill>
                <a:effectLst/>
                <a:latin typeface="Calibri" panose="020F0502020204030204" pitchFamily="34" charset="0"/>
              </a:rPr>
            </a:br>
            <a:r>
              <a:rPr lang="el-GR" sz="2800" b="0" i="0" dirty="0" err="1">
                <a:solidFill>
                  <a:srgbClr val="242021"/>
                </a:solidFill>
                <a:effectLst/>
                <a:latin typeface="Calibri" panose="020F0502020204030204" pitchFamily="34" charset="0"/>
              </a:rPr>
              <a:t>ἀποκατάστασιν</a:t>
            </a:r>
            <a:r>
              <a:rPr lang="el-GR" sz="2800" b="0" i="0" dirty="0">
                <a:solidFill>
                  <a:srgbClr val="242021"/>
                </a:solidFill>
                <a:effectLst/>
                <a:latin typeface="Calibri" panose="020F0502020204030204" pitchFamily="34" charset="0"/>
              </a:rPr>
              <a:t> </a:t>
            </a:r>
            <a:r>
              <a:rPr lang="el-GR" sz="2800" b="0" i="0" dirty="0" err="1">
                <a:solidFill>
                  <a:srgbClr val="242021"/>
                </a:solidFill>
                <a:effectLst/>
                <a:latin typeface="Calibri" panose="020F0502020204030204" pitchFamily="34" charset="0"/>
              </a:rPr>
              <a:t>τῆς</a:t>
            </a:r>
            <a:r>
              <a:rPr lang="el-GR" sz="2800" b="0" i="0" dirty="0">
                <a:solidFill>
                  <a:srgbClr val="242021"/>
                </a:solidFill>
                <a:effectLst/>
                <a:latin typeface="Calibri" panose="020F0502020204030204" pitchFamily="34" charset="0"/>
              </a:rPr>
              <a:t> </a:t>
            </a:r>
            <a:r>
              <a:rPr lang="el-GR" sz="2800" b="0" i="0" dirty="0" err="1">
                <a:solidFill>
                  <a:srgbClr val="242021"/>
                </a:solidFill>
                <a:effectLst/>
                <a:latin typeface="Calibri" panose="020F0502020204030204" pitchFamily="34" charset="0"/>
              </a:rPr>
              <a:t>εἰρήνης</a:t>
            </a:r>
            <a:r>
              <a:rPr lang="el-GR" sz="2800" b="0" i="0" dirty="0">
                <a:solidFill>
                  <a:srgbClr val="242021"/>
                </a:solidFill>
                <a:effectLst/>
                <a:latin typeface="Calibri" panose="020F0502020204030204" pitchFamily="34" charset="0"/>
              </a:rPr>
              <a:t> </a:t>
            </a:r>
            <a:r>
              <a:rPr lang="el-GR" sz="2800" b="0" i="0" dirty="0" err="1">
                <a:solidFill>
                  <a:srgbClr val="242021"/>
                </a:solidFill>
                <a:effectLst/>
                <a:latin typeface="Calibri" panose="020F0502020204030204" pitchFamily="34" charset="0"/>
              </a:rPr>
              <a:t>καί</a:t>
            </a:r>
            <a:r>
              <a:rPr lang="el-GR" sz="2800" b="0" i="0" dirty="0">
                <a:solidFill>
                  <a:srgbClr val="242021"/>
                </a:solidFill>
                <a:effectLst/>
                <a:latin typeface="Calibri" panose="020F0502020204030204" pitchFamily="34" charset="0"/>
              </a:rPr>
              <a:t> </a:t>
            </a:r>
            <a:r>
              <a:rPr lang="el-GR" sz="2800" b="0" i="0" dirty="0" err="1">
                <a:solidFill>
                  <a:srgbClr val="242021"/>
                </a:solidFill>
                <a:effectLst/>
                <a:latin typeface="Calibri" panose="020F0502020204030204" pitchFamily="34" charset="0"/>
              </a:rPr>
              <a:t>τῆς</a:t>
            </a:r>
            <a:r>
              <a:rPr lang="el-GR" sz="2800" b="0" i="0" dirty="0">
                <a:solidFill>
                  <a:srgbClr val="242021"/>
                </a:solidFill>
                <a:effectLst/>
                <a:latin typeface="Calibri" panose="020F0502020204030204" pitchFamily="34" charset="0"/>
              </a:rPr>
              <a:t> </a:t>
            </a:r>
            <a:r>
              <a:rPr lang="el-GR" sz="2800" b="0" i="0" dirty="0" err="1">
                <a:solidFill>
                  <a:srgbClr val="242021"/>
                </a:solidFill>
                <a:effectLst/>
                <a:latin typeface="Calibri" panose="020F0502020204030204" pitchFamily="34" charset="0"/>
              </a:rPr>
              <a:t>ἐλευθερίας</a:t>
            </a:r>
            <a:r>
              <a:rPr lang="el-GR" sz="2800" b="0" i="0" dirty="0">
                <a:solidFill>
                  <a:srgbClr val="242021"/>
                </a:solidFill>
                <a:effectLst/>
                <a:latin typeface="Calibri" panose="020F0502020204030204" pitchFamily="34" charset="0"/>
              </a:rPr>
              <a:t>.</a:t>
            </a:r>
            <a:br>
              <a:rPr lang="el-GR" sz="2800" b="0" i="0" dirty="0">
                <a:solidFill>
                  <a:srgbClr val="242021"/>
                </a:solidFill>
                <a:effectLst/>
                <a:latin typeface="Calibri" panose="020F0502020204030204" pitchFamily="34" charset="0"/>
              </a:rPr>
            </a:br>
            <a:r>
              <a:rPr lang="el-GR" sz="2800" b="0" i="0" dirty="0">
                <a:solidFill>
                  <a:srgbClr val="242021"/>
                </a:solidFill>
                <a:effectLst/>
                <a:latin typeface="Calibri" panose="020F0502020204030204" pitchFamily="34" charset="0"/>
              </a:rPr>
              <a:t>3. Ἡ </a:t>
            </a:r>
            <a:r>
              <a:rPr lang="el-GR" sz="2800" b="0" i="0" dirty="0" err="1">
                <a:solidFill>
                  <a:srgbClr val="242021"/>
                </a:solidFill>
                <a:effectLst/>
                <a:latin typeface="Calibri" panose="020F0502020204030204" pitchFamily="34" charset="0"/>
              </a:rPr>
              <a:t>Ὀρθόδοξος</a:t>
            </a:r>
            <a:r>
              <a:rPr lang="el-GR" sz="2800" b="0" i="0" dirty="0">
                <a:solidFill>
                  <a:srgbClr val="242021"/>
                </a:solidFill>
                <a:effectLst/>
                <a:latin typeface="Calibri" panose="020F0502020204030204" pitchFamily="34" charset="0"/>
              </a:rPr>
              <a:t> </a:t>
            </a:r>
            <a:r>
              <a:rPr lang="el-GR" sz="2800" b="0" i="0" dirty="0" err="1">
                <a:solidFill>
                  <a:srgbClr val="242021"/>
                </a:solidFill>
                <a:effectLst/>
                <a:latin typeface="Calibri" panose="020F0502020204030204" pitchFamily="34" charset="0"/>
              </a:rPr>
              <a:t>Ἐκκλησία</a:t>
            </a:r>
            <a:r>
              <a:rPr lang="el-GR" sz="2800" b="0" i="0" dirty="0">
                <a:solidFill>
                  <a:srgbClr val="242021"/>
                </a:solidFill>
                <a:effectLst/>
                <a:latin typeface="Calibri" panose="020F0502020204030204" pitchFamily="34" charset="0"/>
              </a:rPr>
              <a:t> καταδικάζει </a:t>
            </a:r>
            <a:r>
              <a:rPr lang="el-GR" sz="2800" b="0" i="0" dirty="0" err="1">
                <a:solidFill>
                  <a:srgbClr val="242021"/>
                </a:solidFill>
                <a:effectLst/>
                <a:latin typeface="Calibri" panose="020F0502020204030204" pitchFamily="34" charset="0"/>
              </a:rPr>
              <a:t>ἐντόνως</a:t>
            </a:r>
            <a:r>
              <a:rPr lang="el-GR" sz="2800" b="0" i="0" dirty="0">
                <a:solidFill>
                  <a:srgbClr val="242021"/>
                </a:solidFill>
                <a:effectLst/>
                <a:latin typeface="Calibri" panose="020F0502020204030204" pitchFamily="34" charset="0"/>
              </a:rPr>
              <a:t> </a:t>
            </a:r>
            <a:r>
              <a:rPr lang="el-GR" sz="2800" b="0" i="0" dirty="0" err="1">
                <a:solidFill>
                  <a:srgbClr val="242021"/>
                </a:solidFill>
                <a:effectLst/>
                <a:latin typeface="Calibri" panose="020F0502020204030204" pitchFamily="34" charset="0"/>
              </a:rPr>
              <a:t>τάς</a:t>
            </a:r>
            <a:r>
              <a:rPr lang="el-GR" sz="2800" b="0" i="0" dirty="0">
                <a:solidFill>
                  <a:srgbClr val="242021"/>
                </a:solidFill>
                <a:effectLst/>
                <a:latin typeface="Calibri" panose="020F0502020204030204" pitchFamily="34" charset="0"/>
              </a:rPr>
              <a:t> </a:t>
            </a:r>
            <a:r>
              <a:rPr lang="el-GR" sz="2800" b="0" i="0" dirty="0" err="1">
                <a:solidFill>
                  <a:srgbClr val="242021"/>
                </a:solidFill>
                <a:effectLst/>
                <a:latin typeface="Calibri" panose="020F0502020204030204" pitchFamily="34" charset="0"/>
              </a:rPr>
              <a:t>ποικιλομόρφους</a:t>
            </a:r>
            <a:r>
              <a:rPr lang="el-GR" sz="2800" b="0" i="0" dirty="0">
                <a:solidFill>
                  <a:srgbClr val="242021"/>
                </a:solidFill>
                <a:effectLst/>
                <a:latin typeface="Calibri" panose="020F0502020204030204" pitchFamily="34" charset="0"/>
              </a:rPr>
              <a:t> συγκρούσεις </a:t>
            </a:r>
            <a:r>
              <a:rPr lang="el-GR" sz="2800" b="0" i="0" dirty="0" err="1">
                <a:solidFill>
                  <a:srgbClr val="242021"/>
                </a:solidFill>
                <a:effectLst/>
                <a:latin typeface="Calibri" panose="020F0502020204030204" pitchFamily="34" charset="0"/>
              </a:rPr>
              <a:t>καί</a:t>
            </a:r>
            <a:r>
              <a:rPr lang="el-GR" sz="2800" b="0" i="0" dirty="0">
                <a:solidFill>
                  <a:srgbClr val="242021"/>
                </a:solidFill>
                <a:effectLst/>
                <a:latin typeface="Calibri" panose="020F0502020204030204" pitchFamily="34" charset="0"/>
              </a:rPr>
              <a:t> τούς πολέμους,</a:t>
            </a:r>
            <a:br>
              <a:rPr lang="el-GR" sz="2800" b="0" i="0" dirty="0">
                <a:solidFill>
                  <a:srgbClr val="242021"/>
                </a:solidFill>
                <a:effectLst/>
                <a:latin typeface="Calibri" panose="020F0502020204030204" pitchFamily="34" charset="0"/>
              </a:rPr>
            </a:br>
            <a:r>
              <a:rPr lang="el-GR" sz="2800" b="0" i="0" dirty="0">
                <a:solidFill>
                  <a:srgbClr val="242021"/>
                </a:solidFill>
                <a:effectLst/>
                <a:latin typeface="Calibri" panose="020F0502020204030204" pitchFamily="34" charset="0"/>
              </a:rPr>
              <a:t>τούς </a:t>
            </a:r>
            <a:r>
              <a:rPr lang="el-GR" sz="2800" b="0" i="0" dirty="0" err="1">
                <a:solidFill>
                  <a:srgbClr val="242021"/>
                </a:solidFill>
                <a:effectLst/>
                <a:latin typeface="Calibri" panose="020F0502020204030204" pitchFamily="34" charset="0"/>
              </a:rPr>
              <a:t>ὀφειλομένους</a:t>
            </a:r>
            <a:r>
              <a:rPr lang="el-GR" sz="2800" b="0" i="0" dirty="0">
                <a:solidFill>
                  <a:srgbClr val="242021"/>
                </a:solidFill>
                <a:effectLst/>
                <a:latin typeface="Calibri" panose="020F0502020204030204" pitchFamily="34" charset="0"/>
              </a:rPr>
              <a:t> </a:t>
            </a:r>
            <a:r>
              <a:rPr lang="el-GR" sz="2800" b="0" i="0" dirty="0" err="1">
                <a:solidFill>
                  <a:srgbClr val="242021"/>
                </a:solidFill>
                <a:effectLst/>
                <a:latin typeface="Calibri" panose="020F0502020204030204" pitchFamily="34" charset="0"/>
              </a:rPr>
              <a:t>εἰς</a:t>
            </a:r>
            <a:r>
              <a:rPr lang="el-GR" sz="2800" b="0" i="0" dirty="0">
                <a:solidFill>
                  <a:srgbClr val="242021"/>
                </a:solidFill>
                <a:effectLst/>
                <a:latin typeface="Calibri" panose="020F0502020204030204" pitchFamily="34" charset="0"/>
              </a:rPr>
              <a:t> </a:t>
            </a:r>
            <a:r>
              <a:rPr lang="el-GR" sz="2800" b="0" i="0" dirty="0" err="1">
                <a:solidFill>
                  <a:srgbClr val="242021"/>
                </a:solidFill>
                <a:effectLst/>
                <a:latin typeface="Calibri" panose="020F0502020204030204" pitchFamily="34" charset="0"/>
              </a:rPr>
              <a:t>φανατισμόν</a:t>
            </a:r>
            <a:r>
              <a:rPr lang="el-GR" sz="2800" b="0" i="0" dirty="0">
                <a:solidFill>
                  <a:srgbClr val="242021"/>
                </a:solidFill>
                <a:effectLst/>
                <a:latin typeface="Calibri" panose="020F0502020204030204" pitchFamily="34" charset="0"/>
              </a:rPr>
              <a:t>, </a:t>
            </a:r>
            <a:r>
              <a:rPr lang="el-GR" sz="2800" b="0" i="0" dirty="0" err="1">
                <a:solidFill>
                  <a:srgbClr val="242021"/>
                </a:solidFill>
                <a:effectLst/>
                <a:latin typeface="Calibri" panose="020F0502020204030204" pitchFamily="34" charset="0"/>
              </a:rPr>
              <a:t>προερχόμενον</a:t>
            </a:r>
            <a:r>
              <a:rPr lang="el-GR" sz="2800" b="0" i="0" dirty="0">
                <a:solidFill>
                  <a:srgbClr val="242021"/>
                </a:solidFill>
                <a:effectLst/>
                <a:latin typeface="Calibri" panose="020F0502020204030204" pitchFamily="34" charset="0"/>
              </a:rPr>
              <a:t> </a:t>
            </a:r>
            <a:r>
              <a:rPr lang="el-GR" sz="2800" b="0" i="0" dirty="0" err="1">
                <a:solidFill>
                  <a:srgbClr val="242021"/>
                </a:solidFill>
                <a:effectLst/>
                <a:latin typeface="Calibri" panose="020F0502020204030204" pitchFamily="34" charset="0"/>
              </a:rPr>
              <a:t>ἐκ</a:t>
            </a:r>
            <a:r>
              <a:rPr lang="el-GR" sz="2800" b="0" i="0" dirty="0">
                <a:solidFill>
                  <a:srgbClr val="242021"/>
                </a:solidFill>
                <a:effectLst/>
                <a:latin typeface="Calibri" panose="020F0502020204030204" pitchFamily="34" charset="0"/>
              </a:rPr>
              <a:t> </a:t>
            </a:r>
            <a:r>
              <a:rPr lang="el-GR" sz="2800" b="0" i="0" dirty="0" err="1">
                <a:solidFill>
                  <a:srgbClr val="242021"/>
                </a:solidFill>
                <a:effectLst/>
                <a:latin typeface="Calibri" panose="020F0502020204030204" pitchFamily="34" charset="0"/>
              </a:rPr>
              <a:t>θρησκευτικῶν</a:t>
            </a:r>
            <a:r>
              <a:rPr lang="el-GR" sz="2800" b="0" i="0" dirty="0">
                <a:solidFill>
                  <a:srgbClr val="242021"/>
                </a:solidFill>
                <a:effectLst/>
                <a:latin typeface="Calibri" panose="020F0502020204030204" pitchFamily="34" charset="0"/>
              </a:rPr>
              <a:t> </a:t>
            </a:r>
            <a:r>
              <a:rPr lang="el-GR" sz="2800" b="0" i="0" dirty="0" err="1">
                <a:solidFill>
                  <a:srgbClr val="242021"/>
                </a:solidFill>
                <a:effectLst/>
                <a:latin typeface="Calibri" panose="020F0502020204030204" pitchFamily="34" charset="0"/>
              </a:rPr>
              <a:t>ἀρχῶν</a:t>
            </a:r>
            <a:r>
              <a:rPr lang="el-GR" sz="2800" b="0" i="0" dirty="0">
                <a:solidFill>
                  <a:srgbClr val="242021"/>
                </a:solidFill>
                <a:effectLst/>
                <a:latin typeface="Calibri" panose="020F0502020204030204" pitchFamily="34" charset="0"/>
              </a:rPr>
              <a:t>. </a:t>
            </a:r>
            <a:r>
              <a:rPr lang="el-GR" sz="2800" b="0" i="0" dirty="0" err="1">
                <a:solidFill>
                  <a:srgbClr val="242021"/>
                </a:solidFill>
                <a:effectLst/>
                <a:latin typeface="Calibri" panose="020F0502020204030204" pitchFamily="34" charset="0"/>
              </a:rPr>
              <a:t>Βαθεῖαν</a:t>
            </a:r>
            <a:r>
              <a:rPr lang="el-GR" sz="2800" b="0" i="0" dirty="0">
                <a:solidFill>
                  <a:srgbClr val="242021"/>
                </a:solidFill>
                <a:effectLst/>
                <a:latin typeface="Calibri" panose="020F0502020204030204" pitchFamily="34" charset="0"/>
              </a:rPr>
              <a:t> </a:t>
            </a:r>
            <a:r>
              <a:rPr lang="el-GR" sz="2800" b="0" i="0" dirty="0" err="1">
                <a:solidFill>
                  <a:srgbClr val="242021"/>
                </a:solidFill>
                <a:effectLst/>
                <a:latin typeface="Calibri" panose="020F0502020204030204" pitchFamily="34" charset="0"/>
              </a:rPr>
              <a:t>ἀνησυχίαν</a:t>
            </a:r>
            <a:br>
              <a:rPr lang="el-GR" sz="2800" b="0" i="0" dirty="0">
                <a:solidFill>
                  <a:srgbClr val="242021"/>
                </a:solidFill>
                <a:effectLst/>
                <a:latin typeface="Calibri" panose="020F0502020204030204" pitchFamily="34" charset="0"/>
              </a:rPr>
            </a:br>
            <a:r>
              <a:rPr lang="el-GR" sz="2800" b="0" i="0" dirty="0" err="1">
                <a:solidFill>
                  <a:srgbClr val="242021"/>
                </a:solidFill>
                <a:effectLst/>
                <a:latin typeface="Calibri" panose="020F0502020204030204" pitchFamily="34" charset="0"/>
              </a:rPr>
              <a:t>προκαλεῖ</a:t>
            </a:r>
            <a:r>
              <a:rPr lang="el-GR" sz="2800" b="0" i="0" dirty="0">
                <a:solidFill>
                  <a:srgbClr val="242021"/>
                </a:solidFill>
                <a:effectLst/>
                <a:latin typeface="Calibri" panose="020F0502020204030204" pitchFamily="34" charset="0"/>
              </a:rPr>
              <a:t> ἡ μόνιμος </a:t>
            </a:r>
            <a:r>
              <a:rPr lang="el-GR" sz="2800" b="0" i="0" dirty="0" err="1">
                <a:solidFill>
                  <a:srgbClr val="242021"/>
                </a:solidFill>
                <a:effectLst/>
                <a:latin typeface="Calibri" panose="020F0502020204030204" pitchFamily="34" charset="0"/>
              </a:rPr>
              <a:t>τάσις</a:t>
            </a:r>
            <a:r>
              <a:rPr lang="el-GR" sz="2800" b="0" i="0" dirty="0">
                <a:solidFill>
                  <a:srgbClr val="242021"/>
                </a:solidFill>
                <a:effectLst/>
                <a:latin typeface="Calibri" panose="020F0502020204030204" pitchFamily="34" charset="0"/>
              </a:rPr>
              <a:t> </a:t>
            </a:r>
            <a:r>
              <a:rPr lang="el-GR" sz="2800" b="0" i="0" dirty="0" err="1">
                <a:solidFill>
                  <a:srgbClr val="242021"/>
                </a:solidFill>
                <a:effectLst/>
                <a:latin typeface="Calibri" panose="020F0502020204030204" pitchFamily="34" charset="0"/>
              </a:rPr>
              <a:t>αὐξήσεως</a:t>
            </a:r>
            <a:r>
              <a:rPr lang="el-GR" sz="2800" b="0" i="0" dirty="0">
                <a:solidFill>
                  <a:srgbClr val="242021"/>
                </a:solidFill>
                <a:effectLst/>
                <a:latin typeface="Calibri" panose="020F0502020204030204" pitchFamily="34" charset="0"/>
              </a:rPr>
              <a:t> </a:t>
            </a:r>
            <a:r>
              <a:rPr lang="el-GR" sz="2800" b="0" i="0" dirty="0" err="1">
                <a:solidFill>
                  <a:srgbClr val="242021"/>
                </a:solidFill>
                <a:effectLst/>
                <a:latin typeface="Calibri" panose="020F0502020204030204" pitchFamily="34" charset="0"/>
              </a:rPr>
              <a:t>τῶν</a:t>
            </a:r>
            <a:r>
              <a:rPr lang="el-GR" sz="2800" b="0" i="0" dirty="0">
                <a:solidFill>
                  <a:srgbClr val="242021"/>
                </a:solidFill>
                <a:effectLst/>
                <a:latin typeface="Calibri" panose="020F0502020204030204" pitchFamily="34" charset="0"/>
              </a:rPr>
              <a:t> καταπιέσεων </a:t>
            </a:r>
            <a:r>
              <a:rPr lang="el-GR" sz="2800" b="0" i="0" dirty="0" err="1">
                <a:solidFill>
                  <a:srgbClr val="242021"/>
                </a:solidFill>
                <a:effectLst/>
                <a:latin typeface="Calibri" panose="020F0502020204030204" pitchFamily="34" charset="0"/>
              </a:rPr>
              <a:t>καί</a:t>
            </a:r>
            <a:r>
              <a:rPr lang="el-GR" sz="2800" b="0" i="0" dirty="0">
                <a:solidFill>
                  <a:srgbClr val="242021"/>
                </a:solidFill>
                <a:effectLst/>
                <a:latin typeface="Calibri" panose="020F0502020204030204" pitchFamily="34" charset="0"/>
              </a:rPr>
              <a:t> διώξεων </a:t>
            </a:r>
            <a:r>
              <a:rPr lang="el-GR" sz="2800" b="0" i="0" dirty="0" err="1">
                <a:solidFill>
                  <a:srgbClr val="242021"/>
                </a:solidFill>
                <a:effectLst/>
                <a:latin typeface="Calibri" panose="020F0502020204030204" pitchFamily="34" charset="0"/>
              </a:rPr>
              <a:t>τῶν</a:t>
            </a:r>
            <a:r>
              <a:rPr lang="el-GR" sz="2800" b="0" i="0" dirty="0">
                <a:solidFill>
                  <a:srgbClr val="242021"/>
                </a:solidFill>
                <a:effectLst/>
                <a:latin typeface="Calibri" panose="020F0502020204030204" pitchFamily="34" charset="0"/>
              </a:rPr>
              <a:t> </a:t>
            </a:r>
            <a:r>
              <a:rPr lang="el-GR" sz="2800" b="0" i="0" dirty="0" err="1">
                <a:solidFill>
                  <a:srgbClr val="242021"/>
                </a:solidFill>
                <a:effectLst/>
                <a:latin typeface="Calibri" panose="020F0502020204030204" pitchFamily="34" charset="0"/>
              </a:rPr>
              <a:t>χριστιανῶν</a:t>
            </a:r>
            <a:r>
              <a:rPr lang="el-GR" sz="2800" b="0" i="0" dirty="0">
                <a:solidFill>
                  <a:srgbClr val="242021"/>
                </a:solidFill>
                <a:effectLst/>
                <a:latin typeface="Calibri" panose="020F0502020204030204" pitchFamily="34" charset="0"/>
              </a:rPr>
              <a:t> </a:t>
            </a:r>
            <a:r>
              <a:rPr lang="el-GR" sz="2800" b="0" i="0" dirty="0" err="1">
                <a:solidFill>
                  <a:srgbClr val="242021"/>
                </a:solidFill>
                <a:effectLst/>
                <a:latin typeface="Calibri" panose="020F0502020204030204" pitchFamily="34" charset="0"/>
              </a:rPr>
              <a:t>καί</a:t>
            </a:r>
            <a:r>
              <a:rPr lang="el-GR" sz="2800" b="0" i="0" dirty="0">
                <a:solidFill>
                  <a:srgbClr val="242021"/>
                </a:solidFill>
                <a:effectLst/>
                <a:latin typeface="Calibri" panose="020F0502020204030204" pitchFamily="34" charset="0"/>
              </a:rPr>
              <a:t> </a:t>
            </a:r>
            <a:r>
              <a:rPr lang="el-GR" sz="2800" b="0" i="0" dirty="0" err="1">
                <a:solidFill>
                  <a:srgbClr val="242021"/>
                </a:solidFill>
                <a:effectLst/>
                <a:latin typeface="Calibri" panose="020F0502020204030204" pitchFamily="34" charset="0"/>
              </a:rPr>
              <a:t>ἄλλων</a:t>
            </a:r>
            <a:r>
              <a:rPr lang="el-GR" sz="2800" b="0" i="0" dirty="0">
                <a:solidFill>
                  <a:srgbClr val="242021"/>
                </a:solidFill>
                <a:effectLst/>
                <a:latin typeface="Calibri" panose="020F0502020204030204" pitchFamily="34" charset="0"/>
              </a:rPr>
              <a:t> </a:t>
            </a:r>
            <a:r>
              <a:rPr lang="el-GR" sz="2800" b="0" i="0" dirty="0" err="1">
                <a:solidFill>
                  <a:srgbClr val="242021"/>
                </a:solidFill>
                <a:effectLst/>
                <a:latin typeface="Calibri" panose="020F0502020204030204" pitchFamily="34" charset="0"/>
              </a:rPr>
              <a:t>κοι</a:t>
            </a:r>
            <a:r>
              <a:rPr lang="el-GR" sz="2800" b="0" i="0" dirty="0">
                <a:solidFill>
                  <a:srgbClr val="242021"/>
                </a:solidFill>
                <a:effectLst/>
                <a:latin typeface="Calibri" panose="020F0502020204030204" pitchFamily="34" charset="0"/>
              </a:rPr>
              <a:t>­</a:t>
            </a:r>
            <a:br>
              <a:rPr lang="el-GR" sz="2800" b="0" i="0" dirty="0">
                <a:solidFill>
                  <a:srgbClr val="242021"/>
                </a:solidFill>
                <a:effectLst/>
                <a:latin typeface="Calibri" panose="020F0502020204030204" pitchFamily="34" charset="0"/>
              </a:rPr>
            </a:br>
            <a:r>
              <a:rPr lang="el-GR" sz="2800" b="0" i="0" dirty="0" err="1">
                <a:solidFill>
                  <a:srgbClr val="242021"/>
                </a:solidFill>
                <a:effectLst/>
                <a:latin typeface="Calibri" panose="020F0502020204030204" pitchFamily="34" charset="0"/>
              </a:rPr>
              <a:t>νοτήτων</a:t>
            </a:r>
            <a:r>
              <a:rPr lang="el-GR" sz="2800" b="0" i="0" dirty="0">
                <a:solidFill>
                  <a:srgbClr val="242021"/>
                </a:solidFill>
                <a:effectLst/>
                <a:latin typeface="Calibri" panose="020F0502020204030204" pitchFamily="34" charset="0"/>
              </a:rPr>
              <a:t>, </a:t>
            </a:r>
            <a:r>
              <a:rPr lang="el-GR" sz="2800" b="0" i="0" dirty="0" err="1">
                <a:solidFill>
                  <a:srgbClr val="242021"/>
                </a:solidFill>
                <a:effectLst/>
                <a:latin typeface="Calibri" panose="020F0502020204030204" pitchFamily="34" charset="0"/>
              </a:rPr>
              <a:t>ἐξ</a:t>
            </a:r>
            <a:r>
              <a:rPr lang="el-GR" sz="2800" b="0" i="0" dirty="0">
                <a:solidFill>
                  <a:srgbClr val="242021"/>
                </a:solidFill>
                <a:effectLst/>
                <a:latin typeface="Calibri" panose="020F0502020204030204" pitchFamily="34" charset="0"/>
              </a:rPr>
              <a:t> </a:t>
            </a:r>
            <a:r>
              <a:rPr lang="el-GR" sz="2800" b="0" i="0" dirty="0" err="1">
                <a:solidFill>
                  <a:srgbClr val="242021"/>
                </a:solidFill>
                <a:effectLst/>
                <a:latin typeface="Calibri" panose="020F0502020204030204" pitchFamily="34" charset="0"/>
              </a:rPr>
              <a:t>αἰτίας</a:t>
            </a:r>
            <a:r>
              <a:rPr lang="el-GR" sz="2800" b="0" i="0" dirty="0">
                <a:solidFill>
                  <a:srgbClr val="242021"/>
                </a:solidFill>
                <a:effectLst/>
                <a:latin typeface="Calibri" panose="020F0502020204030204" pitchFamily="34" charset="0"/>
              </a:rPr>
              <a:t> </a:t>
            </a:r>
            <a:r>
              <a:rPr lang="el-GR" sz="2800" b="0" i="0" dirty="0" err="1">
                <a:solidFill>
                  <a:srgbClr val="242021"/>
                </a:solidFill>
                <a:effectLst/>
                <a:latin typeface="Calibri" panose="020F0502020204030204" pitchFamily="34" charset="0"/>
              </a:rPr>
              <a:t>τῆς</a:t>
            </a:r>
            <a:r>
              <a:rPr lang="el-GR" sz="2800" b="0" i="0" dirty="0">
                <a:solidFill>
                  <a:srgbClr val="242021"/>
                </a:solidFill>
                <a:effectLst/>
                <a:latin typeface="Calibri" panose="020F0502020204030204" pitchFamily="34" charset="0"/>
              </a:rPr>
              <a:t> πίστεως </a:t>
            </a:r>
            <a:r>
              <a:rPr lang="el-GR" sz="2800" b="0" i="0" dirty="0" err="1">
                <a:solidFill>
                  <a:srgbClr val="242021"/>
                </a:solidFill>
                <a:effectLst/>
                <a:latin typeface="Calibri" panose="020F0502020204030204" pitchFamily="34" charset="0"/>
              </a:rPr>
              <a:t>αὐτῶν</a:t>
            </a:r>
            <a:r>
              <a:rPr lang="el-GR" sz="2800" b="0" i="0" dirty="0">
                <a:solidFill>
                  <a:srgbClr val="242021"/>
                </a:solidFill>
                <a:effectLst/>
                <a:latin typeface="Calibri" panose="020F0502020204030204" pitchFamily="34" charset="0"/>
              </a:rPr>
              <a:t>, </a:t>
            </a:r>
            <a:r>
              <a:rPr lang="el-GR" sz="2800" b="0" i="0" dirty="0" err="1">
                <a:solidFill>
                  <a:srgbClr val="242021"/>
                </a:solidFill>
                <a:effectLst/>
                <a:latin typeface="Calibri" panose="020F0502020204030204" pitchFamily="34" charset="0"/>
              </a:rPr>
              <a:t>εἰς</a:t>
            </a:r>
            <a:r>
              <a:rPr lang="el-GR" sz="2800" b="0" i="0" dirty="0">
                <a:solidFill>
                  <a:srgbClr val="242021"/>
                </a:solidFill>
                <a:effectLst/>
                <a:latin typeface="Calibri" panose="020F0502020204030204" pitchFamily="34" charset="0"/>
              </a:rPr>
              <a:t> </a:t>
            </a:r>
            <a:r>
              <a:rPr lang="el-GR" sz="2800" b="0" i="0" dirty="0" err="1">
                <a:solidFill>
                  <a:srgbClr val="242021"/>
                </a:solidFill>
                <a:effectLst/>
                <a:latin typeface="Calibri" panose="020F0502020204030204" pitchFamily="34" charset="0"/>
              </a:rPr>
              <a:t>τήν</a:t>
            </a:r>
            <a:r>
              <a:rPr lang="el-GR" sz="2800" b="0" i="0" dirty="0">
                <a:solidFill>
                  <a:srgbClr val="242021"/>
                </a:solidFill>
                <a:effectLst/>
                <a:latin typeface="Calibri" panose="020F0502020204030204" pitchFamily="34" charset="0"/>
              </a:rPr>
              <a:t> </a:t>
            </a:r>
            <a:r>
              <a:rPr lang="el-GR" sz="2800" b="0" i="0" dirty="0" err="1">
                <a:solidFill>
                  <a:srgbClr val="242021"/>
                </a:solidFill>
                <a:effectLst/>
                <a:latin typeface="Calibri" panose="020F0502020204030204" pitchFamily="34" charset="0"/>
              </a:rPr>
              <a:t>Μέσην</a:t>
            </a:r>
            <a:r>
              <a:rPr lang="el-GR" sz="2800" b="0" i="0" dirty="0">
                <a:solidFill>
                  <a:srgbClr val="242021"/>
                </a:solidFill>
                <a:effectLst/>
                <a:latin typeface="Calibri" panose="020F0502020204030204" pitchFamily="34" charset="0"/>
              </a:rPr>
              <a:t> </a:t>
            </a:r>
            <a:r>
              <a:rPr lang="el-GR" sz="2800" b="0" i="0" dirty="0" err="1">
                <a:solidFill>
                  <a:srgbClr val="242021"/>
                </a:solidFill>
                <a:effectLst/>
                <a:latin typeface="Calibri" panose="020F0502020204030204" pitchFamily="34" charset="0"/>
              </a:rPr>
              <a:t>Ἀνατολήν</a:t>
            </a:r>
            <a:r>
              <a:rPr lang="el-GR" sz="2800" b="0" i="0" dirty="0">
                <a:solidFill>
                  <a:srgbClr val="242021"/>
                </a:solidFill>
                <a:effectLst/>
                <a:latin typeface="Calibri" panose="020F0502020204030204" pitchFamily="34" charset="0"/>
              </a:rPr>
              <a:t> </a:t>
            </a:r>
            <a:r>
              <a:rPr lang="el-GR" sz="2800" b="0" i="0" dirty="0" err="1">
                <a:solidFill>
                  <a:srgbClr val="242021"/>
                </a:solidFill>
                <a:effectLst/>
                <a:latin typeface="Calibri" panose="020F0502020204030204" pitchFamily="34" charset="0"/>
              </a:rPr>
              <a:t>καί</a:t>
            </a:r>
            <a:r>
              <a:rPr lang="el-GR" sz="2800" b="0" i="0" dirty="0">
                <a:solidFill>
                  <a:srgbClr val="242021"/>
                </a:solidFill>
                <a:effectLst/>
                <a:latin typeface="Calibri" panose="020F0502020204030204" pitchFamily="34" charset="0"/>
              </a:rPr>
              <a:t> </a:t>
            </a:r>
            <a:r>
              <a:rPr lang="el-GR" sz="2800" b="0" i="0" dirty="0" err="1">
                <a:solidFill>
                  <a:srgbClr val="242021"/>
                </a:solidFill>
                <a:effectLst/>
                <a:latin typeface="Calibri" panose="020F0502020204030204" pitchFamily="34" charset="0"/>
              </a:rPr>
              <a:t>ἀλλαχοῦ</a:t>
            </a:r>
            <a:r>
              <a:rPr lang="el-GR" sz="2800" b="0" i="0" dirty="0">
                <a:solidFill>
                  <a:srgbClr val="242021"/>
                </a:solidFill>
                <a:effectLst/>
                <a:latin typeface="Calibri" panose="020F0502020204030204" pitchFamily="34" charset="0"/>
              </a:rPr>
              <a:t>… Καταδικάζονται </a:t>
            </a:r>
            <a:r>
              <a:rPr lang="el-GR" sz="2800" b="0" i="0" dirty="0" err="1">
                <a:solidFill>
                  <a:srgbClr val="242021"/>
                </a:solidFill>
                <a:effectLst/>
                <a:latin typeface="Calibri" panose="020F0502020204030204" pitchFamily="34" charset="0"/>
              </a:rPr>
              <a:t>ἐπίσης</a:t>
            </a:r>
            <a:br>
              <a:rPr lang="el-GR" sz="2800" b="0" i="0" dirty="0">
                <a:solidFill>
                  <a:srgbClr val="242021"/>
                </a:solidFill>
                <a:effectLst/>
                <a:latin typeface="Calibri" panose="020F0502020204030204" pitchFamily="34" charset="0"/>
              </a:rPr>
            </a:br>
            <a:r>
              <a:rPr lang="el-GR" sz="2800" b="0" i="0" dirty="0">
                <a:solidFill>
                  <a:srgbClr val="242021"/>
                </a:solidFill>
                <a:effectLst/>
                <a:latin typeface="Calibri" panose="020F0502020204030204" pitchFamily="34" charset="0"/>
              </a:rPr>
              <a:t>πόλεμοι, </a:t>
            </a:r>
            <a:r>
              <a:rPr lang="el-GR" sz="2800" b="0" i="0" dirty="0" err="1">
                <a:solidFill>
                  <a:srgbClr val="242021"/>
                </a:solidFill>
                <a:effectLst/>
                <a:latin typeface="Calibri" panose="020F0502020204030204" pitchFamily="34" charset="0"/>
              </a:rPr>
              <a:t>ἐμπνεόμενοι</a:t>
            </a:r>
            <a:r>
              <a:rPr lang="el-GR" sz="2800" b="0" i="0" dirty="0">
                <a:solidFill>
                  <a:srgbClr val="242021"/>
                </a:solidFill>
                <a:effectLst/>
                <a:latin typeface="Calibri" panose="020F0502020204030204" pitchFamily="34" charset="0"/>
              </a:rPr>
              <a:t> </a:t>
            </a:r>
            <a:r>
              <a:rPr lang="el-GR" sz="2800" b="0" i="0" dirty="0" err="1">
                <a:solidFill>
                  <a:srgbClr val="242021"/>
                </a:solidFill>
                <a:effectLst/>
                <a:latin typeface="Calibri" panose="020F0502020204030204" pitchFamily="34" charset="0"/>
              </a:rPr>
              <a:t>ὑπό</a:t>
            </a:r>
            <a:r>
              <a:rPr lang="el-GR" sz="2800" b="0" i="0" dirty="0">
                <a:solidFill>
                  <a:srgbClr val="242021"/>
                </a:solidFill>
                <a:effectLst/>
                <a:latin typeface="Calibri" panose="020F0502020204030204" pitchFamily="34" charset="0"/>
              </a:rPr>
              <a:t> </a:t>
            </a:r>
            <a:r>
              <a:rPr lang="el-GR" sz="2800" b="0" i="0" dirty="0" err="1">
                <a:solidFill>
                  <a:srgbClr val="242021"/>
                </a:solidFill>
                <a:effectLst/>
                <a:latin typeface="Calibri" panose="020F0502020204030204" pitchFamily="34" charset="0"/>
              </a:rPr>
              <a:t>ἐθνικισμοῦ</a:t>
            </a:r>
            <a:r>
              <a:rPr lang="el-GR" sz="2800" b="0" i="0" dirty="0">
                <a:solidFill>
                  <a:srgbClr val="242021"/>
                </a:solidFill>
                <a:effectLst/>
                <a:latin typeface="Calibri" panose="020F0502020204030204" pitchFamily="34" charset="0"/>
              </a:rPr>
              <a:t>, </a:t>
            </a:r>
            <a:r>
              <a:rPr lang="el-GR" sz="2800" b="0" i="0" dirty="0" err="1">
                <a:solidFill>
                  <a:srgbClr val="242021"/>
                </a:solidFill>
                <a:effectLst/>
                <a:latin typeface="Calibri" panose="020F0502020204030204" pitchFamily="34" charset="0"/>
              </a:rPr>
              <a:t>προκαλοῦντες</a:t>
            </a:r>
            <a:r>
              <a:rPr lang="el-GR" sz="2800" b="0" i="0" dirty="0">
                <a:solidFill>
                  <a:srgbClr val="242021"/>
                </a:solidFill>
                <a:effectLst/>
                <a:latin typeface="Calibri" panose="020F0502020204030204" pitchFamily="34" charset="0"/>
              </a:rPr>
              <a:t> </a:t>
            </a:r>
            <a:r>
              <a:rPr lang="el-GR" sz="2800" b="0" i="0" dirty="0" err="1">
                <a:solidFill>
                  <a:srgbClr val="242021"/>
                </a:solidFill>
                <a:effectLst/>
                <a:latin typeface="Calibri" panose="020F0502020204030204" pitchFamily="34" charset="0"/>
              </a:rPr>
              <a:t>ἐθνοκαθάρσεις</a:t>
            </a:r>
            <a:r>
              <a:rPr lang="el-GR" sz="2800" b="0" i="0" dirty="0">
                <a:solidFill>
                  <a:srgbClr val="242021"/>
                </a:solidFill>
                <a:effectLst/>
                <a:latin typeface="Calibri" panose="020F0502020204030204" pitchFamily="34" charset="0"/>
              </a:rPr>
              <a:t>, </a:t>
            </a:r>
            <a:r>
              <a:rPr lang="el-GR" sz="2800" b="0" i="0" dirty="0" err="1">
                <a:solidFill>
                  <a:srgbClr val="242021"/>
                </a:solidFill>
                <a:effectLst/>
                <a:latin typeface="Calibri" panose="020F0502020204030204" pitchFamily="34" charset="0"/>
              </a:rPr>
              <a:t>μεταβολάς</a:t>
            </a:r>
            <a:r>
              <a:rPr lang="el-GR" sz="2800" b="0" i="0" dirty="0">
                <a:solidFill>
                  <a:srgbClr val="242021"/>
                </a:solidFill>
                <a:effectLst/>
                <a:latin typeface="Calibri" panose="020F0502020204030204" pitchFamily="34" charset="0"/>
              </a:rPr>
              <a:t> </a:t>
            </a:r>
            <a:r>
              <a:rPr lang="el-GR" sz="2800" b="0" i="0" dirty="0" err="1">
                <a:solidFill>
                  <a:srgbClr val="242021"/>
                </a:solidFill>
                <a:effectLst/>
                <a:latin typeface="Calibri" panose="020F0502020204030204" pitchFamily="34" charset="0"/>
              </a:rPr>
              <a:t>κρατικῶν</a:t>
            </a:r>
            <a:r>
              <a:rPr lang="el-GR" sz="2800" b="0" i="0" dirty="0">
                <a:solidFill>
                  <a:srgbClr val="242021"/>
                </a:solidFill>
                <a:effectLst/>
                <a:latin typeface="Calibri" panose="020F0502020204030204" pitchFamily="34" charset="0"/>
              </a:rPr>
              <a:t> </a:t>
            </a:r>
            <a:r>
              <a:rPr lang="el-GR" sz="2800" b="0" i="0" dirty="0" err="1">
                <a:solidFill>
                  <a:srgbClr val="242021"/>
                </a:solidFill>
                <a:effectLst/>
                <a:latin typeface="Calibri" panose="020F0502020204030204" pitchFamily="34" charset="0"/>
              </a:rPr>
              <a:t>ὁρίων</a:t>
            </a:r>
            <a:br>
              <a:rPr lang="el-GR" sz="2800" b="0" i="0" dirty="0">
                <a:solidFill>
                  <a:srgbClr val="242021"/>
                </a:solidFill>
                <a:effectLst/>
                <a:latin typeface="Calibri" panose="020F0502020204030204" pitchFamily="34" charset="0"/>
              </a:rPr>
            </a:br>
            <a:r>
              <a:rPr lang="el-GR" sz="2800" b="0" i="0" dirty="0" err="1">
                <a:solidFill>
                  <a:srgbClr val="242021"/>
                </a:solidFill>
                <a:effectLst/>
                <a:latin typeface="Calibri" panose="020F0502020204030204" pitchFamily="34" charset="0"/>
              </a:rPr>
              <a:t>καί</a:t>
            </a:r>
            <a:r>
              <a:rPr lang="el-GR" sz="2800" b="0" i="0" dirty="0">
                <a:solidFill>
                  <a:srgbClr val="242021"/>
                </a:solidFill>
                <a:effectLst/>
                <a:latin typeface="Calibri" panose="020F0502020204030204" pitchFamily="34" charset="0"/>
              </a:rPr>
              <a:t> </a:t>
            </a:r>
            <a:r>
              <a:rPr lang="el-GR" sz="2800" b="0" i="0" dirty="0" err="1">
                <a:solidFill>
                  <a:srgbClr val="242021"/>
                </a:solidFill>
                <a:effectLst/>
                <a:latin typeface="Calibri" panose="020F0502020204030204" pitchFamily="34" charset="0"/>
              </a:rPr>
              <a:t>κατάληψιν</a:t>
            </a:r>
            <a:r>
              <a:rPr lang="el-GR" sz="2800" b="0" i="0" dirty="0">
                <a:solidFill>
                  <a:srgbClr val="242021"/>
                </a:solidFill>
                <a:effectLst/>
                <a:latin typeface="Calibri" panose="020F0502020204030204" pitchFamily="34" charset="0"/>
              </a:rPr>
              <a:t> </a:t>
            </a:r>
            <a:r>
              <a:rPr lang="el-GR" sz="2800" b="0" i="0" dirty="0" err="1">
                <a:solidFill>
                  <a:srgbClr val="242021"/>
                </a:solidFill>
                <a:effectLst/>
                <a:latin typeface="Calibri" panose="020F0502020204030204" pitchFamily="34" charset="0"/>
              </a:rPr>
              <a:t>ἐδαφῶν</a:t>
            </a:r>
            <a:r>
              <a:rPr lang="el-GR" sz="2800" b="0" i="0" dirty="0">
                <a:solidFill>
                  <a:srgbClr val="242021"/>
                </a:solidFill>
                <a:effectLst/>
                <a:latin typeface="Calibri" panose="020F0502020204030204" pitchFamily="34" charset="0"/>
              </a:rPr>
              <a:t>.</a:t>
            </a:r>
            <a:br>
              <a:rPr lang="el-GR" sz="2800" b="0" i="0" dirty="0">
                <a:solidFill>
                  <a:srgbClr val="242021"/>
                </a:solidFill>
                <a:effectLst/>
                <a:latin typeface="Calibri" panose="020F0502020204030204" pitchFamily="34" charset="0"/>
              </a:rPr>
            </a:br>
            <a:r>
              <a:rPr lang="el-GR" sz="2800" b="0" i="0" dirty="0" err="1">
                <a:solidFill>
                  <a:srgbClr val="242021"/>
                </a:solidFill>
                <a:effectLst/>
                <a:latin typeface="Calibri" panose="020F0502020204030204" pitchFamily="34" charset="0"/>
              </a:rPr>
              <a:t>Ἀγία</a:t>
            </a:r>
            <a:r>
              <a:rPr lang="el-GR" sz="2800" b="0" i="0" dirty="0">
                <a:solidFill>
                  <a:srgbClr val="242021"/>
                </a:solidFill>
                <a:effectLst/>
                <a:latin typeface="Calibri" panose="020F0502020204030204" pitchFamily="34" charset="0"/>
              </a:rPr>
              <a:t> </a:t>
            </a:r>
            <a:r>
              <a:rPr lang="el-GR" sz="2800" b="0" i="0" dirty="0" err="1">
                <a:solidFill>
                  <a:srgbClr val="242021"/>
                </a:solidFill>
                <a:effectLst/>
                <a:latin typeface="Calibri" panose="020F0502020204030204" pitchFamily="34" charset="0"/>
              </a:rPr>
              <a:t>καί</a:t>
            </a:r>
            <a:r>
              <a:rPr lang="el-GR" sz="2800" b="0" i="0" dirty="0">
                <a:solidFill>
                  <a:srgbClr val="242021"/>
                </a:solidFill>
                <a:effectLst/>
                <a:latin typeface="Calibri" panose="020F0502020204030204" pitchFamily="34" charset="0"/>
              </a:rPr>
              <a:t> Μεγάλη Σύνοδος </a:t>
            </a:r>
            <a:r>
              <a:rPr lang="el-GR" sz="2800" b="0" i="0" dirty="0" err="1">
                <a:solidFill>
                  <a:srgbClr val="242021"/>
                </a:solidFill>
                <a:effectLst/>
                <a:latin typeface="Calibri" panose="020F0502020204030204" pitchFamily="34" charset="0"/>
              </a:rPr>
              <a:t>τῆς</a:t>
            </a:r>
            <a:r>
              <a:rPr lang="el-GR" sz="2800" b="0" i="0" dirty="0">
                <a:solidFill>
                  <a:srgbClr val="242021"/>
                </a:solidFill>
                <a:effectLst/>
                <a:latin typeface="Calibri" panose="020F0502020204030204" pitchFamily="34" charset="0"/>
              </a:rPr>
              <a:t> </a:t>
            </a:r>
            <a:r>
              <a:rPr lang="el-GR" sz="2800" b="0" i="0" dirty="0" err="1">
                <a:solidFill>
                  <a:srgbClr val="242021"/>
                </a:solidFill>
                <a:effectLst/>
                <a:latin typeface="Calibri" panose="020F0502020204030204" pitchFamily="34" charset="0"/>
              </a:rPr>
              <a:t>Ὀρθόδοξης</a:t>
            </a:r>
            <a:r>
              <a:rPr lang="el-GR" sz="2800" b="0" i="0" dirty="0">
                <a:solidFill>
                  <a:srgbClr val="242021"/>
                </a:solidFill>
                <a:effectLst/>
                <a:latin typeface="Calibri" panose="020F0502020204030204" pitchFamily="34" charset="0"/>
              </a:rPr>
              <a:t> </a:t>
            </a:r>
            <a:r>
              <a:rPr lang="el-GR" sz="2800" b="0" i="0" dirty="0" err="1">
                <a:solidFill>
                  <a:srgbClr val="242021"/>
                </a:solidFill>
                <a:effectLst/>
                <a:latin typeface="Calibri" panose="020F0502020204030204" pitchFamily="34" charset="0"/>
              </a:rPr>
              <a:t>Ἐκκλησίας</a:t>
            </a:r>
            <a:r>
              <a:rPr lang="el-GR" sz="2800" b="0" i="0" dirty="0">
                <a:solidFill>
                  <a:srgbClr val="242021"/>
                </a:solidFill>
                <a:effectLst/>
                <a:latin typeface="Calibri" panose="020F0502020204030204" pitchFamily="34" charset="0"/>
              </a:rPr>
              <a:t>, Πεντηκοστή 2016,</a:t>
            </a:r>
            <a:br>
              <a:rPr lang="el-GR" sz="2800" b="0" i="0" dirty="0">
                <a:solidFill>
                  <a:srgbClr val="242021"/>
                </a:solidFill>
                <a:effectLst/>
                <a:latin typeface="Calibri" panose="020F0502020204030204" pitchFamily="34" charset="0"/>
              </a:rPr>
            </a:br>
            <a:r>
              <a:rPr lang="el-GR" sz="2800" b="0" i="1" dirty="0">
                <a:solidFill>
                  <a:srgbClr val="242021"/>
                </a:solidFill>
                <a:effectLst/>
                <a:latin typeface="Calibri-Italic"/>
              </a:rPr>
              <a:t>Ἡ </a:t>
            </a:r>
            <a:r>
              <a:rPr lang="el-GR" sz="2800" b="0" i="1" dirty="0" err="1">
                <a:solidFill>
                  <a:srgbClr val="242021"/>
                </a:solidFill>
                <a:effectLst/>
                <a:latin typeface="Calibri-Italic"/>
              </a:rPr>
              <a:t>Ἀποστολή</a:t>
            </a:r>
            <a:r>
              <a:rPr lang="el-GR" sz="2800" b="0" i="1" dirty="0">
                <a:solidFill>
                  <a:srgbClr val="242021"/>
                </a:solidFill>
                <a:effectLst/>
                <a:latin typeface="Calibri-Italic"/>
              </a:rPr>
              <a:t> </a:t>
            </a:r>
            <a:r>
              <a:rPr lang="el-GR" sz="2800" b="0" i="1" dirty="0" err="1">
                <a:solidFill>
                  <a:srgbClr val="242021"/>
                </a:solidFill>
                <a:effectLst/>
                <a:latin typeface="Calibri-Italic"/>
              </a:rPr>
              <a:t>τῆς</a:t>
            </a:r>
            <a:r>
              <a:rPr lang="el-GR" sz="2800" b="0" i="1" dirty="0">
                <a:solidFill>
                  <a:srgbClr val="242021"/>
                </a:solidFill>
                <a:effectLst/>
                <a:latin typeface="Calibri-Italic"/>
              </a:rPr>
              <a:t> </a:t>
            </a:r>
            <a:r>
              <a:rPr lang="el-GR" sz="2800" b="0" i="1" dirty="0" err="1">
                <a:solidFill>
                  <a:srgbClr val="242021"/>
                </a:solidFill>
                <a:effectLst/>
                <a:latin typeface="Calibri-Italic"/>
              </a:rPr>
              <a:t>Ὀρθοδόξου</a:t>
            </a:r>
            <a:r>
              <a:rPr lang="el-GR" sz="2800" b="0" i="1" dirty="0">
                <a:solidFill>
                  <a:srgbClr val="242021"/>
                </a:solidFill>
                <a:effectLst/>
                <a:latin typeface="Calibri-Italic"/>
              </a:rPr>
              <a:t> </a:t>
            </a:r>
            <a:r>
              <a:rPr lang="el-GR" sz="2800" b="0" i="1" dirty="0" err="1">
                <a:solidFill>
                  <a:srgbClr val="242021"/>
                </a:solidFill>
                <a:effectLst/>
                <a:latin typeface="Calibri-Italic"/>
              </a:rPr>
              <a:t>Ἐκκλησίας</a:t>
            </a:r>
            <a:r>
              <a:rPr lang="el-GR" sz="2800" b="0" i="1" dirty="0">
                <a:solidFill>
                  <a:srgbClr val="242021"/>
                </a:solidFill>
                <a:effectLst/>
                <a:latin typeface="Calibri-Italic"/>
              </a:rPr>
              <a:t> </a:t>
            </a:r>
            <a:r>
              <a:rPr lang="el-GR" sz="2800" b="0" i="1" dirty="0" err="1">
                <a:solidFill>
                  <a:srgbClr val="242021"/>
                </a:solidFill>
                <a:effectLst/>
                <a:latin typeface="Calibri-Italic"/>
              </a:rPr>
              <a:t>εἰς</a:t>
            </a:r>
            <a:r>
              <a:rPr lang="el-GR" sz="2800" b="0" i="1" dirty="0">
                <a:solidFill>
                  <a:srgbClr val="242021"/>
                </a:solidFill>
                <a:effectLst/>
                <a:latin typeface="Calibri-Italic"/>
              </a:rPr>
              <a:t> </a:t>
            </a:r>
            <a:r>
              <a:rPr lang="el-GR" sz="2800" b="0" i="1" dirty="0" err="1">
                <a:solidFill>
                  <a:srgbClr val="242021"/>
                </a:solidFill>
                <a:effectLst/>
                <a:latin typeface="Calibri-Italic"/>
              </a:rPr>
              <a:t>τόν</a:t>
            </a:r>
            <a:r>
              <a:rPr lang="el-GR" sz="2800" b="0" i="1" dirty="0">
                <a:solidFill>
                  <a:srgbClr val="242021"/>
                </a:solidFill>
                <a:effectLst/>
                <a:latin typeface="Calibri-Italic"/>
              </a:rPr>
              <a:t> </a:t>
            </a:r>
            <a:r>
              <a:rPr lang="el-GR" sz="2800" b="0" i="1" dirty="0" err="1">
                <a:solidFill>
                  <a:srgbClr val="242021"/>
                </a:solidFill>
                <a:effectLst/>
                <a:latin typeface="Calibri-Italic"/>
              </a:rPr>
              <a:t>σύγχρονον</a:t>
            </a:r>
            <a:r>
              <a:rPr lang="el-GR" sz="2800" b="0" i="1" dirty="0">
                <a:solidFill>
                  <a:srgbClr val="242021"/>
                </a:solidFill>
                <a:effectLst/>
                <a:latin typeface="Calibri-Italic"/>
              </a:rPr>
              <a:t> </a:t>
            </a:r>
            <a:r>
              <a:rPr lang="el-GR" sz="2800" b="0" i="1" dirty="0" err="1">
                <a:solidFill>
                  <a:srgbClr val="242021"/>
                </a:solidFill>
                <a:effectLst/>
                <a:latin typeface="Calibri-Italic"/>
              </a:rPr>
              <a:t>κόσμον</a:t>
            </a:r>
            <a:r>
              <a:rPr lang="el-GR" dirty="0"/>
              <a:t> </a:t>
            </a:r>
            <a:br>
              <a:rPr lang="el-GR" dirty="0"/>
            </a:br>
            <a:endParaRPr lang="el-GR" dirty="0"/>
          </a:p>
        </p:txBody>
      </p:sp>
    </p:spTree>
    <p:extLst>
      <p:ext uri="{BB962C8B-B14F-4D97-AF65-F5344CB8AC3E}">
        <p14:creationId xmlns:p14="http://schemas.microsoft.com/office/powerpoint/2010/main" val="22789355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E0E3265-1338-48E1-9DC9-15A3ED7CC71B}"/>
              </a:ext>
            </a:extLst>
          </p:cNvPr>
          <p:cNvSpPr>
            <a:spLocks noGrp="1"/>
          </p:cNvSpPr>
          <p:nvPr>
            <p:ph type="title"/>
          </p:nvPr>
        </p:nvSpPr>
        <p:spPr>
          <a:xfrm>
            <a:off x="838200" y="365125"/>
            <a:ext cx="10515600" cy="1006475"/>
          </a:xfrm>
        </p:spPr>
        <p:txBody>
          <a:bodyPr/>
          <a:lstStyle/>
          <a:p>
            <a:r>
              <a:rPr lang="el-GR" dirty="0"/>
              <a:t>Ο Χριστός στον ΟΗΕ</a:t>
            </a:r>
          </a:p>
        </p:txBody>
      </p:sp>
      <p:sp>
        <p:nvSpPr>
          <p:cNvPr id="8" name="TextBox 7">
            <a:extLst>
              <a:ext uri="{FF2B5EF4-FFF2-40B4-BE49-F238E27FC236}">
                <a16:creationId xmlns:a16="http://schemas.microsoft.com/office/drawing/2014/main" id="{E3E9EC0E-0924-4E88-97C6-E981A7116CE7}"/>
              </a:ext>
            </a:extLst>
          </p:cNvPr>
          <p:cNvSpPr txBox="1"/>
          <p:nvPr/>
        </p:nvSpPr>
        <p:spPr>
          <a:xfrm>
            <a:off x="1355270" y="636814"/>
            <a:ext cx="9998530" cy="5785056"/>
          </a:xfrm>
          <a:prstGeom prst="rect">
            <a:avLst/>
          </a:prstGeom>
          <a:noFill/>
        </p:spPr>
        <p:txBody>
          <a:bodyPr wrap="square">
            <a:spAutoFit/>
          </a:bodyPr>
          <a:lstStyle/>
          <a:p>
            <a:pPr>
              <a:lnSpc>
                <a:spcPct val="107000"/>
              </a:lnSpc>
              <a:spcBef>
                <a:spcPts val="1500"/>
              </a:spcBef>
              <a:spcAft>
                <a:spcPts val="800"/>
              </a:spcAft>
            </a:pPr>
            <a:r>
              <a:rPr lang="el-GR" sz="1500" b="1"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hlinkClick r:id="rId2"/>
              </a:rPr>
              <a:t>Μόνος και πικραμένος...«Ο Χριστός στον ΟΗΕ»</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l-GR" sz="1800" b="1"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Σπρωγμένος από ένα πλήθος κουρασμένο και καταπονημένο, έφτασε ο Χριστός στο μέγαρο του ΟΗΕ. </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1200"/>
              </a:spcAft>
            </a:pPr>
            <a:r>
              <a:rPr lang="el-GR" sz="1000" dirty="0">
                <a:solidFill>
                  <a:srgbClr val="666666"/>
                </a:solidFill>
                <a:effectLst/>
                <a:latin typeface="Trebuchet MS" panose="020B0603020202020204" pitchFamily="34" charset="0"/>
                <a:ea typeface="Times New Roman" panose="02020603050405020304" pitchFamily="18" charset="0"/>
                <a:cs typeface="Times New Roman" panose="02020603050405020304" pitchFamily="18" charset="0"/>
              </a:rPr>
              <a:t> </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l-GR" sz="1800" b="1"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Είχε το πολύ χλωμό πρόσωπο του ανέργου, το αβέβαιο βήμα του πρόσφυγα, τους κυρτωμένους ώμους του ανθρακωρύχου, τη ματωμένη καρδιά του νέου. Δεν ήταν συστημένος από κανένα. Μονάχα τα δάκρυα των ταπεινών Τον έκαναν να προχωρεί. Χτυπά την πόρτα. Αλλά γι’ αυτόν υπήρχε το «βέτο». Οι άνθρωποι δεν ήταν ελεύθεροι. Τον άφησαν μόνο Του. Στο κατώφλι του πολιτισμένου κόσμου βρήκε τη βαρβαρότητα. Διάβασε σε μια πινακίδα: «Τα δικαιώματα του ανθρώπου». Και κυριεύτηκε από συμπόνια. Από κάτω ήταν γραμμένα: «Ο άνθρωπος έχει δικαίωμα στην ειρήνη», αλλά μια χήρα πολέμου Του λέει πως κανείς δεν την σκέφτεται.</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l-GR" sz="1000" dirty="0">
                <a:solidFill>
                  <a:srgbClr val="666666"/>
                </a:solidFill>
                <a:effectLst/>
                <a:latin typeface="Trebuchet MS" panose="020B0603020202020204" pitchFamily="34" charset="0"/>
                <a:ea typeface="Times New Roman" panose="02020603050405020304" pitchFamily="18" charset="0"/>
                <a:cs typeface="Times New Roman" panose="02020603050405020304" pitchFamily="18" charset="0"/>
              </a:rPr>
              <a:t> </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l-GR" sz="1800" b="1"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«Ο άνθρωπος έχει δικαίωμα στην ελευθερία», αλλά ένας Κύπριος άρχισε να </a:t>
            </a:r>
            <a:r>
              <a:rPr lang="el-GR" sz="1800" b="1" dirty="0" err="1">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κλαίει.«Ο</a:t>
            </a:r>
            <a:r>
              <a:rPr lang="el-GR" sz="1800" b="1"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 άνθρωπος έχει δικαίωμα στη δικαιοσύνη», αλλά τότε ακούστηκαν οι φωνές των </a:t>
            </a:r>
            <a:r>
              <a:rPr lang="el-GR" sz="1800" b="1" dirty="0" err="1">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εξορίστων</a:t>
            </a:r>
            <a:r>
              <a:rPr lang="el-GR" sz="1800" b="1"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 των αδικουμένων .Και ο Χριστός ξανακατέβηκε τα σκαλοπάτια του γυάλινου μεγάρου. Όταν το πλήθος Του ζήτησε το αποτέλεσμα της επίσκεψής Του ο Χριστός άπλωσε τα χέρια: </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90934708"/>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TotalTime>
  <Words>1561</Words>
  <Application>Microsoft Office PowerPoint</Application>
  <PresentationFormat>Ευρεία οθόνη</PresentationFormat>
  <Paragraphs>60</Paragraphs>
  <Slides>11</Slides>
  <Notes>0</Notes>
  <HiddenSlides>0</HiddenSlides>
  <MMClips>0</MMClips>
  <ScaleCrop>false</ScaleCrop>
  <HeadingPairs>
    <vt:vector size="6" baseType="variant">
      <vt:variant>
        <vt:lpstr>Γραμματοσειρές που χρησιμοποιούνται</vt:lpstr>
      </vt:variant>
      <vt:variant>
        <vt:i4>7</vt:i4>
      </vt:variant>
      <vt:variant>
        <vt:lpstr>Θέμα</vt:lpstr>
      </vt:variant>
      <vt:variant>
        <vt:i4>1</vt:i4>
      </vt:variant>
      <vt:variant>
        <vt:lpstr>Τίτλοι διαφανειών</vt:lpstr>
      </vt:variant>
      <vt:variant>
        <vt:i4>11</vt:i4>
      </vt:variant>
    </vt:vector>
  </HeadingPairs>
  <TitlesOfParts>
    <vt:vector size="19" baseType="lpstr">
      <vt:lpstr>Arial</vt:lpstr>
      <vt:lpstr>Calibri</vt:lpstr>
      <vt:lpstr>Calibri Light</vt:lpstr>
      <vt:lpstr>Calibri-Bold</vt:lpstr>
      <vt:lpstr>Calibri-Italic</vt:lpstr>
      <vt:lpstr>Georgia</vt:lpstr>
      <vt:lpstr>Trebuchet MS</vt:lpstr>
      <vt:lpstr>Θέμα του Office</vt:lpstr>
      <vt:lpstr>Μάθημα 3.1 το όραμα της ειρήνης</vt:lpstr>
      <vt:lpstr>Ετυμολογία της λέξης ειρήνη</vt:lpstr>
      <vt:lpstr>ΠΟΛΕΜΟΣ: έννοιες</vt:lpstr>
      <vt:lpstr>Η ειρήνη στην Παλαιά Διαθήκη </vt:lpstr>
      <vt:lpstr>Η ειρήνη στην Καινή Διαθήκη </vt:lpstr>
      <vt:lpstr>Η ειρήνη στους Πατέρες της εκκλησίας </vt:lpstr>
      <vt:lpstr>Η επίσημη θέση της εκκλησίας για την ειρήνη </vt:lpstr>
      <vt:lpstr>Επίσημες θέσεις της εκκλησίας για την ειρήνη</vt:lpstr>
      <vt:lpstr>Ο Χριστός στον ΟΗΕ</vt:lpstr>
      <vt:lpstr>Χριστός στον ΟΗΕ</vt:lpstr>
      <vt:lpstr>Νικηφόρος Βρεττάκος «ειρήνη είναι όταν..»</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Μάθημα 3.1 το όραμα της ειρήνης</dc:title>
  <dc:creator>IOANNA KIRIAKOU</dc:creator>
  <cp:lastModifiedBy>IOANNA KIRIAKOU</cp:lastModifiedBy>
  <cp:revision>6</cp:revision>
  <dcterms:created xsi:type="dcterms:W3CDTF">2021-02-18T08:02:25Z</dcterms:created>
  <dcterms:modified xsi:type="dcterms:W3CDTF">2021-02-18T08:43:39Z</dcterms:modified>
</cp:coreProperties>
</file>