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62" r:id="rId9"/>
    <p:sldId id="267" r:id="rId10"/>
    <p:sldId id="263" r:id="rId11"/>
    <p:sldId id="264" r:id="rId12"/>
    <p:sldId id="269" r:id="rId13"/>
    <p:sldId id="265" r:id="rId14"/>
    <p:sldId id="266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Τίτλος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εία γραμμή σύνδεσης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Έλλειψη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9573-3068-4470-8368-6C4E9BDB24DE}" type="datetimeFigureOut">
              <a:rPr lang="el-GR" smtClean="0"/>
              <a:pPr/>
              <a:t>29/11/2014</a:t>
            </a:fld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BED31E-8058-4CF9-8328-B3F1C41EA72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9573-3068-4470-8368-6C4E9BDB24DE}" type="datetimeFigureOut">
              <a:rPr lang="el-GR" smtClean="0"/>
              <a:pPr/>
              <a:t>29/11/2014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D31E-8058-4CF9-8328-B3F1C41EA7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9573-3068-4470-8368-6C4E9BDB24DE}" type="datetimeFigureOut">
              <a:rPr lang="el-GR" smtClean="0"/>
              <a:pPr/>
              <a:t>29/11/2014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D31E-8058-4CF9-8328-B3F1C41EA7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περιεχομένου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3779573-3068-4470-8368-6C4E9BDB24DE}" type="datetimeFigureOut">
              <a:rPr lang="el-GR" smtClean="0"/>
              <a:pPr/>
              <a:t>29/11/2014</a:t>
            </a:fld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ABED31E-8058-4CF9-8328-B3F1C41EA72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6" name="15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9573-3068-4470-8368-6C4E9BDB24DE}" type="datetimeFigureOut">
              <a:rPr lang="el-GR" smtClean="0"/>
              <a:pPr/>
              <a:t>29/11/2014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D31E-8058-4CF9-8328-B3F1C41EA72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cxnSp>
        <p:nvCxnSpPr>
          <p:cNvPr id="7" name="6 - Ευθεία γραμμή σύνδεσης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9573-3068-4470-8368-6C4E9BDB24DE}" type="datetimeFigureOut">
              <a:rPr lang="el-GR" smtClean="0"/>
              <a:pPr/>
              <a:t>29/11/2014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D31E-8058-4CF9-8328-B3F1C41EA72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D31E-8058-4CF9-8328-B3F1C41EA72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9573-3068-4470-8368-6C4E9BDB24DE}" type="datetimeFigureOut">
              <a:rPr lang="el-GR" smtClean="0"/>
              <a:pPr/>
              <a:t>29/11/2014</a:t>
            </a:fld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2" name="31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4" name="33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cxnSp>
        <p:nvCxnSpPr>
          <p:cNvPr id="10" name="9 - Ευθεία γραμμή σύνδεσης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εία γραμμή σύνδεσης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9573-3068-4470-8368-6C4E9BDB24DE}" type="datetimeFigureOut">
              <a:rPr lang="el-GR" smtClean="0"/>
              <a:pPr/>
              <a:t>29/11/2014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D31E-8058-4CF9-8328-B3F1C41EA72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9573-3068-4470-8368-6C4E9BDB24DE}" type="datetimeFigureOut">
              <a:rPr lang="el-GR" smtClean="0"/>
              <a:pPr/>
              <a:t>29/11/2014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D31E-8058-4CF9-8328-B3F1C41EA7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1" name="30 - Τίτλος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3779573-3068-4470-8368-6C4E9BDB24DE}" type="datetimeFigureOut">
              <a:rPr lang="el-GR" smtClean="0"/>
              <a:pPr/>
              <a:t>29/11/2014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ABED31E-8058-4CF9-8328-B3F1C41EA72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9573-3068-4470-8368-6C4E9BDB24DE}" type="datetimeFigureOut">
              <a:rPr lang="el-GR" smtClean="0"/>
              <a:pPr/>
              <a:t>29/11/2014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BED31E-8058-4CF9-8328-B3F1C41EA72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3779573-3068-4470-8368-6C4E9BDB24DE}" type="datetimeFigureOut">
              <a:rPr lang="el-GR" smtClean="0"/>
              <a:pPr/>
              <a:t>29/11/2014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ABED31E-8058-4CF9-8328-B3F1C41EA72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b="1" dirty="0" smtClean="0">
              <a:latin typeface="Palatino Linotype" pitchFamily="18" charset="0"/>
            </a:endParaRPr>
          </a:p>
          <a:p>
            <a:r>
              <a:rPr lang="el-GR" b="1" dirty="0" smtClean="0">
                <a:latin typeface="Palatino Linotype" pitchFamily="18" charset="0"/>
              </a:rPr>
              <a:t>Β’ τάξη Γενικού Λυκείου </a:t>
            </a:r>
            <a:endParaRPr lang="el-GR" b="1" dirty="0">
              <a:latin typeface="Palatino Linotype" pitchFamily="18" charset="0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3600" b="1" dirty="0" smtClean="0">
                <a:latin typeface="Palatino Linotype" pitchFamily="18" charset="0"/>
              </a:rPr>
              <a:t>Αρχές Φιλοσοφίας</a:t>
            </a:r>
            <a:endParaRPr lang="el-GR" sz="3600" b="1" dirty="0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000" dirty="0" smtClean="0">
                <a:latin typeface="Palatino Linotype" pitchFamily="18" charset="0"/>
              </a:rPr>
              <a:t>Η λογική ασχολείται μόνο με τις </a:t>
            </a:r>
            <a:r>
              <a:rPr lang="el-GR" sz="2000" b="1" u="sng" dirty="0" smtClean="0">
                <a:latin typeface="Palatino Linotype" pitchFamily="18" charset="0"/>
              </a:rPr>
              <a:t>αποφαντικές</a:t>
            </a:r>
            <a:r>
              <a:rPr lang="el-GR" sz="2000" dirty="0" smtClean="0">
                <a:latin typeface="Palatino Linotype" pitchFamily="18" charset="0"/>
              </a:rPr>
              <a:t> ή </a:t>
            </a:r>
            <a:r>
              <a:rPr lang="el-GR" sz="2000" b="1" u="sng" dirty="0" smtClean="0">
                <a:latin typeface="Palatino Linotype" pitchFamily="18" charset="0"/>
              </a:rPr>
              <a:t>δηλωτικές</a:t>
            </a:r>
            <a:r>
              <a:rPr lang="el-GR" sz="2000" dirty="0" smtClean="0">
                <a:latin typeface="Palatino Linotype" pitchFamily="18" charset="0"/>
              </a:rPr>
              <a:t> προτάσεις.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>
                <a:latin typeface="Palatino Linotype" pitchFamily="18" charset="0"/>
              </a:rPr>
              <a:t>Έτσι ορίζουμε τις προτάσεις εκείνες που δηλώνουν </a:t>
            </a:r>
            <a:r>
              <a:rPr lang="el-GR" sz="2000" b="1" u="sng" dirty="0" smtClean="0">
                <a:latin typeface="Palatino Linotype" pitchFamily="18" charset="0"/>
              </a:rPr>
              <a:t>γνώμες</a:t>
            </a:r>
            <a:r>
              <a:rPr lang="el-GR" sz="2000" dirty="0" smtClean="0">
                <a:latin typeface="Palatino Linotype" pitchFamily="18" charset="0"/>
              </a:rPr>
              <a:t> ή </a:t>
            </a:r>
            <a:r>
              <a:rPr lang="el-GR" sz="2000" b="1" u="sng" dirty="0" smtClean="0">
                <a:latin typeface="Palatino Linotype" pitchFamily="18" charset="0"/>
              </a:rPr>
              <a:t>πεποιθήσεις</a:t>
            </a:r>
            <a:r>
              <a:rPr lang="el-GR" sz="2000" dirty="0" smtClean="0">
                <a:latin typeface="Palatino Linotype" pitchFamily="18" charset="0"/>
              </a:rPr>
              <a:t> και τις οποίες μπορούμε να χαρακτηρίσουμε </a:t>
            </a:r>
            <a:r>
              <a:rPr lang="el-GR" sz="2000" b="1" u="sng" dirty="0" smtClean="0">
                <a:latin typeface="Palatino Linotype" pitchFamily="18" charset="0"/>
              </a:rPr>
              <a:t>αληθείς</a:t>
            </a:r>
            <a:r>
              <a:rPr lang="el-GR" sz="2000" dirty="0" smtClean="0">
                <a:latin typeface="Palatino Linotype" pitchFamily="18" charset="0"/>
              </a:rPr>
              <a:t> ή </a:t>
            </a:r>
            <a:r>
              <a:rPr lang="el-GR" sz="2000" b="1" u="sng" dirty="0" smtClean="0">
                <a:latin typeface="Palatino Linotype" pitchFamily="18" charset="0"/>
              </a:rPr>
              <a:t>ψευδείς</a:t>
            </a:r>
            <a:r>
              <a:rPr lang="el-GR" sz="2000" dirty="0" smtClean="0">
                <a:latin typeface="Palatino Linotype" pitchFamily="18" charset="0"/>
              </a:rPr>
              <a:t>. Π.χ. «Το βιβλίο είναι πράσινο». 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>
                <a:latin typeface="Palatino Linotype" pitchFamily="18" charset="0"/>
              </a:rPr>
              <a:t>Στην απλή δηλωτική πρόταση αποδίδουμε σε μία έννοια, την οποία ονομάζουμε </a:t>
            </a:r>
            <a:r>
              <a:rPr lang="el-GR" sz="2000" b="1" u="sng" dirty="0" smtClean="0">
                <a:latin typeface="Palatino Linotype" pitchFamily="18" charset="0"/>
              </a:rPr>
              <a:t>υποκείμενο (Υ)</a:t>
            </a:r>
            <a:r>
              <a:rPr lang="el-GR" sz="2000" dirty="0" smtClean="0">
                <a:latin typeface="Palatino Linotype" pitchFamily="18" charset="0"/>
              </a:rPr>
              <a:t> μια άλλη έννοια, την οποία ονομάζουμε </a:t>
            </a:r>
            <a:r>
              <a:rPr lang="el-GR" sz="2000" b="1" u="sng" dirty="0" smtClean="0">
                <a:latin typeface="Palatino Linotype" pitchFamily="18" charset="0"/>
              </a:rPr>
              <a:t>κατηγόρημα (Κ)</a:t>
            </a:r>
            <a:r>
              <a:rPr lang="el-GR" sz="2000" dirty="0" smtClean="0">
                <a:latin typeface="Palatino Linotype" pitchFamily="18" charset="0"/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>
                <a:latin typeface="Palatino Linotype" pitchFamily="18" charset="0"/>
              </a:rPr>
              <a:t>Οι δύο έννοιες συνδέονται μεταξύ τους με το </a:t>
            </a:r>
            <a:r>
              <a:rPr lang="el-GR" sz="2000" b="1" dirty="0" smtClean="0">
                <a:latin typeface="Palatino Linotype" pitchFamily="18" charset="0"/>
              </a:rPr>
              <a:t>συνδετικό ρήμα </a:t>
            </a:r>
            <a:r>
              <a:rPr lang="el-GR" sz="2000" dirty="0" smtClean="0">
                <a:latin typeface="Palatino Linotype" pitchFamily="18" charset="0"/>
              </a:rPr>
              <a:t>«είναι».  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>
                <a:latin typeface="Palatino Linotype" pitchFamily="18" charset="0"/>
              </a:rPr>
              <a:t>Άρα μια απλή δηλωτική πρόταση έχει την εξής μορφή:</a:t>
            </a:r>
          </a:p>
          <a:p>
            <a:pPr>
              <a:buNone/>
            </a:pPr>
            <a:r>
              <a:rPr lang="el-GR" sz="2000" dirty="0" smtClean="0">
                <a:latin typeface="Palatino Linotype" pitchFamily="18" charset="0"/>
              </a:rPr>
              <a:t>     «Υ είναι Κ» ή πιο απλά «Υ-Κ». </a:t>
            </a:r>
            <a:endParaRPr lang="el-GR" sz="2000" dirty="0">
              <a:latin typeface="Palatino Linotype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2022"/>
          </a:xfrm>
        </p:spPr>
        <p:txBody>
          <a:bodyPr/>
          <a:lstStyle/>
          <a:p>
            <a:pPr algn="ctr"/>
            <a:r>
              <a:rPr lang="el-GR" sz="2800" b="1" dirty="0" smtClean="0">
                <a:latin typeface="Palatino Linotype" pitchFamily="18" charset="0"/>
              </a:rPr>
              <a:t>Προτάσεις</a:t>
            </a:r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29288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l-GR" sz="2000" dirty="0" smtClean="0">
                <a:latin typeface="Palatino Linotype" pitchFamily="18" charset="0"/>
              </a:rPr>
              <a:t>Οι απλές δηλωτικές προτάσεις διακρίνονται σε:</a:t>
            </a:r>
          </a:p>
          <a:p>
            <a:pPr>
              <a:buFont typeface="Wingdings" pitchFamily="2" charset="2"/>
              <a:buChar char="Ø"/>
            </a:pPr>
            <a:r>
              <a:rPr lang="el-GR" sz="2000" b="1" u="sng" dirty="0" smtClean="0">
                <a:latin typeface="Palatino Linotype" pitchFamily="18" charset="0"/>
              </a:rPr>
              <a:t>καταφατικές</a:t>
            </a:r>
            <a:r>
              <a:rPr lang="el-GR" sz="2000" dirty="0" smtClean="0">
                <a:latin typeface="Palatino Linotype" pitchFamily="18" charset="0"/>
              </a:rPr>
              <a:t>, όταν το κατηγόρημα αποδίδεται με </a:t>
            </a:r>
            <a:r>
              <a:rPr lang="el-GR" sz="2000" b="1" u="sng" dirty="0" smtClean="0">
                <a:latin typeface="Palatino Linotype" pitchFamily="18" charset="0"/>
              </a:rPr>
              <a:t>θετικό</a:t>
            </a:r>
            <a:r>
              <a:rPr lang="el-GR" sz="2000" dirty="0" smtClean="0">
                <a:latin typeface="Palatino Linotype" pitchFamily="18" charset="0"/>
              </a:rPr>
              <a:t> τρόπο στο υποκείμενο. Π.χ. «Το τραπέζι είναι άσπρο».</a:t>
            </a:r>
          </a:p>
          <a:p>
            <a:pPr>
              <a:buFont typeface="Wingdings" pitchFamily="2" charset="2"/>
              <a:buChar char="Ø"/>
            </a:pPr>
            <a:r>
              <a:rPr lang="el-GR" sz="2000" b="1" u="sng" dirty="0" smtClean="0">
                <a:latin typeface="Palatino Linotype" pitchFamily="18" charset="0"/>
              </a:rPr>
              <a:t>αποφατικές</a:t>
            </a:r>
            <a:r>
              <a:rPr lang="el-GR" sz="2000" dirty="0" smtClean="0">
                <a:latin typeface="Palatino Linotype" pitchFamily="18" charset="0"/>
              </a:rPr>
              <a:t>, όταν το κατηγόρημα αποδίδεται με </a:t>
            </a:r>
            <a:r>
              <a:rPr lang="el-GR" sz="2000" b="1" u="sng" dirty="0" smtClean="0">
                <a:latin typeface="Palatino Linotype" pitchFamily="18" charset="0"/>
              </a:rPr>
              <a:t>αρνητικό</a:t>
            </a:r>
            <a:r>
              <a:rPr lang="el-GR" sz="2000" dirty="0" smtClean="0">
                <a:latin typeface="Palatino Linotype" pitchFamily="18" charset="0"/>
              </a:rPr>
              <a:t> τρόπο στο υποκείμενο. Π.χ. «Το τραπέζι δεν είναι άσπρο».</a:t>
            </a:r>
          </a:p>
          <a:p>
            <a:pPr>
              <a:buNone/>
            </a:pPr>
            <a:endParaRPr lang="el-GR" sz="2000" dirty="0" smtClean="0">
              <a:latin typeface="Palatino Linotype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l-GR" sz="2000" dirty="0" smtClean="0">
                <a:latin typeface="Palatino Linotype" pitchFamily="18" charset="0"/>
              </a:rPr>
              <a:t>Οι απλές δηλωτικές προτάσεις διακρίνονται επίσης σε: </a:t>
            </a:r>
          </a:p>
          <a:p>
            <a:pPr>
              <a:buFont typeface="Wingdings" pitchFamily="2" charset="2"/>
              <a:buChar char="Ø"/>
            </a:pPr>
            <a:r>
              <a:rPr lang="el-GR" sz="2000" b="1" u="sng" dirty="0" smtClean="0">
                <a:latin typeface="Palatino Linotype" pitchFamily="18" charset="0"/>
              </a:rPr>
              <a:t>καθολικές</a:t>
            </a:r>
            <a:r>
              <a:rPr lang="el-GR" sz="2000" dirty="0" smtClean="0">
                <a:latin typeface="Palatino Linotype" pitchFamily="18" charset="0"/>
              </a:rPr>
              <a:t>, όταν η πρόταση αναφέρεται σε </a:t>
            </a:r>
            <a:r>
              <a:rPr lang="el-GR" sz="2000" b="1" u="sng" dirty="0" smtClean="0">
                <a:latin typeface="Palatino Linotype" pitchFamily="18" charset="0"/>
              </a:rPr>
              <a:t>όλο το πλάτος </a:t>
            </a:r>
            <a:r>
              <a:rPr lang="el-GR" sz="2000" dirty="0" smtClean="0">
                <a:latin typeface="Palatino Linotype" pitchFamily="18" charset="0"/>
              </a:rPr>
              <a:t>του υποκειμένου. Π.χ. «Όλοι οι Έλληνες είναι Ευρωπαίοι». </a:t>
            </a:r>
          </a:p>
          <a:p>
            <a:pPr>
              <a:buFont typeface="Wingdings" pitchFamily="2" charset="2"/>
              <a:buChar char="Ø"/>
            </a:pPr>
            <a:r>
              <a:rPr lang="el-GR" sz="2000" b="1" u="sng" dirty="0" smtClean="0">
                <a:latin typeface="Palatino Linotype" pitchFamily="18" charset="0"/>
              </a:rPr>
              <a:t>μερικές</a:t>
            </a:r>
            <a:r>
              <a:rPr lang="el-GR" sz="2000" dirty="0" smtClean="0">
                <a:latin typeface="Palatino Linotype" pitchFamily="18" charset="0"/>
              </a:rPr>
              <a:t>, όταν η πρόταση αναφέρεται σε </a:t>
            </a:r>
            <a:r>
              <a:rPr lang="el-GR" sz="2000" b="1" u="sng" dirty="0" smtClean="0">
                <a:latin typeface="Palatino Linotype" pitchFamily="18" charset="0"/>
              </a:rPr>
              <a:t>μερικά αντικείμενα</a:t>
            </a:r>
            <a:r>
              <a:rPr lang="el-GR" sz="2000" dirty="0" smtClean="0">
                <a:latin typeface="Palatino Linotype" pitchFamily="18" charset="0"/>
              </a:rPr>
              <a:t> της έννοιας του υποκειμένου. Π.χ. «Μερικοί Έλληνες είναι νησιώτες».</a:t>
            </a:r>
          </a:p>
          <a:p>
            <a:pPr>
              <a:buFont typeface="Wingdings" pitchFamily="2" charset="2"/>
              <a:buChar char="Ø"/>
            </a:pPr>
            <a:endParaRPr lang="el-GR" sz="2000" dirty="0" smtClean="0">
              <a:latin typeface="Palatino Linotype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l-GR" sz="2000" dirty="0" smtClean="0">
                <a:latin typeface="Palatino Linotype" pitchFamily="18" charset="0"/>
              </a:rPr>
              <a:t>Οι προτάσεις των οποίων το υποκείμενο είναι ένα </a:t>
            </a:r>
            <a:r>
              <a:rPr lang="el-GR" sz="2000" b="1" u="sng" dirty="0" smtClean="0">
                <a:latin typeface="Palatino Linotype" pitchFamily="18" charset="0"/>
              </a:rPr>
              <a:t>συγκεκριμένο</a:t>
            </a:r>
            <a:r>
              <a:rPr lang="el-GR" sz="2000" dirty="0" smtClean="0">
                <a:latin typeface="Palatino Linotype" pitchFamily="18" charset="0"/>
              </a:rPr>
              <a:t> άτομο ή αντικείμενο ονομάζονται </a:t>
            </a:r>
            <a:r>
              <a:rPr lang="el-GR" sz="2000" b="1" u="sng" dirty="0" smtClean="0">
                <a:latin typeface="Palatino Linotype" pitchFamily="18" charset="0"/>
              </a:rPr>
              <a:t>ατομικές</a:t>
            </a:r>
            <a:r>
              <a:rPr lang="el-GR" sz="2000" dirty="0" smtClean="0">
                <a:latin typeface="Palatino Linotype" pitchFamily="18" charset="0"/>
              </a:rPr>
              <a:t> και θεωρούνται ειδική περίπτωση των καθολικών προτάσεων. Π.χ. «Ο Σωκράτης είναι δίκαιος». </a:t>
            </a:r>
          </a:p>
          <a:p>
            <a:pPr>
              <a:buFont typeface="Wingdings" pitchFamily="2" charset="2"/>
              <a:buChar char="Ø"/>
            </a:pPr>
            <a:endParaRPr lang="el-GR" sz="2000" dirty="0">
              <a:latin typeface="Palatino Linotype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1956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latin typeface="Palatino Linotype" pitchFamily="18" charset="0"/>
              </a:rPr>
              <a:t>Προτάσεις</a:t>
            </a:r>
            <a:endParaRPr lang="el-GR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προτάσεις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1500174"/>
            <a:ext cx="7858180" cy="4643470"/>
          </a:xfrm>
        </p:spPr>
      </p:pic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el-GR" sz="2800" b="1" dirty="0" smtClean="0">
                <a:latin typeface="Palatino Linotype" pitchFamily="18" charset="0"/>
              </a:rPr>
              <a:t/>
            </a:r>
            <a:br>
              <a:rPr lang="el-GR" sz="2800" b="1" dirty="0" smtClean="0">
                <a:latin typeface="Palatino Linotype" pitchFamily="18" charset="0"/>
              </a:rPr>
            </a:br>
            <a:r>
              <a:rPr lang="el-GR" sz="2800" b="1" dirty="0" smtClean="0">
                <a:latin typeface="Palatino Linotype" pitchFamily="18" charset="0"/>
              </a:rPr>
              <a:t/>
            </a:r>
            <a:br>
              <a:rPr lang="el-GR" sz="2800" b="1" dirty="0" smtClean="0">
                <a:latin typeface="Palatino Linotype" pitchFamily="18" charset="0"/>
              </a:rPr>
            </a:br>
            <a:r>
              <a:rPr lang="el-GR" sz="2800" b="1" dirty="0" smtClean="0">
                <a:latin typeface="Palatino Linotype" pitchFamily="18" charset="0"/>
              </a:rPr>
              <a:t/>
            </a:r>
            <a:br>
              <a:rPr lang="el-GR" sz="2800" b="1" dirty="0" smtClean="0">
                <a:latin typeface="Palatino Linotype" pitchFamily="18" charset="0"/>
              </a:rPr>
            </a:br>
            <a:r>
              <a:rPr sz="2800" b="1" smtClean="0">
                <a:latin typeface="Palatino Linotype" pitchFamily="18" charset="0"/>
              </a:rPr>
              <a:t/>
            </a:r>
            <a:br>
              <a:rPr sz="2800" b="1" smtClean="0">
                <a:latin typeface="Palatino Linotype" pitchFamily="18" charset="0"/>
              </a:rPr>
            </a:br>
            <a:r>
              <a:rPr sz="2800" b="1" smtClean="0">
                <a:latin typeface="Palatino Linotype" pitchFamily="18" charset="0"/>
              </a:rPr>
              <a:t/>
            </a:r>
            <a:br>
              <a:rPr sz="2800" b="1" smtClean="0">
                <a:latin typeface="Palatino Linotype" pitchFamily="18" charset="0"/>
              </a:rPr>
            </a:br>
            <a:r>
              <a:rPr sz="2800" b="1" smtClean="0">
                <a:latin typeface="Palatino Linotype" pitchFamily="18" charset="0"/>
              </a:rPr>
              <a:t/>
            </a:r>
            <a:br>
              <a:rPr sz="2800" b="1" smtClean="0">
                <a:latin typeface="Palatino Linotype" pitchFamily="18" charset="0"/>
              </a:rPr>
            </a:br>
            <a:r>
              <a:rPr sz="2800" b="1" smtClean="0">
                <a:latin typeface="Palatino Linotype" pitchFamily="18" charset="0"/>
              </a:rPr>
              <a:t/>
            </a:r>
            <a:br>
              <a:rPr sz="2800" b="1" smtClean="0">
                <a:latin typeface="Palatino Linotype" pitchFamily="18" charset="0"/>
              </a:rPr>
            </a:br>
            <a:r>
              <a:rPr sz="2800" b="1" smtClean="0">
                <a:latin typeface="Palatino Linotype" pitchFamily="18" charset="0"/>
              </a:rPr>
              <a:t/>
            </a:r>
            <a:br>
              <a:rPr sz="2800" b="1" smtClean="0">
                <a:latin typeface="Palatino Linotype" pitchFamily="18" charset="0"/>
              </a:rPr>
            </a:br>
            <a:r>
              <a:rPr sz="2800" b="1" smtClean="0">
                <a:latin typeface="Palatino Linotype" pitchFamily="18" charset="0"/>
              </a:rPr>
              <a:t/>
            </a:r>
            <a:br>
              <a:rPr sz="2800" b="1" smtClean="0">
                <a:latin typeface="Palatino Linotype" pitchFamily="18" charset="0"/>
              </a:rPr>
            </a:br>
            <a:r>
              <a:rPr sz="2800" b="1" smtClean="0">
                <a:latin typeface="Palatino Linotype" pitchFamily="18" charset="0"/>
              </a:rPr>
              <a:t/>
            </a:r>
            <a:br>
              <a:rPr sz="2800" b="1" smtClean="0">
                <a:latin typeface="Palatino Linotype" pitchFamily="18" charset="0"/>
              </a:rPr>
            </a:br>
            <a:r>
              <a:rPr lang="el-GR" sz="2700" b="1" u="sng" dirty="0" smtClean="0">
                <a:latin typeface="Palatino Linotype" pitchFamily="18" charset="0"/>
              </a:rPr>
              <a:t>Το λογικό τετράγωνο</a:t>
            </a:r>
            <a:r>
              <a:rPr lang="el-GR" sz="2200" b="1" dirty="0" smtClean="0">
                <a:latin typeface="Palatino Linotype" pitchFamily="18" charset="0"/>
              </a:rPr>
              <a:t/>
            </a:r>
            <a:br>
              <a:rPr lang="el-GR" sz="2200" b="1" dirty="0" smtClean="0">
                <a:latin typeface="Palatino Linotype" pitchFamily="18" charset="0"/>
              </a:rPr>
            </a:br>
            <a:r>
              <a:rPr lang="el-GR" sz="2200" b="1" dirty="0" smtClean="0">
                <a:latin typeface="Palatino Linotype" pitchFamily="18" charset="0"/>
              </a:rPr>
              <a:t>Οι λογικές σχέσεις μεταξύ των τεσσάρων ειδών απλών προτάσεων </a:t>
            </a:r>
            <a:endParaRPr lang="el-GR" sz="22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Palatino Linotype" pitchFamily="18" charset="0"/>
              </a:rPr>
              <a:t>Συμπερασματικά ισχύουν τα εξής:</a:t>
            </a:r>
          </a:p>
          <a:p>
            <a:pPr>
              <a:buFont typeface="Wingdings" pitchFamily="2" charset="2"/>
              <a:buChar char="v"/>
            </a:pPr>
            <a:r>
              <a:rPr lang="el-GR" sz="2000" dirty="0" smtClean="0">
                <a:latin typeface="Palatino Linotype" pitchFamily="18" charset="0"/>
              </a:rPr>
              <a:t>Οι </a:t>
            </a:r>
            <a:r>
              <a:rPr lang="el-GR" sz="2000" b="1" u="sng" dirty="0" smtClean="0">
                <a:latin typeface="Palatino Linotype" pitchFamily="18" charset="0"/>
              </a:rPr>
              <a:t>αντιφατικές προτάσεις</a:t>
            </a:r>
            <a:r>
              <a:rPr lang="el-GR" sz="2000" b="1" dirty="0" smtClean="0">
                <a:latin typeface="Palatino Linotype" pitchFamily="18" charset="0"/>
              </a:rPr>
              <a:t> </a:t>
            </a:r>
            <a:r>
              <a:rPr lang="el-GR" sz="2000" dirty="0" smtClean="0">
                <a:latin typeface="Palatino Linotype" pitchFamily="18" charset="0"/>
              </a:rPr>
              <a:t>δεν μπορεί να είναι συγχρόνως και αληθείς και ψευδείς. </a:t>
            </a:r>
          </a:p>
          <a:p>
            <a:pPr>
              <a:buFont typeface="Wingdings" pitchFamily="2" charset="2"/>
              <a:buChar char="v"/>
            </a:pPr>
            <a:r>
              <a:rPr lang="el-GR" sz="2000" dirty="0" smtClean="0">
                <a:latin typeface="Palatino Linotype" pitchFamily="18" charset="0"/>
              </a:rPr>
              <a:t>Οι </a:t>
            </a:r>
            <a:r>
              <a:rPr lang="el-GR" sz="2000" b="1" u="sng" dirty="0" smtClean="0">
                <a:latin typeface="Palatino Linotype" pitchFamily="18" charset="0"/>
              </a:rPr>
              <a:t>αντίθετες προτάσεις</a:t>
            </a:r>
            <a:r>
              <a:rPr lang="el-GR" sz="2000" b="1" dirty="0" smtClean="0">
                <a:latin typeface="Palatino Linotype" pitchFamily="18" charset="0"/>
              </a:rPr>
              <a:t> </a:t>
            </a:r>
            <a:r>
              <a:rPr lang="el-GR" sz="2000" dirty="0" smtClean="0">
                <a:latin typeface="Palatino Linotype" pitchFamily="18" charset="0"/>
              </a:rPr>
              <a:t>δεν μπορεί να είναι συγχρόνως αληθείς, αλλά μπορεί να είναι συγχρόνως ψευδείς.</a:t>
            </a:r>
          </a:p>
          <a:p>
            <a:pPr>
              <a:buFont typeface="Wingdings" pitchFamily="2" charset="2"/>
              <a:buChar char="v"/>
            </a:pPr>
            <a:r>
              <a:rPr lang="el-GR" sz="2000" dirty="0" smtClean="0">
                <a:latin typeface="Palatino Linotype" pitchFamily="18" charset="0"/>
              </a:rPr>
              <a:t>Οι </a:t>
            </a:r>
            <a:r>
              <a:rPr lang="el-GR" sz="2000" b="1" u="sng" dirty="0" smtClean="0">
                <a:latin typeface="Palatino Linotype" pitchFamily="18" charset="0"/>
              </a:rPr>
              <a:t>συμπληρωματικές προτάσεις</a:t>
            </a:r>
            <a:r>
              <a:rPr lang="el-GR" sz="2000" dirty="0" smtClean="0">
                <a:latin typeface="Palatino Linotype" pitchFamily="18" charset="0"/>
              </a:rPr>
              <a:t> είναι δυνατό να είναι συγχρόνως είτε αληθείς είτε ψευδείς. </a:t>
            </a:r>
            <a:endParaRPr lang="el-GR" sz="2000" dirty="0">
              <a:latin typeface="Palatino Linotype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584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latin typeface="Palatino Linotype" pitchFamily="18" charset="0"/>
              </a:rPr>
              <a:t>Προτάσεις</a:t>
            </a:r>
            <a:endParaRPr lang="el-GR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l-GR" sz="2000" dirty="0" smtClean="0">
                <a:latin typeface="Palatino Linotype" pitchFamily="18" charset="0"/>
              </a:rPr>
              <a:t>Οι συλλογισμοί αποτελούν μια συγκεκριμένη μορφή επιχειρημάτων.</a:t>
            </a:r>
          </a:p>
          <a:p>
            <a:pPr>
              <a:buFont typeface="Wingdings" pitchFamily="2" charset="2"/>
              <a:buChar char="q"/>
            </a:pPr>
            <a:r>
              <a:rPr lang="el-GR" sz="2000" dirty="0" smtClean="0">
                <a:latin typeface="Palatino Linotype" pitchFamily="18" charset="0"/>
              </a:rPr>
              <a:t>Τα χαρακτηριστικά των συλλογισμών είναι τα εξής τρία:</a:t>
            </a:r>
          </a:p>
          <a:p>
            <a:pPr>
              <a:buNone/>
            </a:pPr>
            <a:endParaRPr lang="el-GR" sz="2000" dirty="0" smtClean="0">
              <a:latin typeface="Palatino Linotyp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l-GR" sz="2000" dirty="0" smtClean="0">
                <a:latin typeface="Palatino Linotype" pitchFamily="18" charset="0"/>
              </a:rPr>
              <a:t>Το συμπέρασμα προκύπτει από δύο μόνο προκείμενες.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>
                <a:latin typeface="Palatino Linotype" pitchFamily="18" charset="0"/>
              </a:rPr>
              <a:t>Όλες οι προτάσεις είναι απλές, της μορφής «Υ-Κ».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>
                <a:latin typeface="Palatino Linotype" pitchFamily="18" charset="0"/>
              </a:rPr>
              <a:t>Σ’ αυτές τις προτάσεις εμπλέκονται μόνο τρεις έννοιες.  </a:t>
            </a:r>
          </a:p>
          <a:p>
            <a:pPr>
              <a:buNone/>
            </a:pPr>
            <a:endParaRPr lang="el-GR" sz="2000" dirty="0" smtClean="0">
              <a:latin typeface="Palatino Linotyp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Palatino Linotype" pitchFamily="18" charset="0"/>
              </a:rPr>
              <a:t>Π.χ. Όλοι άνθρωποι είναι θνητοί. </a:t>
            </a:r>
            <a:r>
              <a:rPr lang="el-GR" sz="2000" dirty="0" smtClean="0">
                <a:latin typeface="Palatino Linotype" pitchFamily="18" charset="0"/>
                <a:sym typeface="Wingdings" pitchFamily="2" charset="2"/>
              </a:rPr>
              <a:t></a:t>
            </a:r>
            <a:r>
              <a:rPr lang="el-GR" sz="2000" dirty="0" smtClean="0">
                <a:latin typeface="Palatino Linotype" pitchFamily="18" charset="0"/>
              </a:rPr>
              <a:t> προκείμενη</a:t>
            </a:r>
          </a:p>
          <a:p>
            <a:pPr>
              <a:buNone/>
            </a:pPr>
            <a:r>
              <a:rPr lang="el-GR" sz="2000" dirty="0" smtClean="0">
                <a:latin typeface="Palatino Linotype" pitchFamily="18" charset="0"/>
              </a:rPr>
              <a:t>         Ο Σωκράτης είναι άνθρωπος. </a:t>
            </a:r>
            <a:r>
              <a:rPr lang="el-GR" sz="2000" dirty="0" smtClean="0">
                <a:latin typeface="Palatino Linotype" pitchFamily="18" charset="0"/>
                <a:sym typeface="Wingdings" pitchFamily="2" charset="2"/>
              </a:rPr>
              <a:t> προκείμενη</a:t>
            </a:r>
            <a:endParaRPr lang="el-GR" sz="2000" dirty="0" smtClean="0">
              <a:latin typeface="Palatino Linotyp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Palatino Linotype" pitchFamily="18" charset="0"/>
              </a:rPr>
              <a:t>         Άρα: Ο Σωκράτης είναι θνητός. </a:t>
            </a:r>
            <a:r>
              <a:rPr lang="el-GR" sz="2000" dirty="0" smtClean="0">
                <a:latin typeface="Palatino Linotype" pitchFamily="18" charset="0"/>
                <a:sym typeface="Wingdings" pitchFamily="2" charset="2"/>
              </a:rPr>
              <a:t> συμπέρασμα </a:t>
            </a:r>
          </a:p>
          <a:p>
            <a:pPr>
              <a:buNone/>
            </a:pPr>
            <a:endParaRPr lang="el-GR" sz="2000" dirty="0">
              <a:latin typeface="Palatino Linotype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2022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latin typeface="Palatino Linotype" pitchFamily="18" charset="0"/>
              </a:rPr>
              <a:t>Συλλογισμοί </a:t>
            </a:r>
            <a:endParaRPr lang="el-GR" sz="2800" b="1" dirty="0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l-GR" sz="2000" dirty="0" smtClean="0">
                <a:latin typeface="Palatino Linotype" pitchFamily="18" charset="0"/>
              </a:rPr>
              <a:t>Το υποκείμενο του συμπεράσματος λέγεται </a:t>
            </a:r>
            <a:r>
              <a:rPr lang="el-GR" sz="2000" b="1" u="sng" dirty="0" smtClean="0">
                <a:latin typeface="Palatino Linotype" pitchFamily="18" charset="0"/>
              </a:rPr>
              <a:t>ελάσσων όρος</a:t>
            </a:r>
            <a:r>
              <a:rPr lang="el-GR" sz="2000" dirty="0" smtClean="0">
                <a:latin typeface="Palatino Linotype" pitchFamily="18" charset="0"/>
              </a:rPr>
              <a:t> </a:t>
            </a:r>
            <a:r>
              <a:rPr lang="el-GR" sz="2000" b="1" dirty="0" smtClean="0">
                <a:latin typeface="Palatino Linotype" pitchFamily="18" charset="0"/>
              </a:rPr>
              <a:t>(Υ)</a:t>
            </a:r>
            <a:r>
              <a:rPr lang="el-GR" sz="2000" dirty="0" smtClean="0">
                <a:latin typeface="Palatino Linotype" pitchFamily="18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el-GR" sz="2000" dirty="0" smtClean="0">
                <a:latin typeface="Palatino Linotype" pitchFamily="18" charset="0"/>
              </a:rPr>
              <a:t>Το κατηγόρημα του συμπεράσματος λέγεται </a:t>
            </a:r>
            <a:r>
              <a:rPr lang="el-GR" sz="2000" b="1" u="sng" dirty="0" smtClean="0">
                <a:latin typeface="Palatino Linotype" pitchFamily="18" charset="0"/>
              </a:rPr>
              <a:t>μείζων όρος</a:t>
            </a:r>
            <a:r>
              <a:rPr lang="el-GR" sz="2000" b="1" dirty="0" smtClean="0">
                <a:latin typeface="Palatino Linotype" pitchFamily="18" charset="0"/>
              </a:rPr>
              <a:t> (Κ)</a:t>
            </a:r>
            <a:r>
              <a:rPr lang="el-GR" sz="2000" dirty="0" smtClean="0">
                <a:latin typeface="Palatino Linotype" pitchFamily="18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el-GR" sz="2000" dirty="0" smtClean="0">
                <a:latin typeface="Palatino Linotype" pitchFamily="18" charset="0"/>
              </a:rPr>
              <a:t>Ο τρίτος όρος, που εμφανίζεται μόνο στις προκείμενες, λέγεται </a:t>
            </a:r>
            <a:r>
              <a:rPr lang="el-GR" sz="2000" b="1" u="sng" dirty="0" smtClean="0">
                <a:latin typeface="Palatino Linotype" pitchFamily="18" charset="0"/>
              </a:rPr>
              <a:t>μέσος όρος</a:t>
            </a:r>
            <a:r>
              <a:rPr lang="el-GR" sz="2000" b="1" dirty="0" smtClean="0">
                <a:latin typeface="Palatino Linotype" pitchFamily="18" charset="0"/>
              </a:rPr>
              <a:t> (Μ)</a:t>
            </a:r>
            <a:r>
              <a:rPr lang="el-GR" sz="2000" dirty="0" smtClean="0">
                <a:latin typeface="Palatino Linotype" pitchFamily="18" charset="0"/>
              </a:rPr>
              <a:t>. </a:t>
            </a:r>
          </a:p>
          <a:p>
            <a:pPr>
              <a:buNone/>
            </a:pPr>
            <a:endParaRPr lang="el-GR" sz="2000" dirty="0" smtClean="0">
              <a:latin typeface="Palatino Linotype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l-GR" sz="2000" dirty="0" smtClean="0">
                <a:latin typeface="Palatino Linotype" pitchFamily="18" charset="0"/>
              </a:rPr>
              <a:t>Δηλαδή, στο προηγούμενο παράδειγμα έχουμε: </a:t>
            </a:r>
          </a:p>
          <a:p>
            <a:pPr>
              <a:buNone/>
            </a:pPr>
            <a:r>
              <a:rPr lang="el-GR" sz="2000" dirty="0" smtClean="0">
                <a:latin typeface="Palatino Linotype" pitchFamily="18" charset="0"/>
              </a:rPr>
              <a:t>         Μ-Κ:  Όλοι άνθρωποι είναι θνητοί. </a:t>
            </a:r>
          </a:p>
          <a:p>
            <a:pPr>
              <a:buNone/>
            </a:pPr>
            <a:r>
              <a:rPr lang="el-GR" sz="2000" dirty="0" smtClean="0">
                <a:latin typeface="Palatino Linotype" pitchFamily="18" charset="0"/>
              </a:rPr>
              <a:t>         Υ-Μ:  Ο Σωκράτης είναι άνθρωπος. </a:t>
            </a:r>
          </a:p>
          <a:p>
            <a:pPr>
              <a:buNone/>
            </a:pPr>
            <a:r>
              <a:rPr lang="el-GR" sz="2000" dirty="0" smtClean="0">
                <a:latin typeface="Palatino Linotype" pitchFamily="18" charset="0"/>
              </a:rPr>
              <a:t>         Υ-Κ:  Άρα: Ο Σωκράτης είναι θνητός. </a:t>
            </a:r>
          </a:p>
          <a:p>
            <a:pPr>
              <a:buFont typeface="Wingdings" pitchFamily="2" charset="2"/>
              <a:buChar char="q"/>
            </a:pPr>
            <a:endParaRPr lang="el-GR" sz="2000" dirty="0" smtClean="0">
              <a:latin typeface="Palatino Linotype" pitchFamily="18" charset="0"/>
              <a:sym typeface="Wingdings" pitchFamily="2" charset="2"/>
            </a:endParaRPr>
          </a:p>
          <a:p>
            <a:pPr>
              <a:buFont typeface="Wingdings" pitchFamily="2" charset="2"/>
              <a:buChar char="q"/>
            </a:pPr>
            <a:r>
              <a:rPr lang="el-GR" sz="2000" dirty="0" smtClean="0">
                <a:latin typeface="Palatino Linotype" pitchFamily="18" charset="0"/>
                <a:sym typeface="Wingdings" pitchFamily="2" charset="2"/>
              </a:rPr>
              <a:t>Παρατηρούμε ότι ο μέσος όρος (Μ = άνθρωπος) συνδέεται στην πρώτη προκείμενη με το κατηγόρημα (Κ = θνητός) και στη δεύτερη προκείμενη με το υποκείμενο (Υ = Σωκράτης). </a:t>
            </a:r>
          </a:p>
          <a:p>
            <a:pPr>
              <a:buNone/>
            </a:pPr>
            <a:endParaRPr lang="el-GR" sz="2000" dirty="0" smtClean="0">
              <a:latin typeface="Palatino Linotype" pitchFamily="18" charset="0"/>
              <a:sym typeface="Wingdings" pitchFamily="2" charset="2"/>
            </a:endParaRPr>
          </a:p>
          <a:p>
            <a:pPr>
              <a:buFont typeface="Wingdings" pitchFamily="2" charset="2"/>
              <a:buChar char="q"/>
            </a:pPr>
            <a:endParaRPr lang="el-GR" sz="2000" dirty="0">
              <a:latin typeface="Palatino Linotype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584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latin typeface="Palatino Linotype" pitchFamily="18" charset="0"/>
              </a:rPr>
              <a:t>Συλλογισμοί </a:t>
            </a:r>
            <a:endParaRPr lang="el-GR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l-GR" sz="2000" dirty="0" smtClean="0">
                <a:latin typeface="Palatino Linotype" pitchFamily="18" charset="0"/>
              </a:rPr>
              <a:t>Το συμπέρασμα έχει πάντα τη μορφή «Υ-Κ».</a:t>
            </a:r>
          </a:p>
          <a:p>
            <a:pPr>
              <a:buNone/>
            </a:pPr>
            <a:endParaRPr lang="el-GR" sz="2000" dirty="0" smtClean="0">
              <a:latin typeface="Palatino Linotype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l-GR" sz="2000" dirty="0" smtClean="0">
                <a:latin typeface="Palatino Linotype" pitchFamily="18" charset="0"/>
              </a:rPr>
              <a:t>Όμως στις προκείμενες μπορούμε να έχουμε και άλλες μορφές.</a:t>
            </a:r>
          </a:p>
          <a:p>
            <a:pPr>
              <a:buFont typeface="Wingdings" pitchFamily="2" charset="2"/>
              <a:buChar char="q"/>
            </a:pPr>
            <a:r>
              <a:rPr lang="el-GR" sz="2000" dirty="0" smtClean="0">
                <a:latin typeface="Palatino Linotype" pitchFamily="18" charset="0"/>
              </a:rPr>
              <a:t>Έτσι, προκύπτουν τα εξής τέσσερα σχήματα συλλογισμών:</a:t>
            </a:r>
          </a:p>
          <a:p>
            <a:pPr>
              <a:buNone/>
            </a:pPr>
            <a:endParaRPr lang="el-GR" sz="2000" dirty="0" smtClean="0">
              <a:latin typeface="Palatino Linotype" pitchFamily="18" charset="0"/>
            </a:endParaRPr>
          </a:p>
          <a:p>
            <a:pPr marL="457200" indent="-457200">
              <a:buNone/>
            </a:pPr>
            <a:r>
              <a:rPr lang="el-GR" sz="2000" dirty="0" smtClean="0">
                <a:latin typeface="Palatino Linotype" pitchFamily="18" charset="0"/>
              </a:rPr>
              <a:t>      1) Μ-Κ          2) Κ-Μ           3) Μ-Κ                    4) Κ-Μ</a:t>
            </a:r>
          </a:p>
          <a:p>
            <a:pPr marL="457200" indent="-457200">
              <a:buNone/>
            </a:pPr>
            <a:r>
              <a:rPr lang="el-GR" sz="2000" dirty="0" smtClean="0">
                <a:latin typeface="Palatino Linotype" pitchFamily="18" charset="0"/>
              </a:rPr>
              <a:t>         Υ-Μ               </a:t>
            </a:r>
            <a:r>
              <a:rPr lang="el-GR" sz="2000" dirty="0" err="1" smtClean="0">
                <a:latin typeface="Palatino Linotype" pitchFamily="18" charset="0"/>
              </a:rPr>
              <a:t>Υ-Μ</a:t>
            </a:r>
            <a:r>
              <a:rPr lang="el-GR" sz="2000" dirty="0" smtClean="0">
                <a:latin typeface="Palatino Linotype" pitchFamily="18" charset="0"/>
              </a:rPr>
              <a:t>                Μ-Υ                        </a:t>
            </a:r>
            <a:r>
              <a:rPr lang="el-GR" sz="2000" dirty="0" err="1" smtClean="0">
                <a:latin typeface="Palatino Linotype" pitchFamily="18" charset="0"/>
              </a:rPr>
              <a:t>Μ-Υ</a:t>
            </a:r>
            <a:r>
              <a:rPr lang="el-GR" sz="2000" dirty="0" smtClean="0">
                <a:latin typeface="Palatino Linotype" pitchFamily="18" charset="0"/>
              </a:rPr>
              <a:t> </a:t>
            </a:r>
          </a:p>
          <a:p>
            <a:pPr marL="457200" indent="-457200">
              <a:buNone/>
            </a:pPr>
            <a:r>
              <a:rPr lang="el-GR" sz="2000" dirty="0" smtClean="0">
                <a:latin typeface="Palatino Linotype" pitchFamily="18" charset="0"/>
              </a:rPr>
              <a:t>Άρα: Υ-Κ        Άρα: Υ-Κ       Άρα: Υ-Κ              Άρα: Υ-Κ</a:t>
            </a:r>
          </a:p>
          <a:p>
            <a:pPr marL="457200" indent="-457200">
              <a:buNone/>
            </a:pPr>
            <a:endParaRPr lang="el-GR" sz="2000" dirty="0" smtClean="0">
              <a:latin typeface="Palatino Linotype" pitchFamily="18" charset="0"/>
            </a:endParaRPr>
          </a:p>
          <a:p>
            <a:pPr marL="457200" indent="-457200">
              <a:buNone/>
            </a:pPr>
            <a:r>
              <a:rPr lang="el-GR" sz="2000" dirty="0" smtClean="0">
                <a:latin typeface="Palatino Linotype" pitchFamily="18" charset="0"/>
              </a:rPr>
              <a:t>     </a:t>
            </a:r>
            <a:endParaRPr lang="el-GR" sz="2000" dirty="0">
              <a:latin typeface="Palatino Linotype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584"/>
          </a:xfrm>
        </p:spPr>
        <p:txBody>
          <a:bodyPr/>
          <a:lstStyle/>
          <a:p>
            <a:pPr algn="ctr"/>
            <a:r>
              <a:rPr lang="el-GR" sz="2800" b="1" dirty="0" smtClean="0">
                <a:latin typeface="Palatino Linotype" pitchFamily="18" charset="0"/>
              </a:rPr>
              <a:t>Συλλογισμοί</a:t>
            </a:r>
            <a:r>
              <a:rPr lang="el-GR" sz="4400" b="1" dirty="0" smtClean="0">
                <a:latin typeface="Palatino Linotype" pitchFamily="18" charset="0"/>
              </a:rPr>
              <a:t> </a:t>
            </a: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None/>
            </a:pPr>
            <a:r>
              <a:rPr lang="el-GR" sz="2000" u="sng" dirty="0" smtClean="0">
                <a:latin typeface="Palatino Linotype" pitchFamily="18" charset="0"/>
              </a:rPr>
              <a:t>Παραδείγματα</a:t>
            </a:r>
          </a:p>
          <a:p>
            <a:pPr marL="457200" indent="-457200">
              <a:buNone/>
            </a:pPr>
            <a:r>
              <a:rPr lang="el-GR" sz="2000" dirty="0" smtClean="0">
                <a:latin typeface="Palatino Linotype" pitchFamily="18" charset="0"/>
              </a:rPr>
              <a:t>Τα ψάρια δεν είναι θηλαστικά. (Κ-Μ)</a:t>
            </a:r>
          </a:p>
          <a:p>
            <a:pPr marL="457200" indent="-457200">
              <a:buNone/>
            </a:pPr>
            <a:r>
              <a:rPr lang="el-GR" sz="2000" dirty="0" smtClean="0">
                <a:latin typeface="Palatino Linotype" pitchFamily="18" charset="0"/>
              </a:rPr>
              <a:t>Τα δελφίνια είναι θηλαστικά. (Υ-Μ)</a:t>
            </a:r>
          </a:p>
          <a:p>
            <a:pPr marL="457200" indent="-457200">
              <a:buNone/>
            </a:pPr>
            <a:r>
              <a:rPr lang="el-GR" sz="2000" dirty="0" smtClean="0">
                <a:latin typeface="Palatino Linotype" pitchFamily="18" charset="0"/>
              </a:rPr>
              <a:t>Άρα τα δελφίνια δεν είναι ψάρια. (Υ-Κ)</a:t>
            </a:r>
          </a:p>
          <a:p>
            <a:pPr>
              <a:buNone/>
            </a:pPr>
            <a:endParaRPr lang="el-GR" sz="2000" dirty="0" smtClean="0">
              <a:latin typeface="Palatino Linotyp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Palatino Linotype" pitchFamily="18" charset="0"/>
              </a:rPr>
              <a:t>Οι γύπες είναι πουλιά. (Μ-Κ)</a:t>
            </a:r>
          </a:p>
          <a:p>
            <a:pPr>
              <a:buNone/>
            </a:pPr>
            <a:r>
              <a:rPr lang="el-GR" sz="2000" dirty="0" smtClean="0">
                <a:latin typeface="Palatino Linotype" pitchFamily="18" charset="0"/>
              </a:rPr>
              <a:t>Οι γύπες είναι σαρκοβόρα. (Μ-Υ)</a:t>
            </a:r>
          </a:p>
          <a:p>
            <a:pPr>
              <a:buNone/>
            </a:pPr>
            <a:r>
              <a:rPr lang="el-GR" sz="2000" dirty="0" smtClean="0">
                <a:latin typeface="Palatino Linotype" pitchFamily="18" charset="0"/>
              </a:rPr>
              <a:t>Άρα μερικά σαρκοβόρα είναι πουλιά. (Υ-Κ)</a:t>
            </a:r>
          </a:p>
          <a:p>
            <a:pPr>
              <a:buNone/>
            </a:pPr>
            <a:endParaRPr lang="el-GR" sz="2000" dirty="0" smtClean="0">
              <a:latin typeface="Palatino Linotyp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Palatino Linotype" pitchFamily="18" charset="0"/>
              </a:rPr>
              <a:t>Κάθε ρόμβος είναι παραλληλόγραμμο.  (Κ-Μ)</a:t>
            </a:r>
          </a:p>
          <a:p>
            <a:pPr>
              <a:buNone/>
            </a:pPr>
            <a:r>
              <a:rPr lang="el-GR" sz="2000" dirty="0" smtClean="0">
                <a:latin typeface="Palatino Linotype" pitchFamily="18" charset="0"/>
              </a:rPr>
              <a:t>Κανένα παραλληλόγραμμο δεν είναι τραπέζιο. (Μ-Υ)</a:t>
            </a:r>
          </a:p>
          <a:p>
            <a:pPr>
              <a:buNone/>
            </a:pPr>
            <a:r>
              <a:rPr lang="el-GR" sz="2000" dirty="0" smtClean="0">
                <a:latin typeface="Palatino Linotype" pitchFamily="18" charset="0"/>
              </a:rPr>
              <a:t>Άρα κανένα τραπέζιο δεν είναι ρόμβος. (Υ-Κ)</a:t>
            </a:r>
            <a:endParaRPr lang="el-GR" sz="2000" dirty="0">
              <a:latin typeface="Palatino Linotype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latin typeface="Palatino Linotype" pitchFamily="18" charset="0"/>
              </a:rPr>
              <a:t>Συλλογισμοί </a:t>
            </a:r>
            <a:endParaRPr lang="el-GR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sz="2000" u="sng" dirty="0" smtClean="0">
                <a:latin typeface="Palatino Linotype" pitchFamily="18" charset="0"/>
              </a:rPr>
              <a:t>Ασκήσεις για το σπίτι</a:t>
            </a:r>
          </a:p>
          <a:p>
            <a:pPr marL="457200" indent="-457200">
              <a:buAutoNum type="arabicPeriod"/>
            </a:pPr>
            <a:r>
              <a:rPr lang="el-GR" sz="2000" dirty="0" smtClean="0">
                <a:latin typeface="Palatino Linotype" pitchFamily="18" charset="0"/>
              </a:rPr>
              <a:t>Να σκεφτείτε και να διατυπώσετε δύο συλλογισμούς, οι οποίοι να ανήκουν σε διαφορετικά </a:t>
            </a:r>
            <a:r>
              <a:rPr lang="el-GR" sz="2000" smtClean="0">
                <a:latin typeface="Palatino Linotype" pitchFamily="18" charset="0"/>
              </a:rPr>
              <a:t>σχήματα</a:t>
            </a:r>
            <a:r>
              <a:rPr lang="el-GR" sz="2000" smtClean="0">
                <a:latin typeface="Palatino Linotype" pitchFamily="18" charset="0"/>
              </a:rPr>
              <a:t>.</a:t>
            </a:r>
            <a:endParaRPr lang="el-GR" sz="2000" dirty="0" smtClean="0">
              <a:latin typeface="Palatino Linotype" pitchFamily="18" charset="0"/>
            </a:endParaRPr>
          </a:p>
          <a:p>
            <a:pPr marL="457200" indent="-457200">
              <a:buAutoNum type="arabicPeriod"/>
            </a:pPr>
            <a:r>
              <a:rPr lang="el-GR" sz="2000" dirty="0" smtClean="0">
                <a:latin typeface="Palatino Linotype" pitchFamily="18" charset="0"/>
              </a:rPr>
              <a:t> Σε ποια σχήματα ανήκουν οι παρακάτω συλλογισμοί; </a:t>
            </a:r>
          </a:p>
          <a:p>
            <a:pPr marL="457200" indent="-457200">
              <a:buNone/>
            </a:pPr>
            <a:r>
              <a:rPr lang="el-GR" sz="2000" dirty="0" smtClean="0">
                <a:latin typeface="Palatino Linotype" pitchFamily="18" charset="0"/>
              </a:rPr>
              <a:t> α) </a:t>
            </a:r>
            <a:r>
              <a:rPr lang="el-GR" sz="2000" dirty="0" smtClean="0">
                <a:latin typeface="Palatino Linotype" pitchFamily="18" charset="0"/>
              </a:rPr>
              <a:t>Όλοι οι επιβάτες του πλοίου σώθηκαν.</a:t>
            </a:r>
          </a:p>
          <a:p>
            <a:pPr marL="457200" indent="-457200">
              <a:buNone/>
            </a:pPr>
            <a:r>
              <a:rPr lang="el-GR" sz="2000" dirty="0" smtClean="0">
                <a:latin typeface="Palatino Linotype" pitchFamily="18" charset="0"/>
              </a:rPr>
              <a:t> </a:t>
            </a:r>
            <a:r>
              <a:rPr lang="el-GR" sz="2000" dirty="0" smtClean="0">
                <a:latin typeface="Palatino Linotype" pitchFamily="18" charset="0"/>
              </a:rPr>
              <a:t>     Ο Γιάννης ήταν επιβάτης του πλοίου.</a:t>
            </a:r>
          </a:p>
          <a:p>
            <a:pPr marL="457200" indent="-457200">
              <a:buNone/>
            </a:pPr>
            <a:r>
              <a:rPr lang="el-GR" sz="2000" dirty="0" smtClean="0">
                <a:latin typeface="Palatino Linotype" pitchFamily="18" charset="0"/>
              </a:rPr>
              <a:t>      Άρα ο Γιάννης σώθηκε.</a:t>
            </a:r>
          </a:p>
          <a:p>
            <a:pPr marL="457200" indent="-457200">
              <a:buNone/>
            </a:pPr>
            <a:r>
              <a:rPr lang="el-GR" sz="2000" dirty="0" smtClean="0">
                <a:latin typeface="Palatino Linotype" pitchFamily="18" charset="0"/>
              </a:rPr>
              <a:t> </a:t>
            </a:r>
            <a:r>
              <a:rPr lang="el-GR" sz="2000" dirty="0" smtClean="0">
                <a:latin typeface="Palatino Linotype" pitchFamily="18" charset="0"/>
              </a:rPr>
              <a:t>β) Μερικά φίδια δεν είναι δηλητηριώδη.</a:t>
            </a:r>
          </a:p>
          <a:p>
            <a:pPr marL="457200" indent="-457200">
              <a:buNone/>
            </a:pPr>
            <a:r>
              <a:rPr lang="el-GR" sz="2000" dirty="0" smtClean="0">
                <a:latin typeface="Palatino Linotype" pitchFamily="18" charset="0"/>
              </a:rPr>
              <a:t> </a:t>
            </a:r>
            <a:r>
              <a:rPr lang="el-GR" sz="2000" dirty="0" smtClean="0">
                <a:latin typeface="Palatino Linotype" pitchFamily="18" charset="0"/>
              </a:rPr>
              <a:t>    Κάθε φίδι είναι ερπετό.</a:t>
            </a:r>
          </a:p>
          <a:p>
            <a:pPr marL="457200" indent="-457200">
              <a:buNone/>
            </a:pPr>
            <a:r>
              <a:rPr lang="el-GR" sz="2000" dirty="0" smtClean="0">
                <a:latin typeface="Palatino Linotype" pitchFamily="18" charset="0"/>
              </a:rPr>
              <a:t> </a:t>
            </a:r>
            <a:r>
              <a:rPr lang="el-GR" sz="2000" dirty="0" smtClean="0">
                <a:latin typeface="Palatino Linotype" pitchFamily="18" charset="0"/>
              </a:rPr>
              <a:t>    Άρα μερικά ερπετά δεν είναι δηλητηριώδη. </a:t>
            </a:r>
            <a:endParaRPr lang="el-GR" sz="2000" dirty="0">
              <a:latin typeface="Palatino Linotype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2022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latin typeface="Palatino Linotype" pitchFamily="18" charset="0"/>
              </a:rPr>
              <a:t>Συλλογισμοί </a:t>
            </a:r>
            <a:endParaRPr lang="el-GR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2022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latin typeface="Palatino Linotype" pitchFamily="18" charset="0"/>
              </a:rPr>
              <a:t>Κεφάλαιο 2: Κατανοώντας τα πράγματα </a:t>
            </a:r>
            <a:endParaRPr lang="el-GR" sz="2800" b="1" dirty="0">
              <a:latin typeface="Palatino Linotype" pitchFamily="18" charset="0"/>
            </a:endParaRP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r>
              <a:rPr lang="el-GR" sz="2000" b="1" u="sng" dirty="0" smtClean="0">
                <a:latin typeface="Palatino Linotype" pitchFamily="18" charset="0"/>
              </a:rPr>
              <a:t>Ενότητα πέμπτη</a:t>
            </a:r>
          </a:p>
          <a:p>
            <a:pPr algn="ctr">
              <a:buNone/>
            </a:pPr>
            <a:endParaRPr lang="el-GR" sz="2000" b="1" u="sng" dirty="0" smtClean="0">
              <a:latin typeface="Palatino Linotype" pitchFamily="18" charset="0"/>
            </a:endParaRPr>
          </a:p>
          <a:p>
            <a:pPr algn="ctr">
              <a:buNone/>
            </a:pPr>
            <a:r>
              <a:rPr lang="el-GR" sz="2000" b="1" dirty="0" smtClean="0">
                <a:latin typeface="Palatino Linotype" pitchFamily="18" charset="0"/>
              </a:rPr>
              <a:t>Αριστοτελική Λογική </a:t>
            </a:r>
          </a:p>
          <a:p>
            <a:pPr marL="457200" indent="-457200" algn="ctr">
              <a:buAutoNum type="arabicPeriod"/>
            </a:pPr>
            <a:r>
              <a:rPr lang="el-GR" sz="2000" b="1" dirty="0" smtClean="0">
                <a:latin typeface="Palatino Linotype" pitchFamily="18" charset="0"/>
              </a:rPr>
              <a:t>Έννοιες</a:t>
            </a:r>
          </a:p>
          <a:p>
            <a:pPr marL="457200" indent="-457200" algn="ctr">
              <a:buAutoNum type="arabicPeriod"/>
            </a:pPr>
            <a:r>
              <a:rPr lang="el-GR" sz="2000" b="1" dirty="0" smtClean="0">
                <a:latin typeface="Palatino Linotype" pitchFamily="18" charset="0"/>
              </a:rPr>
              <a:t>Προτάσεις</a:t>
            </a:r>
          </a:p>
          <a:p>
            <a:pPr marL="457200" indent="-457200" algn="ctr">
              <a:buAutoNum type="arabicPeriod"/>
            </a:pPr>
            <a:r>
              <a:rPr lang="el-GR" sz="2000" b="1" dirty="0" smtClean="0">
                <a:latin typeface="Palatino Linotype" pitchFamily="18" charset="0"/>
              </a:rPr>
              <a:t>Συλλογισμοί</a:t>
            </a:r>
          </a:p>
          <a:p>
            <a:pPr>
              <a:buNone/>
            </a:pPr>
            <a:endParaRPr lang="el-GR" sz="2000" b="1" dirty="0">
              <a:latin typeface="Palatino Linotype" pitchFamily="18" charset="0"/>
            </a:endParaRPr>
          </a:p>
        </p:txBody>
      </p:sp>
      <p:pic>
        <p:nvPicPr>
          <p:cNvPr id="6" name="5 - Θέση περιεχομένου" descr="Αριστοτέλης.pn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14876" y="1643050"/>
            <a:ext cx="3571900" cy="428628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1014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l-GR" sz="2000" b="1" u="sng" dirty="0" smtClean="0">
                <a:latin typeface="Palatino Linotype" pitchFamily="18" charset="0"/>
              </a:rPr>
              <a:t>Πλάτος</a:t>
            </a:r>
            <a:r>
              <a:rPr lang="el-GR" sz="2000" dirty="0" smtClean="0">
                <a:latin typeface="Palatino Linotype" pitchFamily="18" charset="0"/>
              </a:rPr>
              <a:t> μιας έννοιας ονομάζουμε το σύνολο των ομοειδών αντικειμένων που υπάγονται  σ’ αυτή την έννοια. Π.χ. στο πλάτος της έννοιας «ήπειρος» περιλαμβάνεται η Ευρώπη, η Αμερική, η Ασία κ.ά. </a:t>
            </a:r>
          </a:p>
          <a:p>
            <a:pPr>
              <a:buNone/>
            </a:pPr>
            <a:endParaRPr lang="el-GR" sz="2000" dirty="0" smtClean="0">
              <a:latin typeface="Palatino Linotype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l-GR" sz="2000" dirty="0" smtClean="0">
                <a:latin typeface="Palatino Linotype" pitchFamily="18" charset="0"/>
              </a:rPr>
              <a:t>Τα ομοειδή αντικείμενα που υπάγονται σε μια έννοια έχουν κάποια κοινά χαρακτηριστικά. </a:t>
            </a:r>
          </a:p>
          <a:p>
            <a:pPr>
              <a:buFont typeface="Wingdings" pitchFamily="2" charset="2"/>
              <a:buChar char="q"/>
            </a:pPr>
            <a:r>
              <a:rPr lang="el-GR" sz="2000" b="1" u="sng" dirty="0" smtClean="0">
                <a:latin typeface="Palatino Linotype" pitchFamily="18" charset="0"/>
              </a:rPr>
              <a:t>Βάθος</a:t>
            </a:r>
            <a:r>
              <a:rPr lang="el-GR" sz="2000" dirty="0" smtClean="0">
                <a:latin typeface="Palatino Linotype" pitchFamily="18" charset="0"/>
              </a:rPr>
              <a:t> μιας έννοιας ονομάζουμε το σύνολο των κοινών χαρακτηριστικών όλων των αντικειμένων που υπάγονται  </a:t>
            </a:r>
          </a:p>
          <a:p>
            <a:pPr>
              <a:buNone/>
            </a:pPr>
            <a:r>
              <a:rPr lang="el-GR" sz="2000" dirty="0" smtClean="0">
                <a:latin typeface="Palatino Linotype" pitchFamily="18" charset="0"/>
              </a:rPr>
              <a:t>    </a:t>
            </a:r>
            <a:r>
              <a:rPr lang="en-US" sz="2000" dirty="0" smtClean="0">
                <a:latin typeface="Palatino Linotype" pitchFamily="18" charset="0"/>
              </a:rPr>
              <a:t> </a:t>
            </a:r>
            <a:r>
              <a:rPr lang="el-GR" sz="2000" dirty="0" smtClean="0">
                <a:latin typeface="Palatino Linotype" pitchFamily="18" charset="0"/>
              </a:rPr>
              <a:t>σε μία έννοια. Π.χ. η έννοια «λιοντάρι» έχει τα χαρακτηριστικά ον, ζώο, θηλαστικό, σαρκοφάγο κ.λπ.</a:t>
            </a:r>
          </a:p>
          <a:p>
            <a:pPr>
              <a:buNone/>
            </a:pPr>
            <a:endParaRPr lang="el-GR" sz="2000" dirty="0" smtClean="0">
              <a:latin typeface="Palatino Linotype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l-GR" sz="2000" dirty="0" smtClean="0">
                <a:latin typeface="Palatino Linotype" pitchFamily="18" charset="0"/>
              </a:rPr>
              <a:t>Όσο περισσότερα είναι τα χαρακτηριστικά γνωρίσματα που αποτελούν το βάθος μιας έννοιας τόσο μεγαλύτερο είναι το βάθος της και τόσο στενότερο είναι το πλάτος της.</a:t>
            </a:r>
            <a:endParaRPr lang="el-GR" sz="2000" dirty="0">
              <a:latin typeface="Palatino Linotype" pitchFamily="18" charset="0"/>
            </a:endParaRPr>
          </a:p>
        </p:txBody>
      </p:sp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584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latin typeface="Palatino Linotype" pitchFamily="18" charset="0"/>
              </a:rPr>
              <a:t>Έννοιες</a:t>
            </a:r>
            <a:r>
              <a:rPr lang="el-GR" sz="2800" dirty="0" smtClean="0">
                <a:latin typeface="Palatino Linotype" pitchFamily="18" charset="0"/>
              </a:rPr>
              <a:t> </a:t>
            </a:r>
            <a:endParaRPr lang="el-GR" sz="2800" dirty="0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latin typeface="Palatino Linotype" pitchFamily="18" charset="0"/>
              </a:rPr>
              <a:t>Έννοιες </a:t>
            </a:r>
            <a:endParaRPr lang="el-GR" sz="2800" b="1" dirty="0"/>
          </a:p>
        </p:txBody>
      </p:sp>
      <p:sp>
        <p:nvSpPr>
          <p:cNvPr id="2" name="1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214422"/>
            <a:ext cx="4329114" cy="4786346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l-GR" sz="2000" dirty="0" smtClean="0">
                <a:latin typeface="Palatino Linotype" pitchFamily="18" charset="0"/>
              </a:rPr>
              <a:t>Η ευρύτερη έννοια που περιλαμβάνει μέσα στο πλάτος της μία ή περισσότερες στενότερες έννοιες ονομάζεται  </a:t>
            </a:r>
            <a:r>
              <a:rPr lang="el-GR" sz="2000" b="1" u="sng" dirty="0" smtClean="0">
                <a:latin typeface="Palatino Linotype" pitchFamily="18" charset="0"/>
              </a:rPr>
              <a:t>γένος</a:t>
            </a:r>
            <a:r>
              <a:rPr lang="el-GR" sz="2000" dirty="0" smtClean="0">
                <a:latin typeface="Palatino Linotype" pitchFamily="18" charset="0"/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>
                <a:latin typeface="Palatino Linotype" pitchFamily="18" charset="0"/>
              </a:rPr>
              <a:t>Η στενότερη έννοια ονομάζεται  </a:t>
            </a:r>
            <a:r>
              <a:rPr lang="el-GR" sz="2000" b="1" u="sng" dirty="0" smtClean="0">
                <a:latin typeface="Palatino Linotype" pitchFamily="18" charset="0"/>
              </a:rPr>
              <a:t>είδος</a:t>
            </a:r>
            <a:r>
              <a:rPr lang="el-GR" sz="2000" dirty="0" smtClean="0">
                <a:latin typeface="Palatino Linotype" pitchFamily="18" charset="0"/>
              </a:rPr>
              <a:t>.</a:t>
            </a:r>
          </a:p>
          <a:p>
            <a:pPr>
              <a:buNone/>
            </a:pPr>
            <a:endParaRPr lang="el-GR" sz="2000" dirty="0" smtClean="0">
              <a:latin typeface="Palatino Linotype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l-GR" sz="2000" dirty="0" smtClean="0">
                <a:latin typeface="Palatino Linotype" pitchFamily="18" charset="0"/>
              </a:rPr>
              <a:t>Για παράδειγμα η έννοια «ζώο» είναι γένος και η έννοια «θηλαστικό» είναι είδος. </a:t>
            </a:r>
          </a:p>
          <a:p>
            <a:pPr algn="just">
              <a:buFont typeface="Wingdings" pitchFamily="2" charset="2"/>
              <a:buChar char="q"/>
            </a:pPr>
            <a:r>
              <a:rPr lang="el-GR" sz="2000" dirty="0" smtClean="0">
                <a:latin typeface="Palatino Linotype" pitchFamily="18" charset="0"/>
              </a:rPr>
              <a:t> Στην έννοια «ζώο» μπορούμε να κατατάξουμε όλα τα θηλαστικά. Όμως στην έννοια «θηλαστικό» δεν μπορούμε να κατατάξουμε όλα τα ζώα, αφού υπάρχουν και ζώα που δεν είναι θηλαστικά. </a:t>
            </a:r>
          </a:p>
          <a:p>
            <a:pPr>
              <a:buFont typeface="Wingdings" pitchFamily="2" charset="2"/>
              <a:buChar char="Ø"/>
            </a:pPr>
            <a:endParaRPr lang="el-GR" sz="2000" dirty="0" smtClean="0">
              <a:latin typeface="Palatino Linotype" pitchFamily="18" charset="0"/>
            </a:endParaRPr>
          </a:p>
          <a:p>
            <a:pPr>
              <a:buFont typeface="Wingdings" pitchFamily="2" charset="2"/>
              <a:buChar char="Ø"/>
            </a:pPr>
            <a:endParaRPr lang="el-GR" sz="2000" dirty="0" smtClean="0">
              <a:latin typeface="Palatino Linotype" pitchFamily="18" charset="0"/>
            </a:endParaRPr>
          </a:p>
        </p:txBody>
      </p:sp>
      <p:pic>
        <p:nvPicPr>
          <p:cNvPr id="5" name="4 - Θέση περιεχομένου" descr="genus-species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429256" y="1214422"/>
            <a:ext cx="2857519" cy="4500594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15218"/>
          </a:xfrm>
        </p:spPr>
        <p:txBody>
          <a:bodyPr/>
          <a:lstStyle/>
          <a:p>
            <a:pPr algn="ctr"/>
            <a:r>
              <a:rPr lang="el-GR" sz="2800" b="1" dirty="0" smtClean="0">
                <a:latin typeface="Palatino Linotype" pitchFamily="18" charset="0"/>
              </a:rPr>
              <a:t>Έννοιες</a:t>
            </a:r>
            <a:r>
              <a:rPr lang="el-GR" sz="4400" dirty="0" smtClean="0">
                <a:latin typeface="Palatino Linotype" pitchFamily="18" charset="0"/>
              </a:rPr>
              <a:t> </a:t>
            </a:r>
            <a:endParaRPr lang="el-GR" dirty="0"/>
          </a:p>
        </p:txBody>
      </p:sp>
      <p:pic>
        <p:nvPicPr>
          <p:cNvPr id="5" name="4 - Θέση περιεχομένου" descr="animal-bird-canary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71472" y="1500174"/>
            <a:ext cx="3786213" cy="4286280"/>
          </a:xfrm>
        </p:spPr>
      </p:pic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500174"/>
            <a:ext cx="3781452" cy="421484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l-GR" sz="2000" dirty="0" smtClean="0">
                <a:latin typeface="Palatino Linotype" pitchFamily="18" charset="0"/>
              </a:rPr>
              <a:t>Το αμέσως ευρύτερο γένος μιας έννοιας λέγεται </a:t>
            </a:r>
            <a:r>
              <a:rPr lang="el-GR" sz="2000" b="1" u="sng" dirty="0" smtClean="0">
                <a:latin typeface="Palatino Linotype" pitchFamily="18" charset="0"/>
              </a:rPr>
              <a:t>προσεχές γένος</a:t>
            </a:r>
            <a:r>
              <a:rPr lang="el-GR" sz="2000" dirty="0" smtClean="0">
                <a:latin typeface="Palatino Linotype" pitchFamily="18" charset="0"/>
              </a:rPr>
              <a:t>, ενώ το αμέσως στενότερο είδος λέγεται </a:t>
            </a:r>
            <a:r>
              <a:rPr lang="el-GR" sz="2000" b="1" u="sng" dirty="0" smtClean="0">
                <a:latin typeface="Palatino Linotype" pitchFamily="18" charset="0"/>
              </a:rPr>
              <a:t>προσεχές είδος</a:t>
            </a:r>
            <a:r>
              <a:rPr lang="el-GR" sz="2000" dirty="0" smtClean="0">
                <a:latin typeface="Palatino Linotype" pitchFamily="18" charset="0"/>
              </a:rPr>
              <a:t>.</a:t>
            </a:r>
          </a:p>
          <a:p>
            <a:pPr>
              <a:buNone/>
            </a:pPr>
            <a:endParaRPr lang="el-GR" sz="2000" dirty="0" smtClean="0">
              <a:latin typeface="Palatino Linotype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l-GR" sz="2000" dirty="0" smtClean="0">
                <a:latin typeface="Palatino Linotype" pitchFamily="18" charset="0"/>
              </a:rPr>
              <a:t>Το χαρακτηριστικό γνώρισμα που διαφοροποιεί τη στενότερη έννοια από την ευρύτερη λέγεται </a:t>
            </a:r>
            <a:r>
              <a:rPr lang="el-GR" sz="2000" b="1" u="sng" dirty="0" smtClean="0">
                <a:latin typeface="Palatino Linotype" pitchFamily="18" charset="0"/>
              </a:rPr>
              <a:t>ειδοποιός διαφορά</a:t>
            </a:r>
            <a:r>
              <a:rPr lang="el-GR" sz="2000" dirty="0" smtClean="0">
                <a:latin typeface="Palatino Linotype" pitchFamily="18" charset="0"/>
              </a:rPr>
              <a:t>. </a:t>
            </a:r>
          </a:p>
          <a:p>
            <a:pPr algn="just"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l-GR" sz="2000" dirty="0" smtClean="0">
              <a:latin typeface="Palatino Linotyp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l-GR" sz="2000" dirty="0" smtClean="0">
                <a:latin typeface="Palatino Linotype" pitchFamily="18" charset="0"/>
              </a:rPr>
              <a:t>Για παράδειγμα, η ειδοποιός διαφορά του ρόμβου από τη γενικότερη έννοια «παραλληλόγραμμο»  (προσεχές γένος) </a:t>
            </a:r>
          </a:p>
          <a:p>
            <a:pPr>
              <a:buNone/>
            </a:pPr>
            <a:r>
              <a:rPr lang="el-GR" sz="2000" dirty="0" smtClean="0">
                <a:latin typeface="Palatino Linotype" pitchFamily="18" charset="0"/>
              </a:rPr>
              <a:t>    είναι ότι ο ρόμβος έχει ίσες πλευρές. </a:t>
            </a:r>
          </a:p>
          <a:p>
            <a:pPr algn="ctr">
              <a:buNone/>
            </a:pPr>
            <a:endParaRPr lang="el-GR" sz="2000" dirty="0" smtClean="0">
              <a:latin typeface="Palatino Linotype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>
                <a:latin typeface="Palatino Linotype" pitchFamily="18" charset="0"/>
              </a:rPr>
              <a:t>Με άλλα λόγια: προσεχές γένος και προσεχές είδος είναι δύο έννοιες των οποίων το πλάτος διαφοροποιείται εξαιτίας </a:t>
            </a:r>
            <a:r>
              <a:rPr lang="el-GR" sz="2000" b="1" u="sng" dirty="0" smtClean="0">
                <a:latin typeface="Palatino Linotype" pitchFamily="18" charset="0"/>
              </a:rPr>
              <a:t>ενός μόνο γνωρίσματος</a:t>
            </a:r>
            <a:r>
              <a:rPr lang="el-GR" sz="2000" dirty="0" smtClean="0">
                <a:latin typeface="Palatino Linotype" pitchFamily="18" charset="0"/>
              </a:rPr>
              <a:t>. Το γνώρισμα αυτό είναι η ειδοποιός διαφορά. </a:t>
            </a: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2022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latin typeface="Palatino Linotype" pitchFamily="18" charset="0"/>
              </a:rPr>
              <a:t>Έννοιες </a:t>
            </a:r>
            <a:endParaRPr lang="el-GR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429288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l-GR" sz="2000" dirty="0" smtClean="0">
                <a:latin typeface="Palatino Linotype" pitchFamily="18" charset="0"/>
              </a:rPr>
              <a:t>Αν συγκρίνουμε δύο έννοιες </a:t>
            </a:r>
            <a:r>
              <a:rPr lang="el-GR" sz="2000" u="sng" dirty="0" smtClean="0">
                <a:latin typeface="Palatino Linotype" pitchFamily="18" charset="0"/>
              </a:rPr>
              <a:t>κατά το πλάτος τους</a:t>
            </a:r>
            <a:r>
              <a:rPr lang="el-GR" sz="2000" dirty="0" smtClean="0">
                <a:latin typeface="Palatino Linotype" pitchFamily="18" charset="0"/>
              </a:rPr>
              <a:t>, τότε θα διαπιστώσουμε ότι μπορούν να έχουν μεταξύ τους μία από τις παρακάτω τέσσερις σχέσεις.</a:t>
            </a:r>
          </a:p>
          <a:p>
            <a:pPr>
              <a:buFont typeface="Wingdings" pitchFamily="2" charset="2"/>
              <a:buChar char="v"/>
            </a:pPr>
            <a:r>
              <a:rPr lang="el-GR" sz="2000" dirty="0" smtClean="0">
                <a:latin typeface="Palatino Linotype" pitchFamily="18" charset="0"/>
              </a:rPr>
              <a:t>Οι δύο έννοιες Α και Β έχουν το ίδιο πλάτος, οπότε λέγονται </a:t>
            </a:r>
            <a:r>
              <a:rPr lang="el-GR" sz="2000" b="1" u="sng" dirty="0" smtClean="0">
                <a:latin typeface="Palatino Linotype" pitchFamily="18" charset="0"/>
              </a:rPr>
              <a:t>επάλληλες</a:t>
            </a:r>
            <a:r>
              <a:rPr lang="el-GR" sz="2000" dirty="0" smtClean="0">
                <a:latin typeface="Palatino Linotype" pitchFamily="18" charset="0"/>
              </a:rPr>
              <a:t>. Π.χ. «σπίτι» και «κατοικία».</a:t>
            </a:r>
          </a:p>
          <a:p>
            <a:pPr>
              <a:buFont typeface="Wingdings" pitchFamily="2" charset="2"/>
              <a:buChar char="v"/>
            </a:pPr>
            <a:r>
              <a:rPr lang="el-GR" sz="2000" dirty="0" smtClean="0">
                <a:latin typeface="Palatino Linotype" pitchFamily="18" charset="0"/>
              </a:rPr>
              <a:t>Η έννοια Α είναι γένος της έννοιας Β, άρα η έννοια Β είναι είδος της έννοιας Α. Σ’ αυτή την περίπτωση όλα τα Β είναι Α, όμως όλα τα Α δεν είναι Β. Οι έννοιες αυτές λέγονται </a:t>
            </a:r>
            <a:r>
              <a:rPr lang="el-GR" sz="2000" b="1" u="sng" dirty="0" smtClean="0">
                <a:latin typeface="Palatino Linotype" pitchFamily="18" charset="0"/>
              </a:rPr>
              <a:t>υπάλληλες</a:t>
            </a:r>
            <a:r>
              <a:rPr lang="el-GR" sz="2000" dirty="0" smtClean="0">
                <a:latin typeface="Palatino Linotype" pitchFamily="18" charset="0"/>
              </a:rPr>
              <a:t>. Π.χ. «χριστιανός» και «ορθόδοξος». </a:t>
            </a:r>
          </a:p>
          <a:p>
            <a:pPr>
              <a:buFont typeface="Wingdings" pitchFamily="2" charset="2"/>
              <a:buChar char="v"/>
            </a:pPr>
            <a:r>
              <a:rPr lang="el-GR" sz="2000" dirty="0" smtClean="0">
                <a:latin typeface="Palatino Linotype" pitchFamily="18" charset="0"/>
              </a:rPr>
              <a:t>Οι έννοιες Α και Β συμπίπτουν μόνο κατά ένα μέρος ως προς το πλάτος τους, δηλαδή μερικά Α είναι και Β και μερικά Β είναι και Α. Οι έννοιες αυτές λέγονται </a:t>
            </a:r>
            <a:r>
              <a:rPr lang="el-GR" sz="2000" b="1" u="sng" dirty="0" err="1" smtClean="0">
                <a:latin typeface="Palatino Linotype" pitchFamily="18" charset="0"/>
              </a:rPr>
              <a:t>επαλλάσσουσες</a:t>
            </a:r>
            <a:r>
              <a:rPr lang="el-GR" sz="2000" dirty="0" smtClean="0">
                <a:latin typeface="Palatino Linotype" pitchFamily="18" charset="0"/>
              </a:rPr>
              <a:t>. Π.χ. «Έλληνας» και «καθολικός».</a:t>
            </a:r>
          </a:p>
          <a:p>
            <a:pPr>
              <a:buFont typeface="Wingdings" pitchFamily="2" charset="2"/>
              <a:buChar char="v"/>
            </a:pPr>
            <a:r>
              <a:rPr lang="el-GR" sz="2000" dirty="0" smtClean="0">
                <a:latin typeface="Palatino Linotype" pitchFamily="18" charset="0"/>
              </a:rPr>
              <a:t>Οι δύο έννοιες Α και Β έχουν τελείως διαφορετικό πλάτος, παρ’ όλο που υπάγονται σε μια ευρύτερη έννοια. Οι έννοιες αυτές λέγονται </a:t>
            </a:r>
            <a:r>
              <a:rPr lang="el-GR" sz="2000" b="1" u="sng" dirty="0" smtClean="0">
                <a:latin typeface="Palatino Linotype" pitchFamily="18" charset="0"/>
              </a:rPr>
              <a:t>παράλληλες</a:t>
            </a:r>
            <a:r>
              <a:rPr lang="el-GR" sz="2000" dirty="0" smtClean="0">
                <a:latin typeface="Palatino Linotype" pitchFamily="18" charset="0"/>
              </a:rPr>
              <a:t>. Π.χ. «καρέκλα» και «τραπέζι» που υπάγονται στην ευρύτερη έννοια «έπιπλο». </a:t>
            </a:r>
            <a:endParaRPr lang="el-GR" sz="2000" dirty="0">
              <a:latin typeface="Palatino Linotype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571504"/>
          </a:xfrm>
        </p:spPr>
        <p:txBody>
          <a:bodyPr>
            <a:noAutofit/>
          </a:bodyPr>
          <a:lstStyle/>
          <a:p>
            <a:pPr algn="ctr"/>
            <a:r>
              <a:rPr lang="el-GR" sz="2800" b="1" dirty="0" smtClean="0">
                <a:latin typeface="Palatino Linotype" pitchFamily="18" charset="0"/>
              </a:rPr>
              <a:t>Έννοιες </a:t>
            </a:r>
            <a:endParaRPr lang="el-GR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l-GR" sz="2000" dirty="0" smtClean="0">
                <a:latin typeface="Palatino Linotype" pitchFamily="18" charset="0"/>
              </a:rPr>
              <a:t>Αν συγκρίνουμε δύο έννοιες </a:t>
            </a:r>
            <a:r>
              <a:rPr lang="el-GR" sz="2000" u="sng" dirty="0" smtClean="0">
                <a:latin typeface="Palatino Linotype" pitchFamily="18" charset="0"/>
              </a:rPr>
              <a:t>κατά το βάθος τους</a:t>
            </a:r>
            <a:r>
              <a:rPr lang="el-GR" sz="2000" dirty="0" smtClean="0">
                <a:latin typeface="Palatino Linotype" pitchFamily="18" charset="0"/>
              </a:rPr>
              <a:t>, τότε προκύπτουν πάλι διάφορα είδη σχέσεων. Ενδιαφέρον για τη λογική έχουν οι εξής σχέσεις:</a:t>
            </a:r>
          </a:p>
          <a:p>
            <a:pPr>
              <a:buFont typeface="Wingdings" pitchFamily="2" charset="2"/>
              <a:buChar char="v"/>
            </a:pPr>
            <a:r>
              <a:rPr lang="el-GR" sz="2000" b="1" u="sng" dirty="0" smtClean="0">
                <a:latin typeface="Palatino Linotype" pitchFamily="18" charset="0"/>
              </a:rPr>
              <a:t>Αντίθετες έννοιες</a:t>
            </a:r>
          </a:p>
          <a:p>
            <a:pPr>
              <a:buNone/>
            </a:pPr>
            <a:r>
              <a:rPr lang="el-GR" sz="2000" dirty="0" smtClean="0">
                <a:latin typeface="Palatino Linotype" pitchFamily="18" charset="0"/>
              </a:rPr>
              <a:t>    Αντίθετες είναι δύο έννοιες, όταν βρίσκονται στα άκρα μιας κλίμακας εννοιών, όπως π.χ. «άσπρο» και «μαύρο», ανάμεσα στις οποίες υπάρχουν άλλες ενδιάμεσες έννοιες, π.χ. μπεζ, γκρι κ.λπ.</a:t>
            </a:r>
          </a:p>
          <a:p>
            <a:pPr>
              <a:buFont typeface="Wingdings" pitchFamily="2" charset="2"/>
              <a:buChar char="v"/>
            </a:pPr>
            <a:r>
              <a:rPr lang="el-GR" sz="2000" b="1" u="sng" dirty="0" smtClean="0">
                <a:latin typeface="Palatino Linotype" pitchFamily="18" charset="0"/>
              </a:rPr>
              <a:t>Αντιφατικές έννοιες</a:t>
            </a:r>
            <a:endParaRPr lang="el-GR" sz="2000" dirty="0" smtClean="0">
              <a:latin typeface="Palatino Linotyp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Palatino Linotype" pitchFamily="18" charset="0"/>
              </a:rPr>
              <a:t>    Αντιφατικές είναι δύο έννοιες, όταν η μία είναι η άρνηση της άλλης, χωρίς να υπάρχει τίποτα ενδιάμεσο ανάμεσά τους, π.χ. «αλήθεια» και «ψέμα».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584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latin typeface="Palatino Linotype" pitchFamily="18" charset="0"/>
              </a:rPr>
              <a:t>Έννοιες </a:t>
            </a:r>
            <a:endParaRPr lang="el-GR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sz="2000" b="1" u="sng" dirty="0" smtClean="0">
                <a:latin typeface="Palatino Linotype" pitchFamily="18" charset="0"/>
              </a:rPr>
              <a:t>Ασκήσεις για το σπίτι</a:t>
            </a:r>
          </a:p>
          <a:p>
            <a:pPr>
              <a:buNone/>
            </a:pPr>
            <a:endParaRPr lang="el-GR" sz="2000" b="1" u="sng" dirty="0" smtClean="0">
              <a:latin typeface="Palatino Linotyp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l-GR" sz="2000" dirty="0" smtClean="0">
                <a:latin typeface="Palatino Linotype" pitchFamily="18" charset="0"/>
              </a:rPr>
              <a:t>Να βρεθεί το βάθος των εξής εννοιών: δημοκρατία, ασθένεια. 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>
                <a:latin typeface="Palatino Linotype" pitchFamily="18" charset="0"/>
              </a:rPr>
              <a:t>Να βρεθεί το πλάτος των εξής εννοιών: θηλαστικό, πολίτευμα, ασθένεια.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>
                <a:latin typeface="Palatino Linotype" pitchFamily="18" charset="0"/>
              </a:rPr>
              <a:t>Να σκεφτείτε και να γράψετε δύο ζεύγη αντίθετων εννοιών και δύο ζεύγη αντιφατικών εννοιών. </a:t>
            </a:r>
            <a:endParaRPr lang="el-GR" sz="2000" dirty="0">
              <a:latin typeface="Palatino Linotype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3346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latin typeface="Palatino Linotype" pitchFamily="18" charset="0"/>
              </a:rPr>
              <a:t>Έννοιες</a:t>
            </a:r>
            <a:endParaRPr lang="el-GR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Χαρτί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Χαρτί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Χαρτ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139</TotalTime>
  <Words>1323</Words>
  <Application>Microsoft Office PowerPoint</Application>
  <PresentationFormat>Προβολή στην οθόνη (4:3)</PresentationFormat>
  <Paragraphs>133</Paragraphs>
  <Slides>18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19" baseType="lpstr">
      <vt:lpstr>Χαρτί</vt:lpstr>
      <vt:lpstr>Αρχές Φιλοσοφίας</vt:lpstr>
      <vt:lpstr>Κεφάλαιο 2: Κατανοώντας τα πράγματα </vt:lpstr>
      <vt:lpstr>Έννοιες </vt:lpstr>
      <vt:lpstr>Έννοιες </vt:lpstr>
      <vt:lpstr>Έννοιες </vt:lpstr>
      <vt:lpstr>Έννοιες </vt:lpstr>
      <vt:lpstr>Έννοιες </vt:lpstr>
      <vt:lpstr>Έννοιες </vt:lpstr>
      <vt:lpstr>Έννοιες</vt:lpstr>
      <vt:lpstr>Προτάσεις </vt:lpstr>
      <vt:lpstr>Προτάσεις</vt:lpstr>
      <vt:lpstr>          Το λογικό τετράγωνο Οι λογικές σχέσεις μεταξύ των τεσσάρων ειδών απλών προτάσεων </vt:lpstr>
      <vt:lpstr>Προτάσεις</vt:lpstr>
      <vt:lpstr>Συλλογισμοί </vt:lpstr>
      <vt:lpstr>Συλλογισμοί </vt:lpstr>
      <vt:lpstr>Συλλογισμοί </vt:lpstr>
      <vt:lpstr>Συλλογισμοί </vt:lpstr>
      <vt:lpstr>Συλλογισμοί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Αρχές Φιλοσοφίας</dc:title>
  <dc:creator>Παύλος</dc:creator>
  <cp:lastModifiedBy>Παύλος</cp:lastModifiedBy>
  <cp:revision>20</cp:revision>
  <dcterms:created xsi:type="dcterms:W3CDTF">2014-11-23T10:14:51Z</dcterms:created>
  <dcterms:modified xsi:type="dcterms:W3CDTF">2014-11-29T11:33:28Z</dcterms:modified>
</cp:coreProperties>
</file>