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9" name="8 - Υπότιτλος"/>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Τίτλος"/>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l-GR" smtClean="0"/>
              <a:t>Kλικ για επεξεργασία του τίτλου</a:t>
            </a:r>
            <a:endParaRPr kumimoji="0" lang="en-US"/>
          </a:p>
        </p:txBody>
      </p:sp>
      <p:cxnSp>
        <p:nvCxnSpPr>
          <p:cNvPr id="8" name="7 - Ευθεία γραμμή σύνδεσης"/>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 Ευθεία γραμμή σύνδεσης"/>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 Έλλειψη"/>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16" name="15 - Θέση αριθμού διαφάνειας"/>
          <p:cNvSpPr>
            <a:spLocks noGrp="1"/>
          </p:cNvSpPr>
          <p:nvPr>
            <p:ph type="sldNum" sz="quarter" idx="11"/>
          </p:nvPr>
        </p:nvSpPr>
        <p:spPr/>
        <p:txBody>
          <a:bodyPr/>
          <a:lstStyle/>
          <a:p>
            <a:fld id="{B79C9660-0569-4495-B109-AD564EB16CEA}" type="slidenum">
              <a:rPr lang="el-GR" smtClean="0"/>
              <a:pPr/>
              <a:t>‹#›</a:t>
            </a:fld>
            <a:endParaRPr lang="el-GR"/>
          </a:p>
        </p:txBody>
      </p:sp>
      <p:sp>
        <p:nvSpPr>
          <p:cNvPr id="17" name="16 - Θέση υποσέλιδου"/>
          <p:cNvSpPr>
            <a:spLocks noGrp="1"/>
          </p:cNvSpPr>
          <p:nvPr>
            <p:ph type="ftr" sz="quarter" idx="12"/>
          </p:nvPr>
        </p:nvSpPr>
        <p:spPr/>
        <p:txBody>
          <a:bodyPr/>
          <a:lstStyle/>
          <a:p>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9C9660-0569-4495-B109-AD564EB16CE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9C9660-0569-4495-B109-AD564EB16CE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9" name="8 - Θέση περιεχομένου"/>
          <p:cNvSpPr>
            <a:spLocks noGrp="1"/>
          </p:cNvSpPr>
          <p:nvPr>
            <p:ph idx="1"/>
          </p:nvPr>
        </p:nvSpPr>
        <p:spPr>
          <a:xfrm>
            <a:off x="457200" y="1524000"/>
            <a:ext cx="8229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4" name="13 - Θέση ημερομηνίας"/>
          <p:cNvSpPr>
            <a:spLocks noGrp="1"/>
          </p:cNvSpPr>
          <p:nvPr>
            <p:ph type="dt" sz="half" idx="14"/>
          </p:nvPr>
        </p:nvSpPr>
        <p:spPr/>
        <p:txBody>
          <a:bodyPr/>
          <a:lstStyle/>
          <a:p>
            <a:fld id="{994E71FF-77A9-49C3-9B49-316245B761C5}" type="datetimeFigureOut">
              <a:rPr lang="el-GR" smtClean="0"/>
              <a:pPr/>
              <a:t>5/11/2017</a:t>
            </a:fld>
            <a:endParaRPr lang="el-GR"/>
          </a:p>
        </p:txBody>
      </p:sp>
      <p:sp>
        <p:nvSpPr>
          <p:cNvPr id="15" name="14 - Θέση αριθμού διαφάνειας"/>
          <p:cNvSpPr>
            <a:spLocks noGrp="1"/>
          </p:cNvSpPr>
          <p:nvPr>
            <p:ph type="sldNum" sz="quarter" idx="15"/>
          </p:nvPr>
        </p:nvSpPr>
        <p:spPr/>
        <p:txBody>
          <a:bodyPr/>
          <a:lstStyle>
            <a:lvl1pPr algn="ctr">
              <a:defRPr/>
            </a:lvl1pPr>
          </a:lstStyle>
          <a:p>
            <a:fld id="{B79C9660-0569-4495-B109-AD564EB16CEA}" type="slidenum">
              <a:rPr lang="el-GR" smtClean="0"/>
              <a:pPr/>
              <a:t>‹#›</a:t>
            </a:fld>
            <a:endParaRPr lang="el-GR"/>
          </a:p>
        </p:txBody>
      </p:sp>
      <p:sp>
        <p:nvSpPr>
          <p:cNvPr id="16" name="15 - Θέση υποσέλιδου"/>
          <p:cNvSpPr>
            <a:spLocks noGrp="1"/>
          </p:cNvSpPr>
          <p:nvPr>
            <p:ph type="ftr" sz="quarter" idx="16"/>
          </p:nvPr>
        </p:nvSpPr>
        <p:spPr/>
        <p:txBody>
          <a:bodyPr/>
          <a:lstStyle/>
          <a:p>
            <a:endParaRPr lang="el-GR"/>
          </a:p>
        </p:txBody>
      </p:sp>
      <p:sp>
        <p:nvSpPr>
          <p:cNvPr id="17" name="16 - Τίτλος"/>
          <p:cNvSpPr>
            <a:spLocks noGrp="1"/>
          </p:cNvSpPr>
          <p:nvPr>
            <p:ph type="title"/>
          </p:nvPr>
        </p:nvSpPr>
        <p:spPr/>
        <p:txBody>
          <a:bodyPr rtlCol="0" anchor="b" anchorCtr="0"/>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4" name="3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B79C9660-0569-4495-B109-AD564EB16CEA}" type="slidenum">
              <a:rPr lang="el-GR" smtClean="0"/>
              <a:pPr/>
              <a:t>‹#›</a:t>
            </a:fld>
            <a:endParaRPr lang="el-GR"/>
          </a:p>
        </p:txBody>
      </p:sp>
      <p:sp>
        <p:nvSpPr>
          <p:cNvPr id="2" name="1 - Τίτλος"/>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cxnSp>
        <p:nvCxnSpPr>
          <p:cNvPr id="7" name="6 - Ευθεία γραμμή σύνδεσης"/>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5" name="4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B79C9660-0569-4495-B109-AD564EB16CEA}"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11" name="10 - Θέση περιεχομένου"/>
          <p:cNvSpPr>
            <a:spLocks noGrp="1"/>
          </p:cNvSpPr>
          <p:nvPr>
            <p:ph sz="half" idx="1"/>
          </p:nvPr>
        </p:nvSpPr>
        <p:spPr>
          <a:xfrm>
            <a:off x="457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524000"/>
            <a:ext cx="4059936"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9" name="8 - Θέση αριθμού διαφάνειας"/>
          <p:cNvSpPr>
            <a:spLocks noGrp="1"/>
          </p:cNvSpPr>
          <p:nvPr>
            <p:ph type="sldNum" sz="quarter" idx="12"/>
          </p:nvPr>
        </p:nvSpPr>
        <p:spPr/>
        <p:txBody>
          <a:bodyPr/>
          <a:lstStyle/>
          <a:p>
            <a:fld id="{B79C9660-0569-4495-B109-AD564EB16CEA}" type="slidenum">
              <a:rPr lang="el-GR" smtClean="0"/>
              <a:pPr/>
              <a:t>‹#›</a:t>
            </a:fld>
            <a:endParaRPr lang="el-GR"/>
          </a:p>
        </p:txBody>
      </p:sp>
      <p:sp>
        <p:nvSpPr>
          <p:cNvPr id="8" name="7 - Θέση υποσέλιδου"/>
          <p:cNvSpPr>
            <a:spLocks noGrp="1"/>
          </p:cNvSpPr>
          <p:nvPr>
            <p:ph type="ftr" sz="quarter" idx="11"/>
          </p:nvPr>
        </p:nvSpPr>
        <p:spPr/>
        <p:txBody>
          <a:bodyPr/>
          <a:lstStyle/>
          <a:p>
            <a:endParaRPr lang="el-GR"/>
          </a:p>
        </p:txBody>
      </p:sp>
      <p:sp>
        <p:nvSpPr>
          <p:cNvPr id="7" name="6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3" name="2 - Θέση κειμένου"/>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32" name="31 - Θέση περιεχομένου"/>
          <p:cNvSpPr>
            <a:spLocks noGrp="1"/>
          </p:cNvSpPr>
          <p:nvPr>
            <p:ph sz="half" idx="2"/>
          </p:nvPr>
        </p:nvSpPr>
        <p:spPr>
          <a:xfrm>
            <a:off x="457200"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4" name="33 - Θέση περιεχομένου"/>
          <p:cNvSpPr>
            <a:spLocks noGrp="1"/>
          </p:cNvSpPr>
          <p:nvPr>
            <p:ph sz="quarter" idx="4"/>
          </p:nvPr>
        </p:nvSpPr>
        <p:spPr>
          <a:xfrm>
            <a:off x="4649788" y="2201896"/>
            <a:ext cx="4038600" cy="391363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 name="1 - Τίτλος"/>
          <p:cNvSpPr>
            <a:spLocks noGrp="1"/>
          </p:cNvSpPr>
          <p:nvPr>
            <p:ph type="title"/>
          </p:nvPr>
        </p:nvSpPr>
        <p:spPr>
          <a:xfrm>
            <a:off x="457200" y="155448"/>
            <a:ext cx="8229600" cy="1143000"/>
          </a:xfrm>
        </p:spPr>
        <p:txBody>
          <a:bodyPr anchor="b" anchorCtr="0"/>
          <a:lstStyle>
            <a:lvl1pPr>
              <a:defRPr/>
            </a:lvl1pPr>
          </a:lstStyle>
          <a:p>
            <a:r>
              <a:rPr kumimoji="0" lang="el-GR" smtClean="0"/>
              <a:t>Kλικ για επεξεργασία του τίτλου</a:t>
            </a:r>
            <a:endParaRPr kumimoji="0" lang="en-US"/>
          </a:p>
        </p:txBody>
      </p:sp>
      <p:sp>
        <p:nvSpPr>
          <p:cNvPr id="12" name="11 - Θέση κειμένου"/>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cxnSp>
        <p:nvCxnSpPr>
          <p:cNvPr id="10" name="9 - Ευθεία γραμμή σύνδεσης"/>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 Ευθεία γραμμή σύνδεσης"/>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B79C9660-0569-4495-B109-AD564EB16CEA}" type="slidenum">
              <a:rPr lang="el-GR" smtClean="0"/>
              <a:pPr/>
              <a:t>‹#›</a:t>
            </a:fld>
            <a:endParaRPr lang="el-GR"/>
          </a:p>
        </p:txBody>
      </p:sp>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B79C9660-0569-4495-B109-AD564EB16CE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9" name="28 - Θέση περιεχομένου"/>
          <p:cNvSpPr>
            <a:spLocks noGrp="1"/>
          </p:cNvSpPr>
          <p:nvPr>
            <p:ph sz="quarter" idx="1"/>
          </p:nvPr>
        </p:nvSpPr>
        <p:spPr>
          <a:xfrm>
            <a:off x="457200" y="457200"/>
            <a:ext cx="6248400" cy="5715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3" name="2 - Θέση κειμένου"/>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31" name="30 - Τίτλος"/>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8" name="7 - Θέση ημερομηνίας"/>
          <p:cNvSpPr>
            <a:spLocks noGrp="1"/>
          </p:cNvSpPr>
          <p:nvPr>
            <p:ph type="dt" sz="half" idx="14"/>
          </p:nvPr>
        </p:nvSpPr>
        <p:spPr/>
        <p:txBody>
          <a:bodyPr/>
          <a:lstStyle/>
          <a:p>
            <a:fld id="{994E71FF-77A9-49C3-9B49-316245B761C5}" type="datetimeFigureOut">
              <a:rPr lang="el-GR" smtClean="0"/>
              <a:pPr/>
              <a:t>5/11/2017</a:t>
            </a:fld>
            <a:endParaRPr lang="el-GR"/>
          </a:p>
        </p:txBody>
      </p:sp>
      <p:sp>
        <p:nvSpPr>
          <p:cNvPr id="9" name="8 - Θέση αριθμού διαφάνειας"/>
          <p:cNvSpPr>
            <a:spLocks noGrp="1"/>
          </p:cNvSpPr>
          <p:nvPr>
            <p:ph type="sldNum" sz="quarter" idx="15"/>
          </p:nvPr>
        </p:nvSpPr>
        <p:spPr/>
        <p:txBody>
          <a:bodyPr/>
          <a:lstStyle/>
          <a:p>
            <a:fld id="{B79C9660-0569-4495-B109-AD564EB16CEA}" type="slidenum">
              <a:rPr lang="el-GR" smtClean="0"/>
              <a:pPr/>
              <a:t>‹#›</a:t>
            </a:fld>
            <a:endParaRPr lang="el-GR"/>
          </a:p>
        </p:txBody>
      </p:sp>
      <p:sp>
        <p:nvSpPr>
          <p:cNvPr id="10" name="9 - Θέση υποσέλιδου"/>
          <p:cNvSpPr>
            <a:spLocks noGrp="1"/>
          </p:cNvSpPr>
          <p:nvPr>
            <p:ph type="ftr" sz="quarter" idx="16"/>
          </p:nvPr>
        </p:nvSpPr>
        <p:spPr/>
        <p:txBody>
          <a:bodyPr/>
          <a:lstStyle/>
          <a:p>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l-GR" smtClean="0"/>
              <a:t>Κάντε κλικ στο εικονίδιο για να προσθέσετε μια εικόνα</a:t>
            </a:r>
            <a:endParaRPr kumimoji="0" lang="en-US"/>
          </a:p>
        </p:txBody>
      </p:sp>
      <p:sp>
        <p:nvSpPr>
          <p:cNvPr id="4" name="3 - Θέση κειμένου"/>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8" name="7 - Θέση ημερομηνίας"/>
          <p:cNvSpPr>
            <a:spLocks noGrp="1"/>
          </p:cNvSpPr>
          <p:nvPr>
            <p:ph type="dt" sz="half" idx="10"/>
          </p:nvPr>
        </p:nvSpPr>
        <p:spPr/>
        <p:txBody>
          <a:bodyPr/>
          <a:lstStyle/>
          <a:p>
            <a:fld id="{994E71FF-77A9-49C3-9B49-316245B761C5}" type="datetimeFigureOut">
              <a:rPr lang="el-GR" smtClean="0"/>
              <a:pPr/>
              <a:t>5/11/2017</a:t>
            </a:fld>
            <a:endParaRPr lang="el-GR"/>
          </a:p>
        </p:txBody>
      </p:sp>
      <p:sp>
        <p:nvSpPr>
          <p:cNvPr id="9" name="8 - Θέση αριθμού διαφάνειας"/>
          <p:cNvSpPr>
            <a:spLocks noGrp="1"/>
          </p:cNvSpPr>
          <p:nvPr>
            <p:ph type="sldNum" sz="quarter" idx="11"/>
          </p:nvPr>
        </p:nvSpPr>
        <p:spPr/>
        <p:txBody>
          <a:bodyPr/>
          <a:lstStyle/>
          <a:p>
            <a:fld id="{B79C9660-0569-4495-B109-AD564EB16CEA}" type="slidenum">
              <a:rPr lang="el-GR" smtClean="0"/>
              <a:pPr/>
              <a:t>‹#›</a:t>
            </a:fld>
            <a:endParaRPr lang="el-GR"/>
          </a:p>
        </p:txBody>
      </p:sp>
      <p:sp>
        <p:nvSpPr>
          <p:cNvPr id="10" name="9 - Θέση υποσέλιδου"/>
          <p:cNvSpPr>
            <a:spLocks noGrp="1"/>
          </p:cNvSpPr>
          <p:nvPr>
            <p:ph type="ftr" sz="quarter" idx="12"/>
          </p:nvPr>
        </p:nvSpPr>
        <p:spPr/>
        <p:txBody>
          <a:bodyPr/>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 Θέση κειμένου"/>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994E71FF-77A9-49C3-9B49-316245B761C5}" type="datetimeFigureOut">
              <a:rPr lang="el-GR" smtClean="0"/>
              <a:pPr/>
              <a:t>5/11/2017</a:t>
            </a:fld>
            <a:endParaRPr lang="el-GR"/>
          </a:p>
        </p:txBody>
      </p:sp>
      <p:sp>
        <p:nvSpPr>
          <p:cNvPr id="10" name="9 - Θέση υποσέλιδου"/>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l-GR"/>
          </a:p>
        </p:txBody>
      </p:sp>
      <p:sp>
        <p:nvSpPr>
          <p:cNvPr id="22" name="21 - Θέση αριθμού διαφάνειας"/>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79C9660-0569-4495-B109-AD564EB16CEA}" type="slidenum">
              <a:rPr lang="el-GR" smtClean="0"/>
              <a:pPr/>
              <a:t>‹#›</a:t>
            </a:fld>
            <a:endParaRPr lang="el-GR"/>
          </a:p>
        </p:txBody>
      </p:sp>
      <p:sp>
        <p:nvSpPr>
          <p:cNvPr id="5" name="4 - Θέση τίτλου"/>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l-GR" smtClean="0"/>
              <a:t>Kλικ για επεξεργασία του τίτλου</a:t>
            </a:r>
            <a:endParaRPr kumimoji="0" 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1857356" y="4286256"/>
            <a:ext cx="5715040" cy="1366282"/>
          </a:xfrm>
        </p:spPr>
        <p:txBody>
          <a:bodyPr/>
          <a:lstStyle/>
          <a:p>
            <a:r>
              <a:rPr lang="el-GR" b="1" dirty="0" smtClean="0">
                <a:latin typeface="Palatino Linotype" pitchFamily="18" charset="0"/>
              </a:rPr>
              <a:t>Β’ τάξη Γενικού Λυκείου </a:t>
            </a:r>
            <a:endParaRPr lang="el-GR" b="1" dirty="0">
              <a:latin typeface="Palatino Linotype" pitchFamily="18" charset="0"/>
            </a:endParaRPr>
          </a:p>
        </p:txBody>
      </p:sp>
      <p:sp>
        <p:nvSpPr>
          <p:cNvPr id="2" name="1 - Τίτλος"/>
          <p:cNvSpPr>
            <a:spLocks noGrp="1"/>
          </p:cNvSpPr>
          <p:nvPr>
            <p:ph type="ctrTitle"/>
          </p:nvPr>
        </p:nvSpPr>
        <p:spPr>
          <a:xfrm>
            <a:off x="457200" y="2428868"/>
            <a:ext cx="8458200" cy="928694"/>
          </a:xfrm>
        </p:spPr>
        <p:txBody>
          <a:bodyPr>
            <a:normAutofit/>
          </a:bodyPr>
          <a:lstStyle/>
          <a:p>
            <a:r>
              <a:rPr lang="el-GR" sz="3600" b="1" dirty="0" smtClean="0">
                <a:latin typeface="Palatino Linotype" pitchFamily="18" charset="0"/>
                <a:cs typeface="Arial" pitchFamily="34" charset="0"/>
              </a:rPr>
              <a:t>Αρχές Φιλοσοφίας </a:t>
            </a:r>
            <a:endParaRPr lang="el-GR" sz="3600" b="1" dirty="0">
              <a:latin typeface="Palatino Linotype" pitchFamily="18"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Λέξεις και νόημα</a:t>
            </a:r>
            <a:endParaRPr lang="el-GR" sz="2800" dirty="0">
              <a:latin typeface="Palatino Linotype" pitchFamily="18" charset="0"/>
            </a:endParaRPr>
          </a:p>
        </p:txBody>
      </p:sp>
      <p:sp>
        <p:nvSpPr>
          <p:cNvPr id="4" name="3 - Θέση περιεχομένου"/>
          <p:cNvSpPr>
            <a:spLocks noGrp="1"/>
          </p:cNvSpPr>
          <p:nvPr>
            <p:ph sz="half" idx="1"/>
          </p:nvPr>
        </p:nvSpPr>
        <p:spPr/>
        <p:txBody>
          <a:bodyPr>
            <a:normAutofit/>
          </a:bodyPr>
          <a:lstStyle/>
          <a:p>
            <a:pPr>
              <a:buFont typeface="Wingdings" pitchFamily="2" charset="2"/>
              <a:buChar char="v"/>
            </a:pPr>
            <a:r>
              <a:rPr lang="el-GR" sz="2000" dirty="0" smtClean="0">
                <a:latin typeface="Palatino Linotype" pitchFamily="18" charset="0"/>
              </a:rPr>
              <a:t>Αφού όμως η λέξη «βιβλίο» έχει τέτοια εμβέλεια, πώς γίνεται  οι άλλοι λαοί να χρησιμοποιούν για την ίδια έννοια άλλες λέξεις; </a:t>
            </a:r>
          </a:p>
          <a:p>
            <a:pPr>
              <a:buFont typeface="Wingdings" pitchFamily="2" charset="2"/>
              <a:buChar char="v"/>
            </a:pPr>
            <a:r>
              <a:rPr lang="el-GR" sz="2000" dirty="0" smtClean="0">
                <a:latin typeface="Palatino Linotype" pitchFamily="18" charset="0"/>
              </a:rPr>
              <a:t>Μήπως υπάρχει μία ιδέα, μία έννοια, η οποία καλύπτει όλες τις περιπτώσεις βιβλίων και η οποία είναι ίδια σε όλες τις γλώσσες;</a:t>
            </a:r>
          </a:p>
          <a:p>
            <a:pPr>
              <a:buFont typeface="Wingdings" pitchFamily="2" charset="2"/>
              <a:buChar char="v"/>
            </a:pPr>
            <a:r>
              <a:rPr lang="el-GR" sz="2000" dirty="0" smtClean="0">
                <a:latin typeface="Palatino Linotype" pitchFamily="18" charset="0"/>
              </a:rPr>
              <a:t>Μήπως δηλαδή όλοι έχουμε τις ίδιες έννοιες, αλλά τις εκφράζουμε με διαφορετικές λέξεις; </a:t>
            </a:r>
          </a:p>
          <a:p>
            <a:pPr>
              <a:buFont typeface="Wingdings" pitchFamily="2" charset="2"/>
              <a:buChar char="v"/>
            </a:pPr>
            <a:endParaRPr lang="el-GR" sz="2000" dirty="0" smtClean="0">
              <a:latin typeface="Palatino Linotype" pitchFamily="18" charset="0"/>
            </a:endParaRPr>
          </a:p>
          <a:p>
            <a:pPr>
              <a:buFont typeface="Wingdings" pitchFamily="2" charset="2"/>
              <a:buChar char="v"/>
            </a:pPr>
            <a:endParaRPr lang="el-GR" sz="2000" dirty="0">
              <a:latin typeface="Palatino Linotype" pitchFamily="18" charset="0"/>
            </a:endParaRPr>
          </a:p>
        </p:txBody>
      </p:sp>
      <p:sp>
        <p:nvSpPr>
          <p:cNvPr id="5" name="4 - Θέση περιεχομένου"/>
          <p:cNvSpPr>
            <a:spLocks noGrp="1"/>
          </p:cNvSpPr>
          <p:nvPr>
            <p:ph sz="half" idx="2"/>
          </p:nvPr>
        </p:nvSpPr>
        <p:spPr/>
        <p:txBody>
          <a:bodyPr/>
          <a:lstStyle/>
          <a:p>
            <a:pPr algn="ctr">
              <a:buNone/>
            </a:pPr>
            <a:endParaRPr lang="el-GR" dirty="0" smtClean="0"/>
          </a:p>
          <a:p>
            <a:pPr algn="ctr">
              <a:buNone/>
            </a:pPr>
            <a:endParaRPr lang="el-GR" dirty="0" smtClean="0"/>
          </a:p>
          <a:p>
            <a:pPr algn="ctr">
              <a:buNone/>
            </a:pPr>
            <a:r>
              <a:rPr lang="en-US" dirty="0" smtClean="0">
                <a:latin typeface="Palatino Linotype" pitchFamily="18" charset="0"/>
              </a:rPr>
              <a:t>Book </a:t>
            </a:r>
            <a:r>
              <a:rPr lang="el-GR" dirty="0" smtClean="0">
                <a:latin typeface="Palatino Linotype" pitchFamily="18" charset="0"/>
              </a:rPr>
              <a:t>(αγγλικά)</a:t>
            </a:r>
            <a:endParaRPr lang="en-US" dirty="0" smtClean="0">
              <a:latin typeface="Palatino Linotype" pitchFamily="18" charset="0"/>
            </a:endParaRPr>
          </a:p>
          <a:p>
            <a:pPr algn="ctr">
              <a:buNone/>
            </a:pPr>
            <a:r>
              <a:rPr lang="en-US" dirty="0" err="1" smtClean="0">
                <a:latin typeface="Palatino Linotype" pitchFamily="18" charset="0"/>
              </a:rPr>
              <a:t>Livre</a:t>
            </a:r>
            <a:r>
              <a:rPr lang="en-US" dirty="0" smtClean="0">
                <a:latin typeface="Palatino Linotype" pitchFamily="18" charset="0"/>
              </a:rPr>
              <a:t> </a:t>
            </a:r>
            <a:r>
              <a:rPr lang="el-GR" dirty="0" smtClean="0">
                <a:latin typeface="Palatino Linotype" pitchFamily="18" charset="0"/>
              </a:rPr>
              <a:t> (γαλλικά)</a:t>
            </a:r>
            <a:endParaRPr lang="en-US" dirty="0" smtClean="0">
              <a:latin typeface="Palatino Linotype" pitchFamily="18" charset="0"/>
            </a:endParaRPr>
          </a:p>
          <a:p>
            <a:pPr algn="ctr">
              <a:buNone/>
            </a:pPr>
            <a:r>
              <a:rPr lang="en-US" dirty="0" err="1" smtClean="0">
                <a:latin typeface="Palatino Linotype" pitchFamily="18" charset="0"/>
              </a:rPr>
              <a:t>Libro</a:t>
            </a:r>
            <a:r>
              <a:rPr lang="el-GR" dirty="0" smtClean="0">
                <a:latin typeface="Palatino Linotype" pitchFamily="18" charset="0"/>
              </a:rPr>
              <a:t> (ιταλικά)</a:t>
            </a:r>
            <a:endParaRPr lang="en-US" dirty="0" smtClean="0">
              <a:latin typeface="Palatino Linotype" pitchFamily="18" charset="0"/>
            </a:endParaRPr>
          </a:p>
          <a:p>
            <a:pPr algn="ctr">
              <a:buNone/>
            </a:pPr>
            <a:r>
              <a:rPr lang="en-US" dirty="0" err="1" smtClean="0">
                <a:latin typeface="Palatino Linotype" pitchFamily="18" charset="0"/>
              </a:rPr>
              <a:t>Büch</a:t>
            </a:r>
            <a:r>
              <a:rPr lang="en-US" dirty="0" smtClean="0">
                <a:latin typeface="Palatino Linotype" pitchFamily="18" charset="0"/>
              </a:rPr>
              <a:t> </a:t>
            </a:r>
            <a:r>
              <a:rPr lang="el-GR" dirty="0" smtClean="0">
                <a:latin typeface="Palatino Linotype" pitchFamily="18" charset="0"/>
              </a:rPr>
              <a:t>(γερμανικά)</a:t>
            </a:r>
            <a:endParaRPr lang="el-GR" dirty="0">
              <a:latin typeface="Palatino Linotype"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57200" y="1357298"/>
            <a:ext cx="8229600" cy="4738702"/>
          </a:xfrm>
        </p:spPr>
        <p:txBody>
          <a:bodyPr>
            <a:normAutofit/>
          </a:bodyPr>
          <a:lstStyle/>
          <a:p>
            <a:pPr>
              <a:buNone/>
            </a:pPr>
            <a:r>
              <a:rPr lang="el-GR" sz="2000" b="1" u="sng" dirty="0" smtClean="0">
                <a:latin typeface="Palatino Linotype" pitchFamily="18" charset="0"/>
              </a:rPr>
              <a:t>Συμπεράσματα</a:t>
            </a:r>
          </a:p>
          <a:p>
            <a:pPr>
              <a:buNone/>
            </a:pPr>
            <a:endParaRPr lang="el-GR" sz="2000" b="1" u="sng" dirty="0" smtClean="0">
              <a:latin typeface="Palatino Linotype" pitchFamily="18" charset="0"/>
            </a:endParaRPr>
          </a:p>
          <a:p>
            <a:pPr>
              <a:buFont typeface="Wingdings" pitchFamily="2" charset="2"/>
              <a:buChar char="q"/>
            </a:pPr>
            <a:r>
              <a:rPr lang="el-GR" sz="2000" dirty="0" smtClean="0">
                <a:latin typeface="Palatino Linotype" pitchFamily="18" charset="0"/>
              </a:rPr>
              <a:t>Οι λέξεις σχετίζονται με τις έννοιες. Θα μπορούσαμε να πούμε ότι είναι ονόματα για τις έννοιες. Η σχέση μεταξύ τους είναι αυθαίρετη, «κατά συνθήκη» την ονομάζει ο Αριστοτέλης. </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Οι έννοιες αναφέρονται σε πράγματα. Υπάρχουν έννοιες που αναφέρονται σε πράγματα που δεν υπάρχουν, που δεν έχουν απόκριση στην πραγματικότητα. </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Αφού οι έννοιες είναι κοινές σε όλους τους λαούς, μπορούμε να μεταφράζουμε από τη μία γλώσσα στην άλλη, αλλάζοντας τις λέξεις που χρησιμοποιούμε για τις ίδιες έννοιες.</a:t>
            </a:r>
          </a:p>
          <a:p>
            <a:pPr>
              <a:buFont typeface="Wingdings" pitchFamily="2" charset="2"/>
              <a:buChar char="q"/>
            </a:pPr>
            <a:endParaRPr lang="el-GR" sz="2000" dirty="0">
              <a:latin typeface="Palatino Linotype" pitchFamily="18" charset="0"/>
            </a:endParaRPr>
          </a:p>
        </p:txBody>
      </p:sp>
      <p:sp>
        <p:nvSpPr>
          <p:cNvPr id="2" name="1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Λέξεις και νόημα</a:t>
            </a:r>
            <a:endParaRPr lang="el-GR"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Λέξεις και νόημα</a:t>
            </a:r>
            <a:endParaRPr lang="el-GR" sz="2800" dirty="0">
              <a:latin typeface="Palatino Linotype" pitchFamily="18" charset="0"/>
            </a:endParaRPr>
          </a:p>
        </p:txBody>
      </p:sp>
      <p:sp>
        <p:nvSpPr>
          <p:cNvPr id="2" name="1 - Θέση περιεχομένου"/>
          <p:cNvSpPr>
            <a:spLocks noGrp="1"/>
          </p:cNvSpPr>
          <p:nvPr>
            <p:ph sz="half" idx="1"/>
          </p:nvPr>
        </p:nvSpPr>
        <p:spPr/>
        <p:txBody>
          <a:bodyPr>
            <a:normAutofit/>
          </a:bodyPr>
          <a:lstStyle/>
          <a:p>
            <a:pPr>
              <a:buNone/>
            </a:pPr>
            <a:r>
              <a:rPr lang="el-GR" sz="2000" b="1" u="sng" dirty="0" smtClean="0">
                <a:latin typeface="Palatino Linotype" pitchFamily="18" charset="0"/>
              </a:rPr>
              <a:t>Άσκηση για το σπίτι</a:t>
            </a:r>
          </a:p>
          <a:p>
            <a:pPr marL="457200" indent="-457200">
              <a:buNone/>
            </a:pPr>
            <a:r>
              <a:rPr lang="el-GR" sz="2000" dirty="0" smtClean="0">
                <a:latin typeface="Palatino Linotype" pitchFamily="18" charset="0"/>
              </a:rPr>
              <a:t>Προσπαθήστε να μεταφράσετε</a:t>
            </a:r>
          </a:p>
          <a:p>
            <a:pPr marL="457200" indent="-457200">
              <a:buNone/>
            </a:pPr>
            <a:r>
              <a:rPr lang="el-GR" sz="2000" dirty="0" smtClean="0">
                <a:latin typeface="Palatino Linotype" pitchFamily="18" charset="0"/>
              </a:rPr>
              <a:t>στα αγγλικά την πρόταση:</a:t>
            </a:r>
          </a:p>
          <a:p>
            <a:pPr marL="457200" indent="-457200">
              <a:buNone/>
            </a:pPr>
            <a:endParaRPr lang="el-GR" sz="2000" dirty="0" smtClean="0">
              <a:latin typeface="Palatino Linotype" pitchFamily="18" charset="0"/>
            </a:endParaRPr>
          </a:p>
          <a:p>
            <a:pPr marL="457200" indent="-457200">
              <a:buNone/>
            </a:pPr>
            <a:r>
              <a:rPr lang="el-GR" sz="2000" dirty="0" smtClean="0">
                <a:latin typeface="Palatino Linotype" pitchFamily="18" charset="0"/>
              </a:rPr>
              <a:t>       Ο Γιάννης είναι φιλότιμος και έχει μεράκι γι’ αυτό που κάνει. </a:t>
            </a:r>
          </a:p>
          <a:p>
            <a:pPr marL="457200" indent="-457200">
              <a:buNone/>
            </a:pPr>
            <a:endParaRPr lang="el-GR" sz="2000" dirty="0" smtClean="0">
              <a:latin typeface="Palatino Linotype" pitchFamily="18" charset="0"/>
            </a:endParaRPr>
          </a:p>
          <a:p>
            <a:pPr marL="457200" indent="-457200" algn="ctr">
              <a:buNone/>
            </a:pPr>
            <a:r>
              <a:rPr lang="el-GR" sz="2000" b="1" dirty="0" smtClean="0">
                <a:latin typeface="Palatino Linotype" pitchFamily="18" charset="0"/>
              </a:rPr>
              <a:t>Καλή τύχη!</a:t>
            </a:r>
            <a:endParaRPr lang="el-GR" sz="2000" b="1" dirty="0">
              <a:latin typeface="Palatino Linotype" pitchFamily="18" charset="0"/>
            </a:endParaRPr>
          </a:p>
        </p:txBody>
      </p:sp>
      <p:pic>
        <p:nvPicPr>
          <p:cNvPr id="5" name="4 - Θέση περιεχομένου" descr="untitled.png"/>
          <p:cNvPicPr>
            <a:picLocks noGrp="1" noChangeAspect="1"/>
          </p:cNvPicPr>
          <p:nvPr>
            <p:ph sz="half" idx="2"/>
          </p:nvPr>
        </p:nvPicPr>
        <p:blipFill>
          <a:blip r:embed="rId2"/>
          <a:stretch>
            <a:fillRect/>
          </a:stretch>
        </p:blipFill>
        <p:spPr>
          <a:xfrm>
            <a:off x="4857752" y="1571612"/>
            <a:ext cx="3714776" cy="4000528"/>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a:bodyPr>
          <a:lstStyle/>
          <a:p>
            <a:pPr>
              <a:buFont typeface="Wingdings" pitchFamily="2" charset="2"/>
              <a:buChar char="Ø"/>
            </a:pPr>
            <a:r>
              <a:rPr lang="el-GR" sz="2000" dirty="0" smtClean="0">
                <a:latin typeface="Palatino Linotype" pitchFamily="18" charset="0"/>
              </a:rPr>
              <a:t>Εκτός από τις έννοιες που δηλώνουν ένα σύνολο ίδιων πραγμάτων, έχουμε και έννοιες που δηλώνουν χαρακτηριστικά πραγμάτων, όπως δίκαιος ή λευκός.</a:t>
            </a:r>
          </a:p>
          <a:p>
            <a:pPr>
              <a:buFont typeface="Wingdings" pitchFamily="2" charset="2"/>
              <a:buChar char="Ø"/>
            </a:pPr>
            <a:r>
              <a:rPr lang="el-GR" sz="2000" dirty="0" smtClean="0">
                <a:latin typeface="Palatino Linotype" pitchFamily="18" charset="0"/>
              </a:rPr>
              <a:t>Ποια πράξη είναι δίκαιη; Μήπως, προκειμένου να απαντήσουμε, πρέπει να εξετάσουμε όλες τις δίκαιες πράξεις και να βρούμε το κοινό τους σημείο;</a:t>
            </a:r>
          </a:p>
          <a:p>
            <a:pPr>
              <a:buFont typeface="Wingdings" pitchFamily="2" charset="2"/>
              <a:buChar char="Ø"/>
            </a:pPr>
            <a:r>
              <a:rPr lang="el-GR" sz="2000" dirty="0" smtClean="0">
                <a:latin typeface="Palatino Linotype" pitchFamily="18" charset="0"/>
              </a:rPr>
              <a:t>Ωστόσο, δεν είναι όλες οι πράξεις το ίδιο δίκαιες ή άδικες. Υπάρχουν και διαβαθμίσεις. Δεν είναι το ίδιο άδικο να σκοτώσω κάποιον με το να κλέψω ένα κουλούρι. </a:t>
            </a:r>
          </a:p>
          <a:p>
            <a:pPr>
              <a:buFont typeface="Wingdings" pitchFamily="2" charset="2"/>
              <a:buChar char="Ø"/>
            </a:pPr>
            <a:r>
              <a:rPr lang="el-GR" sz="2000" dirty="0" smtClean="0">
                <a:latin typeface="Palatino Linotype" pitchFamily="18" charset="0"/>
              </a:rPr>
              <a:t>Κάποιοι, μάλιστα, ισχυρίζονται ότι δεν υπάρχουν απόλυτα δίκαιες πράξεις, ενώ άλλοι λένε ότι απόλυτα δίκαιος είναι μόνο ο Θεός.</a:t>
            </a:r>
          </a:p>
        </p:txBody>
      </p:sp>
      <p:sp>
        <p:nvSpPr>
          <p:cNvPr id="2" name="1 - Τίτλος"/>
          <p:cNvSpPr>
            <a:spLocks noGrp="1"/>
          </p:cNvSpPr>
          <p:nvPr>
            <p:ph type="title"/>
          </p:nvPr>
        </p:nvSpPr>
        <p:spPr>
          <a:xfrm>
            <a:off x="457200" y="152400"/>
            <a:ext cx="8229600" cy="1133460"/>
          </a:xfrm>
        </p:spPr>
        <p:txBody>
          <a:bodyPr>
            <a:normAutofit/>
          </a:bodyPr>
          <a:lstStyle/>
          <a:p>
            <a:pPr algn="ctr"/>
            <a:r>
              <a:rPr lang="el-GR" sz="2800" b="1" dirty="0" smtClean="0">
                <a:latin typeface="Palatino Linotype" pitchFamily="18" charset="0"/>
              </a:rPr>
              <a:t>Οι καθολικές έννοιες</a:t>
            </a:r>
            <a:endParaRPr lang="el-GR" sz="2800" b="1" dirty="0">
              <a:latin typeface="Palatino Linotyp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buFont typeface="Wingdings" pitchFamily="2" charset="2"/>
              <a:buChar char="Ø"/>
            </a:pPr>
            <a:r>
              <a:rPr lang="el-GR" sz="2000" dirty="0" smtClean="0">
                <a:latin typeface="Palatino Linotype" pitchFamily="18" charset="0"/>
              </a:rPr>
              <a:t>Ας πάρουμε για παράδειγμα την έννοια του «λευκού».</a:t>
            </a:r>
          </a:p>
          <a:p>
            <a:pPr>
              <a:buNone/>
            </a:pPr>
            <a:endParaRPr lang="el-GR" sz="2000" dirty="0" smtClean="0">
              <a:latin typeface="Palatino Linotype" pitchFamily="18" charset="0"/>
            </a:endParaRPr>
          </a:p>
          <a:p>
            <a:pPr>
              <a:buFont typeface="Wingdings" pitchFamily="2" charset="2"/>
              <a:buChar char="Ø"/>
            </a:pPr>
            <a:r>
              <a:rPr lang="el-GR" sz="2000" dirty="0" smtClean="0">
                <a:latin typeface="Palatino Linotype" pitchFamily="18" charset="0"/>
              </a:rPr>
              <a:t>Τι είναι αυτό που κάνει τα πράγματα λευκά; </a:t>
            </a:r>
          </a:p>
          <a:p>
            <a:pPr>
              <a:buNone/>
            </a:pPr>
            <a:endParaRPr lang="el-GR" sz="2000" dirty="0" smtClean="0">
              <a:latin typeface="Palatino Linotype" pitchFamily="18" charset="0"/>
            </a:endParaRPr>
          </a:p>
          <a:p>
            <a:pPr>
              <a:buFont typeface="Wingdings" pitchFamily="2" charset="2"/>
              <a:buChar char="Ø"/>
            </a:pPr>
            <a:r>
              <a:rPr lang="el-GR" sz="2000" dirty="0" smtClean="0">
                <a:latin typeface="Palatino Linotype" pitchFamily="18" charset="0"/>
              </a:rPr>
              <a:t>Μήπως υπάρχει μια </a:t>
            </a:r>
            <a:r>
              <a:rPr lang="el-GR" sz="2000" b="1" u="sng" dirty="0" smtClean="0">
                <a:latin typeface="Palatino Linotype" pitchFamily="18" charset="0"/>
              </a:rPr>
              <a:t>καθαρή ουσία</a:t>
            </a:r>
            <a:r>
              <a:rPr lang="el-GR" sz="2000" dirty="0" smtClean="0">
                <a:latin typeface="Palatino Linotype" pitchFamily="18" charset="0"/>
              </a:rPr>
              <a:t>, η λευκότητα, που είναι πάντα ίδια, δεν αλλάζει δηλαδή στο χώρο και στο χρόνο, και δίνει στα πράγματα που μετέχουν σ’ αυτή το χαρακτηριστικό της λευκότητας;</a:t>
            </a:r>
          </a:p>
          <a:p>
            <a:pPr>
              <a:buNone/>
            </a:pPr>
            <a:endParaRPr lang="el-GR" sz="2000" dirty="0" smtClean="0">
              <a:latin typeface="Palatino Linotype" pitchFamily="18" charset="0"/>
            </a:endParaRPr>
          </a:p>
          <a:p>
            <a:pPr>
              <a:buFont typeface="Wingdings" pitchFamily="2" charset="2"/>
              <a:buChar char="Ø"/>
            </a:pPr>
            <a:r>
              <a:rPr lang="el-GR" sz="2000" dirty="0" smtClean="0">
                <a:latin typeface="Palatino Linotype" pitchFamily="18" charset="0"/>
              </a:rPr>
              <a:t>Ας σκεφτούμε ένα άγαλμα από λευκό μάρμαρο. Η λευκότητα γεννήθηκε, μόλις φτιάχτηκε το άγαλμα αυτό, ή προϋπήρχε; Θα εξαφανιστεί, μόλις καταστραφεί το άγαλμα, ή θα συνεχίσει να υπάρχει; </a:t>
            </a:r>
            <a:endParaRPr lang="el-GR" sz="2000" dirty="0">
              <a:latin typeface="Palatino Linotype" pitchFamily="18" charset="0"/>
            </a:endParaRPr>
          </a:p>
        </p:txBody>
      </p:sp>
      <p:sp>
        <p:nvSpPr>
          <p:cNvPr id="3" name="2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Οι καθολικές έννοιες</a:t>
            </a:r>
            <a:endParaRPr lang="el-G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Οι καθολικές έννοιες</a:t>
            </a:r>
            <a:endParaRPr lang="el-GR" sz="2800" dirty="0"/>
          </a:p>
        </p:txBody>
      </p:sp>
      <p:pic>
        <p:nvPicPr>
          <p:cNvPr id="6" name="5 - Θέση περιεχομένου" descr="Πλάτωνας.png"/>
          <p:cNvPicPr>
            <a:picLocks noGrp="1" noChangeAspect="1"/>
          </p:cNvPicPr>
          <p:nvPr>
            <p:ph sz="half" idx="1"/>
          </p:nvPr>
        </p:nvPicPr>
        <p:blipFill>
          <a:blip r:embed="rId2"/>
          <a:stretch>
            <a:fillRect/>
          </a:stretch>
        </p:blipFill>
        <p:spPr>
          <a:xfrm>
            <a:off x="785786" y="1500174"/>
            <a:ext cx="3429024" cy="4572032"/>
          </a:xfrm>
        </p:spPr>
      </p:pic>
      <p:sp>
        <p:nvSpPr>
          <p:cNvPr id="5" name="4 - Θέση περιεχομένου"/>
          <p:cNvSpPr>
            <a:spLocks noGrp="1"/>
          </p:cNvSpPr>
          <p:nvPr>
            <p:ph sz="half" idx="2"/>
          </p:nvPr>
        </p:nvSpPr>
        <p:spPr/>
        <p:txBody>
          <a:bodyPr>
            <a:normAutofit lnSpcReduction="10000"/>
          </a:bodyPr>
          <a:lstStyle/>
          <a:p>
            <a:pPr>
              <a:buFont typeface="Wingdings" pitchFamily="2" charset="2"/>
              <a:buChar char="q"/>
            </a:pPr>
            <a:r>
              <a:rPr lang="el-GR" sz="2000" dirty="0" smtClean="0">
                <a:latin typeface="Palatino Linotype" pitchFamily="18" charset="0"/>
              </a:rPr>
              <a:t>Ο Πλάτωνας πίστευε ότι υπάρχουν καθαρές ουσίες, όπως η λευκότητα.</a:t>
            </a:r>
          </a:p>
          <a:p>
            <a:pPr>
              <a:buFont typeface="Wingdings" pitchFamily="2" charset="2"/>
              <a:buChar char="q"/>
            </a:pPr>
            <a:r>
              <a:rPr lang="el-GR" sz="2000" dirty="0" smtClean="0">
                <a:latin typeface="Palatino Linotype" pitchFamily="18" charset="0"/>
              </a:rPr>
              <a:t>Αυτές τις ουσίες τις ονόμαζε </a:t>
            </a:r>
            <a:r>
              <a:rPr lang="el-GR" sz="2000" b="1" u="sng" dirty="0" smtClean="0">
                <a:latin typeface="Palatino Linotype" pitchFamily="18" charset="0"/>
              </a:rPr>
              <a:t>ιδέες</a:t>
            </a:r>
            <a:r>
              <a:rPr lang="el-GR" sz="2000" dirty="0" smtClean="0">
                <a:latin typeface="Palatino Linotype" pitchFamily="18" charset="0"/>
              </a:rPr>
              <a:t>. </a:t>
            </a:r>
          </a:p>
          <a:p>
            <a:pPr>
              <a:buFont typeface="Wingdings" pitchFamily="2" charset="2"/>
              <a:buChar char="q"/>
            </a:pPr>
            <a:r>
              <a:rPr lang="el-GR" sz="2000" dirty="0" smtClean="0">
                <a:latin typeface="Palatino Linotype" pitchFamily="18" charset="0"/>
              </a:rPr>
              <a:t>Οι ιδέες είναι υπαρκτές, αιώνιες και αμετάβλητες. </a:t>
            </a:r>
          </a:p>
          <a:p>
            <a:pPr>
              <a:buFont typeface="Wingdings" pitchFamily="2" charset="2"/>
              <a:buChar char="q"/>
            </a:pPr>
            <a:r>
              <a:rPr lang="el-GR" sz="2000" dirty="0" smtClean="0">
                <a:latin typeface="Palatino Linotype" pitchFamily="18" charset="0"/>
              </a:rPr>
              <a:t>Οι ιδέες υπάρχουν ανεξάρτητα από τον αισθητό κόσμο.</a:t>
            </a:r>
          </a:p>
          <a:p>
            <a:pPr>
              <a:buFont typeface="Wingdings" pitchFamily="2" charset="2"/>
              <a:buChar char="q"/>
            </a:pPr>
            <a:r>
              <a:rPr lang="el-GR" sz="2000" dirty="0" smtClean="0">
                <a:latin typeface="Palatino Linotype" pitchFamily="18" charset="0"/>
              </a:rPr>
              <a:t>Γι’ αυτό μπορούμε να τις γνωρίσουμε μόνο με το νου μας, αλλά όχι με τις αισθήσεις μας.</a:t>
            </a:r>
            <a:endParaRPr lang="el-GR" sz="2000" dirty="0">
              <a:latin typeface="Palatino Linotype"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a:bodyPr>
          <a:lstStyle/>
          <a:p>
            <a:pPr>
              <a:buFont typeface="Wingdings" pitchFamily="2" charset="2"/>
              <a:buChar char="q"/>
            </a:pPr>
            <a:r>
              <a:rPr lang="el-GR" sz="2000" dirty="0" smtClean="0">
                <a:latin typeface="Palatino Linotype" pitchFamily="18" charset="0"/>
              </a:rPr>
              <a:t>Για τον Πλάτωνα, λοιπόν, υπάρχουν δύο κόσμοι:</a:t>
            </a:r>
          </a:p>
          <a:p>
            <a:pPr marL="457200" indent="-457200">
              <a:buNone/>
            </a:pPr>
            <a:endParaRPr lang="el-GR" sz="2000" dirty="0" smtClean="0">
              <a:latin typeface="Palatino Linotype" pitchFamily="18" charset="0"/>
            </a:endParaRPr>
          </a:p>
          <a:p>
            <a:pPr marL="457200" indent="-457200">
              <a:buNone/>
            </a:pPr>
            <a:r>
              <a:rPr lang="el-GR" sz="2000" dirty="0" smtClean="0">
                <a:latin typeface="Palatino Linotype" pitchFamily="18" charset="0"/>
              </a:rPr>
              <a:t>       Α. Ο κόσμος της εμπειρίας μας, που τον προσεγγίζουμε με τις αισθήσεις μας</a:t>
            </a:r>
          </a:p>
          <a:p>
            <a:pPr marL="457200" indent="-457200">
              <a:buNone/>
            </a:pPr>
            <a:r>
              <a:rPr lang="el-GR" sz="2000" dirty="0" smtClean="0">
                <a:latin typeface="Palatino Linotype" pitchFamily="18" charset="0"/>
              </a:rPr>
              <a:t>       Β. Ο κόσμος των ιδεών, που είναι νοητός, τον προσεγγίζουμε δηλαδή με το νου μας. </a:t>
            </a:r>
          </a:p>
          <a:p>
            <a:pPr marL="457200" indent="-457200">
              <a:buNone/>
            </a:pPr>
            <a:endParaRPr lang="el-GR" sz="2000" dirty="0" smtClean="0">
              <a:latin typeface="Palatino Linotype" pitchFamily="18" charset="0"/>
            </a:endParaRPr>
          </a:p>
          <a:p>
            <a:pPr marL="457200" indent="-457200">
              <a:buFont typeface="Wingdings" pitchFamily="2" charset="2"/>
              <a:buChar char="q"/>
            </a:pPr>
            <a:r>
              <a:rPr lang="el-GR" sz="2000" dirty="0" smtClean="0">
                <a:latin typeface="Palatino Linotype" pitchFamily="18" charset="0"/>
              </a:rPr>
              <a:t>Η διάκριση αυτή σε δύο κόσμους ονομάζεται στη φιλοσοφία </a:t>
            </a:r>
            <a:r>
              <a:rPr lang="el-GR" sz="2000" b="1" u="sng" dirty="0" smtClean="0">
                <a:latin typeface="Palatino Linotype" pitchFamily="18" charset="0"/>
              </a:rPr>
              <a:t>δυϊσμός</a:t>
            </a:r>
            <a:r>
              <a:rPr lang="el-GR" sz="2000" dirty="0" smtClean="0">
                <a:latin typeface="Palatino Linotype" pitchFamily="18" charset="0"/>
              </a:rPr>
              <a:t>. </a:t>
            </a:r>
          </a:p>
          <a:p>
            <a:pPr marL="457200" indent="-457200">
              <a:buFont typeface="Wingdings" pitchFamily="2" charset="2"/>
              <a:buChar char="q"/>
            </a:pPr>
            <a:endParaRPr lang="el-GR" sz="2000" dirty="0" smtClean="0">
              <a:latin typeface="Palatino Linotype" pitchFamily="18" charset="0"/>
            </a:endParaRPr>
          </a:p>
          <a:p>
            <a:pPr marL="457200" indent="-457200">
              <a:buFont typeface="Wingdings" pitchFamily="2" charset="2"/>
              <a:buChar char="q"/>
            </a:pPr>
            <a:r>
              <a:rPr lang="el-GR" sz="2000" dirty="0" smtClean="0">
                <a:latin typeface="Palatino Linotype" pitchFamily="18" charset="0"/>
              </a:rPr>
              <a:t>Κριτική στη θεωρία του Πλάτωνα άσκησε ο μαθητής του Αριστοτέλης.</a:t>
            </a:r>
          </a:p>
          <a:p>
            <a:pPr marL="457200" indent="-457200">
              <a:buFont typeface="Wingdings" pitchFamily="2" charset="2"/>
              <a:buChar char="q"/>
            </a:pPr>
            <a:endParaRPr lang="el-GR" sz="2000" dirty="0" smtClean="0">
              <a:latin typeface="Palatino Linotype" pitchFamily="18" charset="0"/>
            </a:endParaRPr>
          </a:p>
          <a:p>
            <a:pPr marL="457200" indent="-457200">
              <a:buAutoNum type="arabicParenR"/>
            </a:pPr>
            <a:endParaRPr lang="el-GR" sz="2000" dirty="0" smtClean="0">
              <a:latin typeface="Palatino Linotype" pitchFamily="18" charset="0"/>
            </a:endParaRPr>
          </a:p>
          <a:p>
            <a:pPr marL="457200" indent="-457200">
              <a:buAutoNum type="arabicParenR"/>
            </a:pPr>
            <a:endParaRPr lang="el-GR" sz="2000" dirty="0" smtClean="0">
              <a:latin typeface="Palatino Linotype" pitchFamily="18" charset="0"/>
            </a:endParaRPr>
          </a:p>
          <a:p>
            <a:pPr marL="457200" indent="-457200">
              <a:buNone/>
            </a:pPr>
            <a:endParaRPr lang="el-GR" sz="2000" dirty="0" smtClean="0">
              <a:latin typeface="Palatino Linotype" pitchFamily="18" charset="0"/>
            </a:endParaRPr>
          </a:p>
          <a:p>
            <a:pPr marL="457200" indent="-457200">
              <a:buAutoNum type="arabicParenR"/>
            </a:pPr>
            <a:endParaRPr lang="el-GR" sz="2000" dirty="0">
              <a:latin typeface="Palatino Linotype" pitchFamily="18" charset="0"/>
            </a:endParaRPr>
          </a:p>
        </p:txBody>
      </p:sp>
      <p:sp>
        <p:nvSpPr>
          <p:cNvPr id="2" name="1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Οι καθολικές έννοιες</a:t>
            </a:r>
            <a:endParaRPr lang="el-G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Οι καθολικές έννοιες</a:t>
            </a:r>
            <a:endParaRPr lang="el-GR" sz="2800" dirty="0"/>
          </a:p>
        </p:txBody>
      </p:sp>
      <p:sp>
        <p:nvSpPr>
          <p:cNvPr id="10" name="9 - Θέση περιεχομένου"/>
          <p:cNvSpPr>
            <a:spLocks noGrp="1"/>
          </p:cNvSpPr>
          <p:nvPr>
            <p:ph sz="half" idx="1"/>
          </p:nvPr>
        </p:nvSpPr>
        <p:spPr>
          <a:xfrm>
            <a:off x="457200" y="1428736"/>
            <a:ext cx="4059936" cy="4667264"/>
          </a:xfrm>
        </p:spPr>
        <p:txBody>
          <a:bodyPr>
            <a:normAutofit lnSpcReduction="10000"/>
          </a:bodyPr>
          <a:lstStyle/>
          <a:p>
            <a:pPr>
              <a:buFont typeface="Wingdings" pitchFamily="2" charset="2"/>
              <a:buChar char="q"/>
            </a:pPr>
            <a:r>
              <a:rPr lang="el-GR" sz="2000" dirty="0" smtClean="0">
                <a:latin typeface="Palatino Linotype" pitchFamily="18" charset="0"/>
              </a:rPr>
              <a:t>Ο Αριστοτέλης αμφισβήτησε ότι υπάρχει ένας κόσμος των ιδεών ανεξάρτητος από τον κόσμο των αισθήσεών μας.</a:t>
            </a:r>
          </a:p>
          <a:p>
            <a:pPr>
              <a:buFont typeface="Wingdings" pitchFamily="2" charset="2"/>
              <a:buChar char="q"/>
            </a:pPr>
            <a:r>
              <a:rPr lang="el-GR" sz="2000" dirty="0" smtClean="0">
                <a:latin typeface="Palatino Linotype" pitchFamily="18" charset="0"/>
              </a:rPr>
              <a:t>Γι’ αυτόν υπάρχουν γενικές έννοιες, όπως η λευκότητα, όχι όμως ξεχωριστά από τα φυσικά αντικείμενα.</a:t>
            </a:r>
          </a:p>
          <a:p>
            <a:pPr>
              <a:buFont typeface="Wingdings" pitchFamily="2" charset="2"/>
              <a:buChar char="q"/>
            </a:pPr>
            <a:r>
              <a:rPr lang="el-GR" sz="2000" dirty="0" smtClean="0">
                <a:latin typeface="Palatino Linotype" pitchFamily="18" charset="0"/>
              </a:rPr>
              <a:t>Αντιθέτως, οι γενικές αυτές έννοιες προκύπτουν από τα υπαρκτά αντικείμενα μέσω νοητικής αφαίρεσης. </a:t>
            </a:r>
          </a:p>
          <a:p>
            <a:pPr>
              <a:buFont typeface="Wingdings" pitchFamily="2" charset="2"/>
              <a:buChar char="q"/>
            </a:pPr>
            <a:r>
              <a:rPr lang="el-GR" sz="2000" dirty="0" smtClean="0">
                <a:latin typeface="Palatino Linotype" pitchFamily="18" charset="0"/>
              </a:rPr>
              <a:t>Τις έννοιες αυτές τις ονόμασε «καθόλου». Εμείς τις λέμε σήμερα «καθολικές έννοιες». </a:t>
            </a:r>
            <a:endParaRPr lang="el-GR" sz="2000" dirty="0">
              <a:latin typeface="Palatino Linotype" pitchFamily="18" charset="0"/>
            </a:endParaRPr>
          </a:p>
        </p:txBody>
      </p:sp>
      <p:pic>
        <p:nvPicPr>
          <p:cNvPr id="12" name="11 - Θέση περιεχομένου" descr="Αριστοτέλης.png"/>
          <p:cNvPicPr>
            <a:picLocks noGrp="1" noChangeAspect="1"/>
          </p:cNvPicPr>
          <p:nvPr>
            <p:ph sz="half" idx="2"/>
          </p:nvPr>
        </p:nvPicPr>
        <p:blipFill>
          <a:blip r:embed="rId2"/>
          <a:stretch>
            <a:fillRect/>
          </a:stretch>
        </p:blipFill>
        <p:spPr>
          <a:xfrm>
            <a:off x="5000628" y="1500174"/>
            <a:ext cx="3571900" cy="4572032"/>
          </a:xfr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Οι καθολικές έννοιες</a:t>
            </a:r>
            <a:endParaRPr lang="el-GR" sz="2800" dirty="0"/>
          </a:p>
        </p:txBody>
      </p:sp>
      <p:pic>
        <p:nvPicPr>
          <p:cNvPr id="5" name="4 - Θέση περιεχομένου" descr="αριστοτέλης και πλάτωνας.jpg"/>
          <p:cNvPicPr>
            <a:picLocks noGrp="1" noChangeAspect="1"/>
          </p:cNvPicPr>
          <p:nvPr>
            <p:ph sz="half" idx="1"/>
          </p:nvPr>
        </p:nvPicPr>
        <p:blipFill>
          <a:blip r:embed="rId2"/>
          <a:stretch>
            <a:fillRect/>
          </a:stretch>
        </p:blipFill>
        <p:spPr>
          <a:xfrm>
            <a:off x="785786" y="1500174"/>
            <a:ext cx="3429023" cy="4643470"/>
          </a:xfrm>
        </p:spPr>
      </p:pic>
      <p:sp>
        <p:nvSpPr>
          <p:cNvPr id="4" name="3 - Θέση περιεχομένου"/>
          <p:cNvSpPr>
            <a:spLocks noGrp="1"/>
          </p:cNvSpPr>
          <p:nvPr>
            <p:ph sz="half" idx="2"/>
          </p:nvPr>
        </p:nvSpPr>
        <p:spPr/>
        <p:txBody>
          <a:bodyPr>
            <a:normAutofit/>
          </a:bodyPr>
          <a:lstStyle/>
          <a:p>
            <a:pPr>
              <a:buNone/>
            </a:pPr>
            <a:r>
              <a:rPr lang="el-GR" sz="2000" dirty="0" smtClean="0">
                <a:latin typeface="Palatino Linotype" pitchFamily="18" charset="0"/>
              </a:rPr>
              <a:t>Συμπερασματικά:</a:t>
            </a:r>
          </a:p>
          <a:p>
            <a:pPr>
              <a:buFont typeface="Wingdings" pitchFamily="2" charset="2"/>
              <a:buChar char="q"/>
            </a:pPr>
            <a:r>
              <a:rPr lang="el-GR" sz="2000" dirty="0" smtClean="0">
                <a:latin typeface="Palatino Linotype" pitchFamily="18" charset="0"/>
              </a:rPr>
              <a:t>Ο Πλάτωνας τοποθετεί τις γενικές έννοιες σ’ έναν υπεραισθητό κόσμο και δεν τις συνδέει με τα συγκεκριμένα αντικείμενα του επίγειου κόσμου.</a:t>
            </a:r>
          </a:p>
          <a:p>
            <a:pPr>
              <a:buFont typeface="Wingdings" pitchFamily="2" charset="2"/>
              <a:buChar char="q"/>
            </a:pPr>
            <a:r>
              <a:rPr lang="el-GR" sz="2000" dirty="0" smtClean="0">
                <a:latin typeface="Palatino Linotype" pitchFamily="18" charset="0"/>
              </a:rPr>
              <a:t>Ο Αριστοτέλης τοποθετεί τις γενικές έννοιες στον επίγειο κόσμο, υποστηρίζοντας ότι τις σχηματίζουμε στο μυαλό μας, όταν αφαιρέσουμε από τα επίγεια αντικείμενα τις υπόλοιπες ιδιότητές τους. </a:t>
            </a:r>
            <a:endParaRPr lang="el-GR" sz="2000" dirty="0">
              <a:latin typeface="Palatino Linotype"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Οι καθολικές έννοιες</a:t>
            </a:r>
            <a:endParaRPr lang="el-GR" sz="2800" dirty="0"/>
          </a:p>
        </p:txBody>
      </p:sp>
      <p:sp>
        <p:nvSpPr>
          <p:cNvPr id="3" name="2 - Θέση περιεχομένου"/>
          <p:cNvSpPr>
            <a:spLocks noGrp="1"/>
          </p:cNvSpPr>
          <p:nvPr>
            <p:ph sz="half" idx="1"/>
          </p:nvPr>
        </p:nvSpPr>
        <p:spPr>
          <a:xfrm>
            <a:off x="457200" y="1571612"/>
            <a:ext cx="4114800" cy="4286280"/>
          </a:xfrm>
        </p:spPr>
        <p:txBody>
          <a:bodyPr>
            <a:normAutofit/>
          </a:bodyPr>
          <a:lstStyle/>
          <a:p>
            <a:pPr>
              <a:buFont typeface="Wingdings" pitchFamily="2" charset="2"/>
              <a:buChar char="q"/>
            </a:pPr>
            <a:r>
              <a:rPr lang="el-GR" sz="2000" dirty="0" smtClean="0">
                <a:latin typeface="Palatino Linotype" pitchFamily="18" charset="0"/>
              </a:rPr>
              <a:t>Με τον Αριστοτέλη συμφώνησαν αργότερα και οι εμπειριστές φιλόσοφοι, όπως ο </a:t>
            </a:r>
            <a:r>
              <a:rPr lang="en-US" sz="2000" dirty="0" smtClean="0">
                <a:latin typeface="Palatino Linotype" pitchFamily="18" charset="0"/>
              </a:rPr>
              <a:t>John Locke</a:t>
            </a:r>
            <a:r>
              <a:rPr lang="el-GR" sz="2000" dirty="0" smtClean="0">
                <a:latin typeface="Palatino Linotype" pitchFamily="18" charset="0"/>
              </a:rPr>
              <a:t>.</a:t>
            </a:r>
          </a:p>
          <a:p>
            <a:pPr>
              <a:buNone/>
            </a:pPr>
            <a:endParaRPr lang="en-US" sz="2000" dirty="0" smtClean="0">
              <a:latin typeface="Palatino Linotype" pitchFamily="18" charset="0"/>
            </a:endParaRPr>
          </a:p>
          <a:p>
            <a:pPr>
              <a:buFont typeface="Wingdings" pitchFamily="2" charset="2"/>
              <a:buChar char="q"/>
            </a:pPr>
            <a:r>
              <a:rPr lang="el-GR" sz="2000" dirty="0" smtClean="0">
                <a:latin typeface="Palatino Linotype" pitchFamily="18" charset="0"/>
              </a:rPr>
              <a:t>Γι’ αυτούς, όταν σκεφτόμαστε, για παράδειγμα, ένα τρίγωνο, σχηματίζουμε στο μυαλό μας μία εικόνα για ένα τρίγωνο, χρησιμοποιώντας μόνο τα χαρακτηριστικά που είναι κοινά σε όλα τα τρίγωνα. </a:t>
            </a:r>
          </a:p>
        </p:txBody>
      </p:sp>
      <p:pic>
        <p:nvPicPr>
          <p:cNvPr id="5" name="4 - Θέση περιεχομένου" descr="λοκ.png"/>
          <p:cNvPicPr>
            <a:picLocks noGrp="1" noChangeAspect="1"/>
          </p:cNvPicPr>
          <p:nvPr>
            <p:ph sz="half" idx="2"/>
          </p:nvPr>
        </p:nvPicPr>
        <p:blipFill>
          <a:blip r:embed="rId2"/>
          <a:stretch>
            <a:fillRect/>
          </a:stretch>
        </p:blipFill>
        <p:spPr>
          <a:xfrm>
            <a:off x="5000628" y="1571612"/>
            <a:ext cx="3571900" cy="4071966"/>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Κεφάλαιο 2: Κατανοώντας τα πράγματα</a:t>
            </a:r>
            <a:endParaRPr lang="el-GR" sz="2800" b="1" dirty="0">
              <a:latin typeface="Palatino Linotype" pitchFamily="18" charset="0"/>
            </a:endParaRPr>
          </a:p>
        </p:txBody>
      </p:sp>
      <p:sp>
        <p:nvSpPr>
          <p:cNvPr id="2" name="1 - Θέση περιεχομένου"/>
          <p:cNvSpPr>
            <a:spLocks noGrp="1"/>
          </p:cNvSpPr>
          <p:nvPr>
            <p:ph sz="half" idx="1"/>
          </p:nvPr>
        </p:nvSpPr>
        <p:spPr>
          <a:xfrm>
            <a:off x="457200" y="1500174"/>
            <a:ext cx="2686040" cy="4595826"/>
          </a:xfrm>
        </p:spPr>
        <p:txBody>
          <a:bodyPr/>
          <a:lstStyle/>
          <a:p>
            <a:pPr algn="ctr">
              <a:buNone/>
            </a:pPr>
            <a:r>
              <a:rPr lang="el-GR" dirty="0" smtClean="0"/>
              <a:t>    </a:t>
            </a:r>
          </a:p>
          <a:p>
            <a:pPr algn="ctr">
              <a:buNone/>
            </a:pPr>
            <a:endParaRPr lang="el-GR" dirty="0" smtClean="0"/>
          </a:p>
          <a:p>
            <a:pPr algn="ctr">
              <a:buNone/>
            </a:pPr>
            <a:endParaRPr lang="el-GR" sz="2000" b="1" dirty="0" smtClean="0">
              <a:latin typeface="Palatino Linotype" pitchFamily="18" charset="0"/>
            </a:endParaRPr>
          </a:p>
          <a:p>
            <a:pPr algn="ctr">
              <a:buNone/>
            </a:pPr>
            <a:r>
              <a:rPr lang="el-GR" sz="2000" b="1" u="sng" dirty="0" smtClean="0">
                <a:latin typeface="Palatino Linotype" pitchFamily="18" charset="0"/>
              </a:rPr>
              <a:t>Ενότητα δεύτερη</a:t>
            </a:r>
            <a:r>
              <a:rPr lang="el-GR" sz="2000" b="1" dirty="0" smtClean="0">
                <a:latin typeface="Palatino Linotype" pitchFamily="18" charset="0"/>
              </a:rPr>
              <a:t> </a:t>
            </a:r>
          </a:p>
          <a:p>
            <a:pPr algn="ctr">
              <a:buNone/>
            </a:pPr>
            <a:r>
              <a:rPr lang="el-GR" sz="2000" b="1" dirty="0" smtClean="0">
                <a:latin typeface="Palatino Linotype" pitchFamily="18" charset="0"/>
              </a:rPr>
              <a:t>Λέξεις, νόημα </a:t>
            </a:r>
          </a:p>
          <a:p>
            <a:pPr algn="ctr">
              <a:buNone/>
            </a:pPr>
            <a:r>
              <a:rPr lang="el-GR" sz="2000" b="1" dirty="0" smtClean="0">
                <a:latin typeface="Palatino Linotype" pitchFamily="18" charset="0"/>
              </a:rPr>
              <a:t>και καθολικές έννοιες </a:t>
            </a:r>
            <a:endParaRPr lang="el-GR" sz="2000" b="1" dirty="0">
              <a:latin typeface="Palatino Linotype" pitchFamily="18" charset="0"/>
            </a:endParaRPr>
          </a:p>
        </p:txBody>
      </p:sp>
      <p:pic>
        <p:nvPicPr>
          <p:cNvPr id="5" name="4 - Θέση περιεχομένου" descr="γελειογραφία-αγγλικά.jpg"/>
          <p:cNvPicPr>
            <a:picLocks noGrp="1" noChangeAspect="1"/>
          </p:cNvPicPr>
          <p:nvPr>
            <p:ph sz="half" idx="2"/>
          </p:nvPr>
        </p:nvPicPr>
        <p:blipFill>
          <a:blip r:embed="rId2"/>
          <a:stretch>
            <a:fillRect/>
          </a:stretch>
        </p:blipFill>
        <p:spPr>
          <a:xfrm>
            <a:off x="3214678" y="1571612"/>
            <a:ext cx="5286412" cy="4286280"/>
          </a:xfr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lstStyle/>
          <a:p>
            <a:pPr>
              <a:buNone/>
            </a:pPr>
            <a:r>
              <a:rPr lang="el-GR" sz="2000" u="sng" dirty="0" smtClean="0">
                <a:latin typeface="Palatino Linotype" pitchFamily="18" charset="0"/>
              </a:rPr>
              <a:t>Μερικά ερωτήματα</a:t>
            </a:r>
          </a:p>
          <a:p>
            <a:pPr>
              <a:buNone/>
            </a:pPr>
            <a:endParaRPr lang="el-GR" sz="2000" u="sng" dirty="0" smtClean="0">
              <a:latin typeface="Palatino Linotype" pitchFamily="18" charset="0"/>
            </a:endParaRPr>
          </a:p>
          <a:p>
            <a:pPr>
              <a:buFont typeface="Wingdings" pitchFamily="2" charset="2"/>
              <a:buChar char="Ø"/>
            </a:pPr>
            <a:r>
              <a:rPr lang="el-GR" sz="2000" dirty="0" smtClean="0">
                <a:latin typeface="Palatino Linotype" pitchFamily="18" charset="0"/>
              </a:rPr>
              <a:t>Η εικόνα που έχει ο καθένας μας στο μυαλό του δεν είναι ατομική; Και τότε πώς μια ατομική εικόνα μας βοηθά να εξηγήσουμε μια καθολική έννοια; </a:t>
            </a:r>
          </a:p>
          <a:p>
            <a:pPr>
              <a:buFont typeface="Wingdings" pitchFamily="2" charset="2"/>
              <a:buChar char="Ø"/>
            </a:pPr>
            <a:r>
              <a:rPr lang="el-GR" sz="2000" dirty="0" smtClean="0">
                <a:latin typeface="Palatino Linotype" pitchFamily="18" charset="0"/>
              </a:rPr>
              <a:t>Και ακόμη πώς γίνεται να έχω τη λευκότητα μέσα στο μυαλό μου;</a:t>
            </a:r>
          </a:p>
          <a:p>
            <a:pPr>
              <a:buFont typeface="Wingdings" pitchFamily="2" charset="2"/>
              <a:buChar char="Ø"/>
            </a:pPr>
            <a:r>
              <a:rPr lang="el-GR" sz="2000" dirty="0" smtClean="0">
                <a:latin typeface="Palatino Linotype" pitchFamily="18" charset="0"/>
              </a:rPr>
              <a:t>Μήπως αυτό που έχω στο μυαλό μου είναι η σκέψη για τη λευκότητα και όχι η ίδια η λευκότητα; </a:t>
            </a:r>
          </a:p>
          <a:p>
            <a:pPr>
              <a:buFont typeface="Wingdings" pitchFamily="2" charset="2"/>
              <a:buChar char="Ø"/>
            </a:pPr>
            <a:r>
              <a:rPr lang="el-GR" sz="2000" dirty="0" smtClean="0">
                <a:latin typeface="Palatino Linotype" pitchFamily="18" charset="0"/>
              </a:rPr>
              <a:t>Αν όμως είναι έτσι, τότε οι καθολικές έννοιες δε θα ήταν ίδιες για τους ανθρώπους, αφού οι σκέψεις διαφέρουν από άτομο σε άτομο. </a:t>
            </a:r>
          </a:p>
          <a:p>
            <a:pPr>
              <a:buNone/>
            </a:pPr>
            <a:endParaRPr lang="el-GR" dirty="0"/>
          </a:p>
        </p:txBody>
      </p:sp>
      <p:sp>
        <p:nvSpPr>
          <p:cNvPr id="2" name="1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Οι καθολικές έννοιες</a:t>
            </a:r>
            <a:endParaRPr lang="el-G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919146"/>
          </a:xfrm>
        </p:spPr>
        <p:txBody>
          <a:bodyPr>
            <a:normAutofit/>
          </a:bodyPr>
          <a:lstStyle/>
          <a:p>
            <a:pPr algn="ctr"/>
            <a:r>
              <a:rPr lang="el-GR" sz="2800" b="1" dirty="0" smtClean="0">
                <a:latin typeface="Palatino Linotype" pitchFamily="18" charset="0"/>
              </a:rPr>
              <a:t>Οι καθολικές έννοιες</a:t>
            </a:r>
            <a:endParaRPr lang="el-GR" sz="2800" dirty="0"/>
          </a:p>
        </p:txBody>
      </p:sp>
      <p:pic>
        <p:nvPicPr>
          <p:cNvPr id="6" name="5 - Θέση περιεχομένου" descr="Βοήθιος.jpg"/>
          <p:cNvPicPr>
            <a:picLocks noGrp="1" noChangeAspect="1"/>
          </p:cNvPicPr>
          <p:nvPr>
            <p:ph sz="half" idx="1"/>
          </p:nvPr>
        </p:nvPicPr>
        <p:blipFill>
          <a:blip r:embed="rId2"/>
          <a:stretch>
            <a:fillRect/>
          </a:stretch>
        </p:blipFill>
        <p:spPr>
          <a:xfrm>
            <a:off x="928662" y="1500174"/>
            <a:ext cx="3357586" cy="4286280"/>
          </a:xfrm>
        </p:spPr>
      </p:pic>
      <p:sp>
        <p:nvSpPr>
          <p:cNvPr id="5" name="4 - Θέση περιεχομένου"/>
          <p:cNvSpPr>
            <a:spLocks noGrp="1"/>
          </p:cNvSpPr>
          <p:nvPr>
            <p:ph sz="half" idx="2"/>
          </p:nvPr>
        </p:nvSpPr>
        <p:spPr/>
        <p:txBody>
          <a:bodyPr>
            <a:normAutofit/>
          </a:bodyPr>
          <a:lstStyle/>
          <a:p>
            <a:pPr>
              <a:buFont typeface="Wingdings" pitchFamily="2" charset="2"/>
              <a:buChar char="q"/>
            </a:pPr>
            <a:r>
              <a:rPr lang="el-GR" sz="2000" dirty="0" smtClean="0">
                <a:latin typeface="Palatino Linotype" pitchFamily="18" charset="0"/>
              </a:rPr>
              <a:t>Κάποιοι, όπως ο Βοήθιος, πιστεύουν ότι δεν υπάρχουν καθολικές έννοιες, παρά μόνο επιμέρους ατομικά, συγκεκριμένα πράγματα.</a:t>
            </a:r>
          </a:p>
          <a:p>
            <a:pPr>
              <a:buFont typeface="Wingdings" pitchFamily="2" charset="2"/>
              <a:buChar char="q"/>
            </a:pPr>
            <a:r>
              <a:rPr lang="el-GR" sz="2000" dirty="0" smtClean="0">
                <a:latin typeface="Palatino Linotype" pitchFamily="18" charset="0"/>
              </a:rPr>
              <a:t>Παρ’ όλα αυτά, υποστηρίζουν, οι άνθρωποι χρησιμοποιούμε γενικές λέξεις, όπως «λευκός».</a:t>
            </a:r>
          </a:p>
          <a:p>
            <a:pPr>
              <a:buFont typeface="Wingdings" pitchFamily="2" charset="2"/>
              <a:buChar char="q"/>
            </a:pPr>
            <a:r>
              <a:rPr lang="el-GR" sz="2000" dirty="0" smtClean="0">
                <a:latin typeface="Palatino Linotype" pitchFamily="18" charset="0"/>
              </a:rPr>
              <a:t>Η θεωρία αυτή ονομάζεται </a:t>
            </a:r>
            <a:r>
              <a:rPr lang="el-GR" sz="2000" b="1" u="sng" dirty="0" smtClean="0">
                <a:latin typeface="Palatino Linotype" pitchFamily="18" charset="0"/>
              </a:rPr>
              <a:t>ονοματοκρατία</a:t>
            </a:r>
            <a:r>
              <a:rPr lang="el-GR" sz="2000" dirty="0" smtClean="0">
                <a:latin typeface="Palatino Linotype" pitchFamily="18" charset="0"/>
              </a:rPr>
              <a:t> ή </a:t>
            </a:r>
            <a:r>
              <a:rPr lang="el-GR" sz="2000" b="1" u="sng" dirty="0" smtClean="0">
                <a:latin typeface="Palatino Linotype" pitchFamily="18" charset="0"/>
              </a:rPr>
              <a:t>νομιναλισμός</a:t>
            </a:r>
            <a:r>
              <a:rPr lang="el-GR" sz="2000" dirty="0" smtClean="0">
                <a:latin typeface="Palatino Linotype" pitchFamily="18" charset="0"/>
              </a:rPr>
              <a:t> (&gt; </a:t>
            </a:r>
            <a:r>
              <a:rPr lang="en-US" sz="2000" dirty="0" err="1" smtClean="0">
                <a:latin typeface="Palatino Linotype" pitchFamily="18" charset="0"/>
              </a:rPr>
              <a:t>nomen</a:t>
            </a:r>
            <a:r>
              <a:rPr lang="en-US" sz="2000" dirty="0" smtClean="0">
                <a:latin typeface="Palatino Linotype" pitchFamily="18" charset="0"/>
              </a:rPr>
              <a:t> = </a:t>
            </a:r>
            <a:r>
              <a:rPr lang="el-GR" sz="2000" dirty="0" smtClean="0">
                <a:latin typeface="Palatino Linotype" pitchFamily="18" charset="0"/>
              </a:rPr>
              <a:t>όνομα, λατινικά). </a:t>
            </a:r>
            <a:endParaRPr lang="el-GR" sz="2000" dirty="0">
              <a:latin typeface="Palatino Linotype"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Οι καθολικές έννοιες</a:t>
            </a:r>
            <a:endParaRPr lang="el-GR" sz="2800" dirty="0"/>
          </a:p>
        </p:txBody>
      </p:sp>
      <p:sp>
        <p:nvSpPr>
          <p:cNvPr id="3" name="2 - Θέση περιεχομένου"/>
          <p:cNvSpPr>
            <a:spLocks noGrp="1"/>
          </p:cNvSpPr>
          <p:nvPr>
            <p:ph sz="half" idx="1"/>
          </p:nvPr>
        </p:nvSpPr>
        <p:spPr/>
        <p:txBody>
          <a:bodyPr>
            <a:normAutofit/>
          </a:bodyPr>
          <a:lstStyle/>
          <a:p>
            <a:pPr>
              <a:buFont typeface="Wingdings" pitchFamily="2" charset="2"/>
              <a:buChar char="v"/>
            </a:pPr>
            <a:r>
              <a:rPr lang="el-GR" sz="2000" b="1" dirty="0" smtClean="0">
                <a:latin typeface="Palatino Linotype" pitchFamily="18" charset="0"/>
              </a:rPr>
              <a:t>Ονοματοκρατία</a:t>
            </a:r>
            <a:r>
              <a:rPr lang="el-GR" sz="2000" dirty="0" smtClean="0">
                <a:latin typeface="Palatino Linotype" pitchFamily="18" charset="0"/>
              </a:rPr>
              <a:t> ονομάζεται  η φιλοσοφική θεωρία σύμφωνα με την οποία οι γενικές έννοιες είναι μόνο ονόματα, δεν αποτελούν δηλαδή ανεξάρτητη πραγματικότητα εντός ή εκτός του ανθρώπινου νου. </a:t>
            </a:r>
          </a:p>
          <a:p>
            <a:pPr>
              <a:buNone/>
            </a:pPr>
            <a:endParaRPr lang="el-GR" sz="2000" dirty="0" smtClean="0">
              <a:latin typeface="Palatino Linotype" pitchFamily="18" charset="0"/>
            </a:endParaRPr>
          </a:p>
          <a:p>
            <a:pPr>
              <a:buFont typeface="Wingdings" pitchFamily="2" charset="2"/>
              <a:buChar char="v"/>
            </a:pPr>
            <a:r>
              <a:rPr lang="el-GR" sz="2000" dirty="0" smtClean="0">
                <a:latin typeface="Palatino Linotype" pitchFamily="18" charset="0"/>
              </a:rPr>
              <a:t>Υποστηρίχτηκε από φιλοσόφους του Μεσαίωνα, όπως ο Βοήθιος και ο Γουλιέλμος του </a:t>
            </a:r>
            <a:r>
              <a:rPr lang="el-GR" sz="2000" dirty="0" err="1" smtClean="0">
                <a:latin typeface="Palatino Linotype" pitchFamily="18" charset="0"/>
              </a:rPr>
              <a:t>Όκαμ</a:t>
            </a:r>
            <a:r>
              <a:rPr lang="en-GB" sz="2000" dirty="0" smtClean="0">
                <a:latin typeface="Palatino Linotype" pitchFamily="18" charset="0"/>
              </a:rPr>
              <a:t>.</a:t>
            </a:r>
            <a:endParaRPr lang="el-GR" sz="2000" dirty="0">
              <a:latin typeface="Palatino Linotype" pitchFamily="18" charset="0"/>
            </a:endParaRPr>
          </a:p>
        </p:txBody>
      </p:sp>
      <p:pic>
        <p:nvPicPr>
          <p:cNvPr id="5" name="4 - Θέση περιεχομένου" descr="Γουλιέλμος του Όκαμ.png"/>
          <p:cNvPicPr>
            <a:picLocks noGrp="1" noChangeAspect="1"/>
          </p:cNvPicPr>
          <p:nvPr>
            <p:ph sz="half" idx="2"/>
          </p:nvPr>
        </p:nvPicPr>
        <p:blipFill>
          <a:blip r:embed="rId2"/>
          <a:stretch>
            <a:fillRect/>
          </a:stretch>
        </p:blipFill>
        <p:spPr>
          <a:xfrm>
            <a:off x="5214942" y="1571612"/>
            <a:ext cx="3214709" cy="4071966"/>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a:bodyPr>
          <a:lstStyle/>
          <a:p>
            <a:pPr>
              <a:buNone/>
            </a:pPr>
            <a:r>
              <a:rPr lang="el-GR" sz="2000" dirty="0" smtClean="0">
                <a:latin typeface="Palatino Linotype" pitchFamily="18" charset="0"/>
              </a:rPr>
              <a:t>Προβλήματα…</a:t>
            </a:r>
          </a:p>
          <a:p>
            <a:pPr>
              <a:buFont typeface="Wingdings" pitchFamily="2" charset="2"/>
              <a:buChar char="q"/>
            </a:pPr>
            <a:r>
              <a:rPr lang="el-GR" sz="2000" dirty="0" smtClean="0">
                <a:latin typeface="Palatino Linotype" pitchFamily="18" charset="0"/>
              </a:rPr>
              <a:t>Αν δεν υπάρχουν γενικές έννοιες, όπως το «λευκό» ή το «στρογγυλό», τότε πώς μπορώ να πω ότι κάποιο πράγμα ανήκει στην κατηγορία των λευκών ή των στρογγυλών πραγμάτων;</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Οι νομιναλιστές δίνουν την εξής απάντηση: Ένα πράγμα ανήκει στην κατηγορία του «λευκού», όταν μοιάζει με ένα συγκεκριμένο πράγμα που είναι λευκό και το έχουμε πάρει ως παράδειγμα. </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Έτσι όμως οι νομιναλιστές πέφτουν σε </a:t>
            </a:r>
            <a:r>
              <a:rPr lang="el-GR" sz="2000" b="1" u="sng" dirty="0" smtClean="0">
                <a:latin typeface="Palatino Linotype" pitchFamily="18" charset="0"/>
              </a:rPr>
              <a:t>αντίφαση</a:t>
            </a:r>
            <a:r>
              <a:rPr lang="el-GR" sz="2000" dirty="0" smtClean="0">
                <a:latin typeface="Palatino Linotype" pitchFamily="18" charset="0"/>
              </a:rPr>
              <a:t>. Γιατί, για να φτιάξουν τη θεωρία τους εναντίον των καθολικών εννοιών, χρησιμοποιούν οι ίδιοι μια καθολική έννοια: αυτή της </a:t>
            </a:r>
            <a:r>
              <a:rPr lang="el-GR" sz="2000" b="1" u="sng" dirty="0" smtClean="0">
                <a:latin typeface="Palatino Linotype" pitchFamily="18" charset="0"/>
              </a:rPr>
              <a:t>ομοιότητας</a:t>
            </a:r>
            <a:r>
              <a:rPr lang="el-GR" sz="2000" dirty="0" smtClean="0">
                <a:latin typeface="Palatino Linotype" pitchFamily="18" charset="0"/>
              </a:rPr>
              <a:t>. </a:t>
            </a:r>
          </a:p>
          <a:p>
            <a:pPr>
              <a:buFont typeface="Wingdings" pitchFamily="2" charset="2"/>
              <a:buChar char="q"/>
            </a:pPr>
            <a:endParaRPr lang="el-GR" sz="2000" dirty="0" smtClean="0">
              <a:latin typeface="Palatino Linotype" pitchFamily="18" charset="0"/>
            </a:endParaRPr>
          </a:p>
          <a:p>
            <a:pPr>
              <a:buFont typeface="Wingdings" pitchFamily="2" charset="2"/>
              <a:buChar char="q"/>
            </a:pPr>
            <a:endParaRPr lang="el-GR" sz="2000" dirty="0" smtClean="0">
              <a:latin typeface="Palatino Linotype" pitchFamily="18" charset="0"/>
            </a:endParaRPr>
          </a:p>
          <a:p>
            <a:pPr>
              <a:buNone/>
            </a:pPr>
            <a:endParaRPr lang="el-GR" sz="2000" dirty="0" smtClean="0">
              <a:latin typeface="Palatino Linotype" pitchFamily="18" charset="0"/>
            </a:endParaRPr>
          </a:p>
          <a:p>
            <a:pPr>
              <a:buNone/>
            </a:pPr>
            <a:endParaRPr lang="el-GR" sz="2000" dirty="0">
              <a:latin typeface="Palatino Linotype" pitchFamily="18" charset="0"/>
            </a:endParaRPr>
          </a:p>
        </p:txBody>
      </p:sp>
      <p:sp>
        <p:nvSpPr>
          <p:cNvPr id="2" name="1 - Τίτλος"/>
          <p:cNvSpPr>
            <a:spLocks noGrp="1"/>
          </p:cNvSpPr>
          <p:nvPr>
            <p:ph type="title"/>
          </p:nvPr>
        </p:nvSpPr>
        <p:spPr>
          <a:xfrm>
            <a:off x="457200" y="152400"/>
            <a:ext cx="8229600" cy="1133460"/>
          </a:xfrm>
        </p:spPr>
        <p:txBody>
          <a:bodyPr>
            <a:normAutofit/>
          </a:bodyPr>
          <a:lstStyle/>
          <a:p>
            <a:pPr algn="ctr"/>
            <a:r>
              <a:rPr lang="el-GR" sz="2800" b="1" dirty="0" smtClean="0">
                <a:latin typeface="Palatino Linotype" pitchFamily="18" charset="0"/>
              </a:rPr>
              <a:t>Οι καθολικές έννοιες</a:t>
            </a:r>
            <a:endParaRPr lang="el-GR"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428604"/>
            <a:ext cx="8229600" cy="714380"/>
          </a:xfrm>
        </p:spPr>
        <p:txBody>
          <a:bodyPr>
            <a:normAutofit/>
          </a:bodyPr>
          <a:lstStyle/>
          <a:p>
            <a:pPr algn="ctr"/>
            <a:r>
              <a:rPr lang="el-GR" sz="2800" b="1" dirty="0" smtClean="0">
                <a:latin typeface="Palatino Linotype" pitchFamily="18" charset="0"/>
              </a:rPr>
              <a:t>Οι καθολικές έννοιες</a:t>
            </a:r>
            <a:endParaRPr lang="el-GR" sz="2800" dirty="0"/>
          </a:p>
        </p:txBody>
      </p:sp>
      <p:pic>
        <p:nvPicPr>
          <p:cNvPr id="7" name="6 - Θέση περιεχομένου" descr="το όνομα του ρόδου.png"/>
          <p:cNvPicPr>
            <a:picLocks noGrp="1" noChangeAspect="1"/>
          </p:cNvPicPr>
          <p:nvPr>
            <p:ph sz="half" idx="1"/>
          </p:nvPr>
        </p:nvPicPr>
        <p:blipFill>
          <a:blip r:embed="rId2"/>
          <a:stretch>
            <a:fillRect/>
          </a:stretch>
        </p:blipFill>
        <p:spPr>
          <a:xfrm>
            <a:off x="857225" y="1571612"/>
            <a:ext cx="3071833" cy="4429156"/>
          </a:xfrm>
        </p:spPr>
      </p:pic>
      <p:sp>
        <p:nvSpPr>
          <p:cNvPr id="6" name="5 - Θέση περιεχομένου"/>
          <p:cNvSpPr>
            <a:spLocks noGrp="1"/>
          </p:cNvSpPr>
          <p:nvPr>
            <p:ph sz="half" idx="2"/>
          </p:nvPr>
        </p:nvSpPr>
        <p:spPr>
          <a:xfrm>
            <a:off x="4214810" y="1524000"/>
            <a:ext cx="4493326" cy="4572000"/>
          </a:xfrm>
        </p:spPr>
        <p:txBody>
          <a:bodyPr>
            <a:normAutofit lnSpcReduction="10000"/>
          </a:bodyPr>
          <a:lstStyle/>
          <a:p>
            <a:pPr>
              <a:buNone/>
            </a:pPr>
            <a:r>
              <a:rPr lang="el-GR" sz="2000" b="1" u="sng" dirty="0" smtClean="0">
                <a:latin typeface="Palatino Linotype" pitchFamily="18" charset="0"/>
              </a:rPr>
              <a:t>Άσκηση για το σπίτι</a:t>
            </a:r>
          </a:p>
          <a:p>
            <a:pPr>
              <a:buFont typeface="Wingdings" pitchFamily="2" charset="2"/>
              <a:buChar char="v"/>
            </a:pPr>
            <a:r>
              <a:rPr lang="el-GR" sz="2000" dirty="0" smtClean="0">
                <a:latin typeface="Palatino Linotype" pitchFamily="18" charset="0"/>
              </a:rPr>
              <a:t>Ο Ιταλός συγγραφέας Ουμπέρτο </a:t>
            </a:r>
            <a:r>
              <a:rPr lang="el-GR" sz="2000" dirty="0" err="1" smtClean="0">
                <a:latin typeface="Palatino Linotype" pitchFamily="18" charset="0"/>
              </a:rPr>
              <a:t>Έκο</a:t>
            </a:r>
            <a:r>
              <a:rPr lang="el-GR" sz="2000" dirty="0" smtClean="0">
                <a:latin typeface="Palatino Linotype" pitchFamily="18" charset="0"/>
              </a:rPr>
              <a:t> κλείνει το διάσημο μυθιστόρημά του </a:t>
            </a:r>
            <a:r>
              <a:rPr lang="el-GR" sz="2000" i="1" dirty="0" smtClean="0">
                <a:latin typeface="Palatino Linotype" pitchFamily="18" charset="0"/>
              </a:rPr>
              <a:t>Το όνομα του ρόδου </a:t>
            </a:r>
            <a:r>
              <a:rPr lang="el-GR" sz="2000" dirty="0" smtClean="0">
                <a:latin typeface="Palatino Linotype" pitchFamily="18" charset="0"/>
              </a:rPr>
              <a:t>με την εξής  φράση: </a:t>
            </a:r>
          </a:p>
          <a:p>
            <a:pPr algn="ctr">
              <a:buNone/>
            </a:pPr>
            <a:r>
              <a:rPr lang="el-GR" sz="2000" dirty="0" smtClean="0">
                <a:latin typeface="Palatino Linotype" pitchFamily="18" charset="0"/>
              </a:rPr>
              <a:t>«Το παλαιό ρόδο υπάρχει μόνο ως όνομα. Κρατάμε γυμνά ονόματα». </a:t>
            </a:r>
          </a:p>
          <a:p>
            <a:pPr algn="ctr">
              <a:buNone/>
            </a:pPr>
            <a:endParaRPr lang="el-GR" sz="2000" dirty="0" smtClean="0">
              <a:latin typeface="Palatino Linotype" pitchFamily="18" charset="0"/>
            </a:endParaRPr>
          </a:p>
          <a:p>
            <a:pPr>
              <a:buFont typeface="Wingdings" pitchFamily="2" charset="2"/>
              <a:buChar char="v"/>
            </a:pPr>
            <a:r>
              <a:rPr lang="el-GR" sz="2000" dirty="0" smtClean="0">
                <a:latin typeface="Palatino Linotype" pitchFamily="18" charset="0"/>
              </a:rPr>
              <a:t>Ποια από τις θεωρίες για τις καθολικές έννοιες (Πλάτωνας, Αριστοτέλης, νομιναλιστές) αντανακλά η φράση αυτή;  Να δικαιολογήσετε την απάντησή σας. </a:t>
            </a:r>
          </a:p>
          <a:p>
            <a:pPr>
              <a:buNone/>
            </a:pPr>
            <a:endParaRPr lang="el-GR" sz="2000" dirty="0">
              <a:latin typeface="Palatino Linotype"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lnSpcReduction="10000"/>
          </a:bodyPr>
          <a:lstStyle/>
          <a:p>
            <a:pPr>
              <a:buNone/>
            </a:pPr>
            <a:r>
              <a:rPr lang="el-GR" sz="2000" dirty="0" smtClean="0">
                <a:latin typeface="Palatino Linotype" pitchFamily="18" charset="0"/>
              </a:rPr>
              <a:t>Ας ξαναθυμηθούμε:</a:t>
            </a:r>
          </a:p>
          <a:p>
            <a:pPr>
              <a:buFont typeface="Wingdings" pitchFamily="2" charset="2"/>
              <a:buChar char="q"/>
            </a:pPr>
            <a:r>
              <a:rPr lang="el-GR" sz="2000" dirty="0" smtClean="0">
                <a:latin typeface="Palatino Linotype" pitchFamily="18" charset="0"/>
              </a:rPr>
              <a:t>Ανάμεσα στη λέξη και το πράγμα υπάρχει μια ιδέα, μια καθολική έννοια, που καλύπτει όλα τα επιμέρους πράγματα.</a:t>
            </a:r>
          </a:p>
          <a:p>
            <a:pPr>
              <a:buFont typeface="Wingdings" pitchFamily="2" charset="2"/>
              <a:buChar char="q"/>
            </a:pPr>
            <a:r>
              <a:rPr lang="el-GR" sz="2000" dirty="0" smtClean="0">
                <a:latin typeface="Palatino Linotype" pitchFamily="18" charset="0"/>
              </a:rPr>
              <a:t>Πρέπει, λοιπόν, να εξηγήσουμε ποια είναι η σχέση ανάμεσα στη </a:t>
            </a:r>
            <a:r>
              <a:rPr lang="el-GR" sz="2000" b="1" u="sng" dirty="0" smtClean="0">
                <a:latin typeface="Palatino Linotype" pitchFamily="18" charset="0"/>
              </a:rPr>
              <a:t>λέξη</a:t>
            </a:r>
            <a:r>
              <a:rPr lang="el-GR" sz="2000" dirty="0" smtClean="0">
                <a:latin typeface="Palatino Linotype" pitchFamily="18" charset="0"/>
              </a:rPr>
              <a:t> και την </a:t>
            </a:r>
            <a:r>
              <a:rPr lang="el-GR" sz="2000" b="1" u="sng" dirty="0" smtClean="0">
                <a:latin typeface="Palatino Linotype" pitchFamily="18" charset="0"/>
              </a:rPr>
              <a:t>έννοια</a:t>
            </a:r>
            <a:r>
              <a:rPr lang="el-GR" sz="2000" dirty="0" smtClean="0">
                <a:latin typeface="Palatino Linotype" pitchFamily="18" charset="0"/>
              </a:rPr>
              <a:t> και ποια είναι η σχέση ανάμεσα στην </a:t>
            </a:r>
            <a:r>
              <a:rPr lang="el-GR" sz="2000" b="1" u="sng" dirty="0" smtClean="0">
                <a:latin typeface="Palatino Linotype" pitchFamily="18" charset="0"/>
              </a:rPr>
              <a:t>έννοια</a:t>
            </a:r>
            <a:r>
              <a:rPr lang="el-GR" sz="2000" dirty="0" smtClean="0">
                <a:latin typeface="Palatino Linotype" pitchFamily="18" charset="0"/>
              </a:rPr>
              <a:t> και το </a:t>
            </a:r>
            <a:r>
              <a:rPr lang="el-GR" sz="2000" b="1" u="sng" dirty="0" smtClean="0">
                <a:latin typeface="Palatino Linotype" pitchFamily="18" charset="0"/>
              </a:rPr>
              <a:t>πράγμα</a:t>
            </a:r>
            <a:r>
              <a:rPr lang="el-GR" sz="2000" dirty="0" smtClean="0">
                <a:latin typeface="Palatino Linotype" pitchFamily="18" charset="0"/>
              </a:rPr>
              <a:t>.</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Τελικά, το νόημα πού βρίσκεται; Στη λέξη; Στο μυαλό μας; Στον εξωτερικό κόσμο; </a:t>
            </a:r>
          </a:p>
          <a:p>
            <a:pPr>
              <a:buFont typeface="Wingdings" pitchFamily="2" charset="2"/>
              <a:buChar char="q"/>
            </a:pPr>
            <a:r>
              <a:rPr lang="el-GR" sz="2000" dirty="0" smtClean="0">
                <a:latin typeface="Palatino Linotype" pitchFamily="18" charset="0"/>
              </a:rPr>
              <a:t>Και αφού δεν έχουμε δώσει οριστικές απαντήσεις στα παραπάνω ερωτήματα, πώς γίνεται να χρησιμοποιούμε τη γλώσσα στην καθημερινότητά μας, χωρίς κανένα πρόβλημα; Πώς γίνεται να επικοινωνούμε μεταξύ μας και να καταλαβαίνουμε τι λέει ο ένας στον άλλο;</a:t>
            </a:r>
            <a:endParaRPr lang="el-GR" sz="2000" dirty="0">
              <a:latin typeface="Palatino Linotype" pitchFamily="18" charset="0"/>
            </a:endParaRPr>
          </a:p>
        </p:txBody>
      </p:sp>
      <p:sp>
        <p:nvSpPr>
          <p:cNvPr id="2" name="1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Η χρήση των λέξεων</a:t>
            </a:r>
            <a:endParaRPr lang="el-GR" sz="2800" b="1" dirty="0">
              <a:latin typeface="Palatino Linotype"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Η χρήση των λέξεων</a:t>
            </a:r>
            <a:endParaRPr lang="el-GR" sz="2800" dirty="0">
              <a:latin typeface="Palatino Linotype" pitchFamily="18" charset="0"/>
            </a:endParaRPr>
          </a:p>
        </p:txBody>
      </p:sp>
      <p:sp>
        <p:nvSpPr>
          <p:cNvPr id="8" name="7 - Θέση περιεχομένου"/>
          <p:cNvSpPr>
            <a:spLocks noGrp="1"/>
          </p:cNvSpPr>
          <p:nvPr>
            <p:ph sz="half" idx="1"/>
          </p:nvPr>
        </p:nvSpPr>
        <p:spPr/>
        <p:txBody>
          <a:bodyPr>
            <a:normAutofit/>
          </a:bodyPr>
          <a:lstStyle/>
          <a:p>
            <a:pPr>
              <a:buFont typeface="Wingdings" pitchFamily="2" charset="2"/>
              <a:buChar char="Ø"/>
            </a:pPr>
            <a:r>
              <a:rPr lang="el-GR" sz="2000" dirty="0" smtClean="0">
                <a:latin typeface="Palatino Linotype" pitchFamily="18" charset="0"/>
              </a:rPr>
              <a:t>Κάποιοι σύγχρονοι φιλόσοφοι, όπως ο Λούντβιχ </a:t>
            </a:r>
            <a:r>
              <a:rPr lang="el-GR" sz="2000" dirty="0" err="1" smtClean="0">
                <a:latin typeface="Palatino Linotype" pitchFamily="18" charset="0"/>
              </a:rPr>
              <a:t>Βίτγκενσταϊν</a:t>
            </a:r>
            <a:r>
              <a:rPr lang="el-GR" sz="2000" dirty="0" smtClean="0">
                <a:latin typeface="Palatino Linotype" pitchFamily="18" charset="0"/>
              </a:rPr>
              <a:t>, πιστεύουν ότι πρέπει να σταματήσουμε να διατυπώνουμε θεωρίες για το νόημα και να εστιάσουμε στη χρήση των λέξεων στη γλώσσα.</a:t>
            </a:r>
          </a:p>
          <a:p>
            <a:pPr>
              <a:buFont typeface="Wingdings" pitchFamily="2" charset="2"/>
              <a:buChar char="Ø"/>
            </a:pPr>
            <a:r>
              <a:rPr lang="el-GR" sz="2000" dirty="0" smtClean="0">
                <a:latin typeface="Palatino Linotype" pitchFamily="18" charset="0"/>
              </a:rPr>
              <a:t>Υποστηρίζουν, μάλιστα, ότι  πρέπει να χρησιμοποιούμε τις λέξεις  όπως χρησιμοποιούμε τα εργαλεία ή τα σήματα της τροχαίας. </a:t>
            </a:r>
          </a:p>
          <a:p>
            <a:pPr>
              <a:buNone/>
            </a:pPr>
            <a:endParaRPr lang="el-GR" sz="2000" dirty="0">
              <a:latin typeface="Palatino Linotype" pitchFamily="18" charset="0"/>
            </a:endParaRPr>
          </a:p>
        </p:txBody>
      </p:sp>
      <p:pic>
        <p:nvPicPr>
          <p:cNvPr id="10" name="9 - Θέση περιεχομένου" descr="Wittgenstein.png"/>
          <p:cNvPicPr>
            <a:picLocks noGrp="1" noChangeAspect="1"/>
          </p:cNvPicPr>
          <p:nvPr>
            <p:ph sz="half" idx="2"/>
          </p:nvPr>
        </p:nvPicPr>
        <p:blipFill>
          <a:blip r:embed="rId2"/>
          <a:stretch>
            <a:fillRect/>
          </a:stretch>
        </p:blipFill>
        <p:spPr>
          <a:xfrm>
            <a:off x="4714876" y="1500174"/>
            <a:ext cx="3929089" cy="4572031"/>
          </a:xfr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a:bodyPr>
          <a:lstStyle/>
          <a:p>
            <a:pPr>
              <a:buFont typeface="Wingdings" pitchFamily="2" charset="2"/>
              <a:buChar char="q"/>
            </a:pPr>
            <a:r>
              <a:rPr lang="el-GR" sz="2000" dirty="0" smtClean="0">
                <a:latin typeface="Palatino Linotype" pitchFamily="18" charset="0"/>
              </a:rPr>
              <a:t>Όμως η γλώσσα είναι πιο πολύπλοκη, καθώς είναι κοινωνικό φαινόμενο.</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Επιπλέον,  την ικανότητα της γλώσσας την αποκτούμε από τη χρήση με τους συνανθρώπους μας. Δε φτιάχνουμε δηλαδή ο καθένας μια γλώσσα για τον εαυτό του, δεν υπάρχει «προσωπική» γλώσσα.</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Τέλος, με τη γλώσσα δε μεταδίδουμε μόνο πληροφορίες ή περιγράφουμε πράγματα και καταστάσεις.</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Με τη γλώσσα μπορούμε και να </a:t>
            </a:r>
            <a:r>
              <a:rPr lang="el-GR" sz="2000" b="1" u="sng" dirty="0" smtClean="0">
                <a:latin typeface="Palatino Linotype" pitchFamily="18" charset="0"/>
              </a:rPr>
              <a:t>κάνουμε</a:t>
            </a:r>
            <a:r>
              <a:rPr lang="el-GR" sz="2000" dirty="0" smtClean="0">
                <a:latin typeface="Palatino Linotype" pitchFamily="18" charset="0"/>
              </a:rPr>
              <a:t> διάφορα πράγματα.</a:t>
            </a:r>
          </a:p>
        </p:txBody>
      </p:sp>
      <p:sp>
        <p:nvSpPr>
          <p:cNvPr id="2" name="1 - Τίτλος"/>
          <p:cNvSpPr>
            <a:spLocks noGrp="1"/>
          </p:cNvSpPr>
          <p:nvPr>
            <p:ph type="title"/>
          </p:nvPr>
        </p:nvSpPr>
        <p:spPr>
          <a:xfrm>
            <a:off x="457200" y="152400"/>
            <a:ext cx="8229600" cy="919146"/>
          </a:xfrm>
        </p:spPr>
        <p:txBody>
          <a:bodyPr>
            <a:normAutofit/>
          </a:bodyPr>
          <a:lstStyle/>
          <a:p>
            <a:pPr algn="ctr"/>
            <a:r>
              <a:rPr lang="el-GR" sz="2800" b="1" dirty="0" smtClean="0">
                <a:latin typeface="Palatino Linotype" pitchFamily="18" charset="0"/>
              </a:rPr>
              <a:t>Η χρήση των λέξεων</a:t>
            </a:r>
            <a:endParaRPr lang="el-GR"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152400"/>
            <a:ext cx="8229600" cy="919146"/>
          </a:xfrm>
        </p:spPr>
        <p:txBody>
          <a:bodyPr>
            <a:normAutofit/>
          </a:bodyPr>
          <a:lstStyle/>
          <a:p>
            <a:pPr algn="ctr"/>
            <a:r>
              <a:rPr lang="el-GR" sz="2800" b="1" dirty="0" smtClean="0">
                <a:latin typeface="Palatino Linotype" pitchFamily="18" charset="0"/>
              </a:rPr>
              <a:t>Η χρήση των λέξεων</a:t>
            </a:r>
            <a:endParaRPr lang="el-GR" sz="2800" dirty="0"/>
          </a:p>
        </p:txBody>
      </p:sp>
      <p:pic>
        <p:nvPicPr>
          <p:cNvPr id="7" name="6 - Θέση περιεχομένου" descr="Austin John.jpg"/>
          <p:cNvPicPr>
            <a:picLocks noGrp="1" noChangeAspect="1"/>
          </p:cNvPicPr>
          <p:nvPr>
            <p:ph sz="half" idx="1"/>
          </p:nvPr>
        </p:nvPicPr>
        <p:blipFill>
          <a:blip r:embed="rId2"/>
          <a:stretch>
            <a:fillRect/>
          </a:stretch>
        </p:blipFill>
        <p:spPr>
          <a:xfrm>
            <a:off x="714348" y="1571612"/>
            <a:ext cx="3500462" cy="4572032"/>
          </a:xfrm>
        </p:spPr>
      </p:pic>
      <p:sp>
        <p:nvSpPr>
          <p:cNvPr id="6" name="5 - Θέση περιεχομένου"/>
          <p:cNvSpPr>
            <a:spLocks noGrp="1"/>
          </p:cNvSpPr>
          <p:nvPr>
            <p:ph sz="half" idx="2"/>
          </p:nvPr>
        </p:nvSpPr>
        <p:spPr/>
        <p:txBody>
          <a:bodyPr>
            <a:normAutofit/>
          </a:bodyPr>
          <a:lstStyle/>
          <a:p>
            <a:pPr>
              <a:buFont typeface="Wingdings" pitchFamily="2" charset="2"/>
              <a:buChar char="v"/>
            </a:pPr>
            <a:r>
              <a:rPr lang="el-GR" sz="2000" dirty="0" smtClean="0">
                <a:latin typeface="Palatino Linotype" pitchFamily="18" charset="0"/>
              </a:rPr>
              <a:t>Όπως έχει υποστηρίξει ο </a:t>
            </a:r>
            <a:r>
              <a:rPr lang="en-US" sz="2000" dirty="0" smtClean="0">
                <a:latin typeface="Palatino Linotype" pitchFamily="18" charset="0"/>
              </a:rPr>
              <a:t>John Austin, </a:t>
            </a:r>
            <a:r>
              <a:rPr lang="el-GR" sz="2000" dirty="0" smtClean="0">
                <a:latin typeface="Palatino Linotype" pitchFamily="18" charset="0"/>
              </a:rPr>
              <a:t>χρησιμοποιούμε τη γλώσσα για να επιτελέσουμε κάποια πράγματα, όπως το να υποσχεθούμε, να ορκιστούμε, να διατάξουμε, κ.ά. </a:t>
            </a:r>
          </a:p>
          <a:p>
            <a:pPr>
              <a:buFont typeface="Wingdings" pitchFamily="2" charset="2"/>
              <a:buChar char="v"/>
            </a:pPr>
            <a:r>
              <a:rPr lang="el-GR" sz="2000" dirty="0" smtClean="0">
                <a:latin typeface="Palatino Linotype" pitchFamily="18" charset="0"/>
              </a:rPr>
              <a:t>Για παράδειγμα, όταν λέω: «Σου υπόσχομαι να το κρατήσω μυστικό», δεν περιγράφω  ούτε αφηγούμαι κάτι, αλλά επιτελώ μια πράξη, αυτή της υπόσχεσης.</a:t>
            </a:r>
          </a:p>
          <a:p>
            <a:pPr>
              <a:buFont typeface="Wingdings" pitchFamily="2" charset="2"/>
              <a:buChar char="v"/>
            </a:pPr>
            <a:r>
              <a:rPr lang="el-GR" sz="2000" dirty="0" smtClean="0">
                <a:latin typeface="Palatino Linotype" pitchFamily="18" charset="0"/>
              </a:rPr>
              <a:t>Άρα, η γλώσσα διαθέτει και </a:t>
            </a:r>
            <a:r>
              <a:rPr lang="el-GR" sz="2000" b="1" u="sng" dirty="0" err="1" smtClean="0">
                <a:latin typeface="Palatino Linotype" pitchFamily="18" charset="0"/>
              </a:rPr>
              <a:t>επιτελεστική</a:t>
            </a:r>
            <a:r>
              <a:rPr lang="el-GR" sz="2000" b="1" u="sng" dirty="0" smtClean="0">
                <a:latin typeface="Palatino Linotype" pitchFamily="18" charset="0"/>
              </a:rPr>
              <a:t> λειτουργία</a:t>
            </a:r>
            <a:r>
              <a:rPr lang="el-GR" sz="2000" dirty="0" smtClean="0">
                <a:latin typeface="Palatino Linotype" pitchFamily="18" charset="0"/>
              </a:rPr>
              <a:t>. </a:t>
            </a:r>
            <a:endParaRPr lang="el-GR" sz="2000" dirty="0">
              <a:latin typeface="Palatino Linotype"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a:xfrm>
            <a:off x="457200" y="1142984"/>
            <a:ext cx="8229600" cy="5143536"/>
          </a:xfrm>
        </p:spPr>
        <p:txBody>
          <a:bodyPr>
            <a:normAutofit lnSpcReduction="10000"/>
          </a:bodyPr>
          <a:lstStyle/>
          <a:p>
            <a:pPr>
              <a:buFont typeface="Wingdings" pitchFamily="2" charset="2"/>
              <a:buChar char="v"/>
            </a:pPr>
            <a:r>
              <a:rPr lang="el-GR" sz="2000" dirty="0" smtClean="0">
                <a:latin typeface="Palatino Linotype" pitchFamily="18" charset="0"/>
              </a:rPr>
              <a:t>Συμπερασματικά, θα μπορούσε να πει κανείς ότι μαθαίνουμε το νόημα μιας λέξης, παρατηρώντας το πώς τη </a:t>
            </a:r>
            <a:r>
              <a:rPr lang="el-GR" sz="2000" b="1" u="sng" dirty="0" smtClean="0">
                <a:latin typeface="Palatino Linotype" pitchFamily="18" charset="0"/>
              </a:rPr>
              <a:t>χρησιμοποιούν</a:t>
            </a:r>
            <a:r>
              <a:rPr lang="el-GR" sz="2000" dirty="0" smtClean="0">
                <a:latin typeface="Palatino Linotype" pitchFamily="18" charset="0"/>
              </a:rPr>
              <a:t> οι άλλοι άνθρωποι.</a:t>
            </a:r>
          </a:p>
          <a:p>
            <a:pPr>
              <a:buFont typeface="Wingdings" pitchFamily="2" charset="2"/>
              <a:buChar char="v"/>
            </a:pPr>
            <a:r>
              <a:rPr lang="el-GR" sz="2000" dirty="0" smtClean="0">
                <a:latin typeface="Palatino Linotype" pitchFamily="18" charset="0"/>
              </a:rPr>
              <a:t>Χρησιμοποιούν όμως όλοι οι άνθρωποι την ίδια λέξη με νόμιμο τρόπο, δηλαδή ορθά; </a:t>
            </a:r>
          </a:p>
          <a:p>
            <a:pPr>
              <a:buFont typeface="Wingdings" pitchFamily="2" charset="2"/>
              <a:buChar char="v"/>
            </a:pPr>
            <a:r>
              <a:rPr lang="el-GR" sz="2000" dirty="0" smtClean="0">
                <a:latin typeface="Palatino Linotype" pitchFamily="18" charset="0"/>
              </a:rPr>
              <a:t>Και επιπλέον, αφού το νόημα μιας λέξης βρίσκεται στη χρήση της, πώς γίνεται δύο </a:t>
            </a:r>
            <a:r>
              <a:rPr lang="el-GR" sz="2000" b="1" u="sng" dirty="0" smtClean="0">
                <a:latin typeface="Palatino Linotype" pitchFamily="18" charset="0"/>
              </a:rPr>
              <a:t>διαφορετικές</a:t>
            </a:r>
            <a:r>
              <a:rPr lang="el-GR" sz="2000" dirty="0" smtClean="0">
                <a:latin typeface="Palatino Linotype" pitchFamily="18" charset="0"/>
              </a:rPr>
              <a:t> λέξεις ή φράσεις να έχουν το </a:t>
            </a:r>
            <a:r>
              <a:rPr lang="el-GR" sz="2000" b="1" u="sng" dirty="0" smtClean="0">
                <a:latin typeface="Palatino Linotype" pitchFamily="18" charset="0"/>
              </a:rPr>
              <a:t>ίδιο</a:t>
            </a:r>
            <a:r>
              <a:rPr lang="el-GR" sz="2000" dirty="0" smtClean="0">
                <a:latin typeface="Palatino Linotype" pitchFamily="18" charset="0"/>
              </a:rPr>
              <a:t> νόημα; Για παράδειγμα, όταν λέμε:</a:t>
            </a:r>
          </a:p>
          <a:p>
            <a:pPr>
              <a:buFont typeface="Wingdings" pitchFamily="2" charset="2"/>
              <a:buChar char="v"/>
            </a:pPr>
            <a:endParaRPr lang="el-GR" sz="2000" dirty="0" smtClean="0">
              <a:latin typeface="Palatino Linotype" pitchFamily="18" charset="0"/>
            </a:endParaRPr>
          </a:p>
          <a:p>
            <a:pPr algn="ctr">
              <a:buFont typeface="Arial" pitchFamily="34" charset="0"/>
              <a:buChar char="•"/>
            </a:pPr>
            <a:r>
              <a:rPr lang="el-GR" sz="2000" dirty="0" smtClean="0">
                <a:latin typeface="Palatino Linotype" pitchFamily="18" charset="0"/>
              </a:rPr>
              <a:t>Ο Κώστας είναι πιο ψηλός από τον Πέτρο.</a:t>
            </a:r>
          </a:p>
          <a:p>
            <a:pPr algn="ctr">
              <a:buFont typeface="Arial" pitchFamily="34" charset="0"/>
              <a:buChar char="•"/>
            </a:pPr>
            <a:r>
              <a:rPr lang="el-GR" sz="2000" dirty="0" smtClean="0">
                <a:latin typeface="Palatino Linotype" pitchFamily="18" charset="0"/>
              </a:rPr>
              <a:t>Ο Πέτρος είναι πιο κοντός από τον Κώστα.</a:t>
            </a:r>
          </a:p>
          <a:p>
            <a:pPr algn="ctr">
              <a:buFont typeface="Arial" pitchFamily="34" charset="0"/>
              <a:buChar char="•"/>
            </a:pPr>
            <a:endParaRPr lang="el-GR" sz="2000" dirty="0" smtClean="0">
              <a:latin typeface="Palatino Linotype" pitchFamily="18" charset="0"/>
            </a:endParaRPr>
          </a:p>
          <a:p>
            <a:pPr>
              <a:buNone/>
            </a:pPr>
            <a:r>
              <a:rPr lang="el-GR" sz="2000" dirty="0" smtClean="0">
                <a:latin typeface="Palatino Linotype" pitchFamily="18" charset="0"/>
              </a:rPr>
              <a:t>    εννοούμε το ίδιο πράγμα; ‘Η μήπως υπάρχει κάποια διαφορά;</a:t>
            </a:r>
          </a:p>
          <a:p>
            <a:pPr>
              <a:buFont typeface="Wingdings" pitchFamily="2" charset="2"/>
              <a:buChar char="v"/>
            </a:pPr>
            <a:r>
              <a:rPr lang="el-GR" sz="2000" dirty="0" smtClean="0">
                <a:latin typeface="Palatino Linotype" pitchFamily="18" charset="0"/>
              </a:rPr>
              <a:t>Μάλλον υπάρχει κάποια διαφορά στη χρήση, καθώς πότε χρησιμοποιούμε τη μία πρόταση και πότε την άλλη.</a:t>
            </a:r>
            <a:endParaRPr lang="el-GR" sz="2000" dirty="0">
              <a:latin typeface="Palatino Linotype" pitchFamily="18" charset="0"/>
            </a:endParaRPr>
          </a:p>
        </p:txBody>
      </p:sp>
      <p:sp>
        <p:nvSpPr>
          <p:cNvPr id="2" name="1 - Τίτλος"/>
          <p:cNvSpPr>
            <a:spLocks noGrp="1"/>
          </p:cNvSpPr>
          <p:nvPr>
            <p:ph type="title"/>
          </p:nvPr>
        </p:nvSpPr>
        <p:spPr>
          <a:xfrm>
            <a:off x="457200" y="152400"/>
            <a:ext cx="8229600" cy="847708"/>
          </a:xfrm>
        </p:spPr>
        <p:txBody>
          <a:bodyPr>
            <a:normAutofit/>
          </a:bodyPr>
          <a:lstStyle/>
          <a:p>
            <a:pPr algn="ctr"/>
            <a:r>
              <a:rPr lang="el-GR" sz="2800" b="1" dirty="0" smtClean="0">
                <a:latin typeface="Palatino Linotype" pitchFamily="18" charset="0"/>
              </a:rPr>
              <a:t>Η χρήση των λέξεων</a:t>
            </a:r>
            <a:endParaRPr lang="el-G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Λέξεις και νόημα</a:t>
            </a:r>
            <a:endParaRPr lang="el-GR" sz="2800" b="1" dirty="0">
              <a:latin typeface="Palatino Linotype" pitchFamily="18" charset="0"/>
            </a:endParaRPr>
          </a:p>
        </p:txBody>
      </p:sp>
      <p:sp>
        <p:nvSpPr>
          <p:cNvPr id="6" name="5 - Θέση περιεχομένου"/>
          <p:cNvSpPr>
            <a:spLocks noGrp="1"/>
          </p:cNvSpPr>
          <p:nvPr>
            <p:ph sz="half" idx="1"/>
          </p:nvPr>
        </p:nvSpPr>
        <p:spPr/>
        <p:txBody>
          <a:bodyPr>
            <a:normAutofit/>
          </a:bodyPr>
          <a:lstStyle/>
          <a:p>
            <a:pPr>
              <a:buFont typeface="Wingdings" pitchFamily="2" charset="2"/>
              <a:buChar char="q"/>
            </a:pPr>
            <a:r>
              <a:rPr lang="el-GR" sz="2000" dirty="0" smtClean="0">
                <a:latin typeface="Palatino Linotype" pitchFamily="18" charset="0"/>
              </a:rPr>
              <a:t>Η γλώσσα αποτελείται </a:t>
            </a:r>
            <a:r>
              <a:rPr lang="en-GB" sz="2000" dirty="0" smtClean="0">
                <a:latin typeface="Palatino Linotype" pitchFamily="18" charset="0"/>
              </a:rPr>
              <a:t> </a:t>
            </a:r>
            <a:r>
              <a:rPr lang="el-GR" sz="2000" dirty="0" smtClean="0">
                <a:latin typeface="Palatino Linotype" pitchFamily="18" charset="0"/>
              </a:rPr>
              <a:t>από </a:t>
            </a:r>
            <a:r>
              <a:rPr lang="el-GR" sz="2000" dirty="0" smtClean="0">
                <a:latin typeface="Palatino Linotype" pitchFamily="18" charset="0"/>
              </a:rPr>
              <a:t>λέξεις.</a:t>
            </a:r>
          </a:p>
          <a:p>
            <a:pPr>
              <a:buFont typeface="Wingdings" pitchFamily="2" charset="2"/>
              <a:buChar char="q"/>
            </a:pPr>
            <a:r>
              <a:rPr lang="el-GR" sz="2000" dirty="0" smtClean="0">
                <a:latin typeface="Palatino Linotype" pitchFamily="18" charset="0"/>
              </a:rPr>
              <a:t>Η λέξη είναι το μικρότερο τμήμα της γλώσσας που έχει νόημα. </a:t>
            </a:r>
          </a:p>
          <a:p>
            <a:pPr>
              <a:buNone/>
            </a:pPr>
            <a:endParaRPr lang="el-GR" sz="2000" dirty="0" smtClean="0">
              <a:latin typeface="Palatino Linotype" pitchFamily="18" charset="0"/>
            </a:endParaRPr>
          </a:p>
          <a:p>
            <a:pPr>
              <a:buNone/>
            </a:pPr>
            <a:r>
              <a:rPr lang="el-GR" sz="2000" u="sng" dirty="0" smtClean="0">
                <a:latin typeface="Palatino Linotype" pitchFamily="18" charset="0"/>
              </a:rPr>
              <a:t>Αλλά</a:t>
            </a:r>
            <a:r>
              <a:rPr lang="el-GR" sz="2000" dirty="0" smtClean="0">
                <a:latin typeface="Palatino Linotype" pitchFamily="18" charset="0"/>
              </a:rPr>
              <a:t>: Πώς γίνεται ένας ήχος (όταν μιλάμε) ή μερικά σημάδια στο χαρτί /στην οθόνη του υπολογιστή (όταν γράφουμε) να σημαίνουν κάτι;</a:t>
            </a:r>
          </a:p>
        </p:txBody>
      </p:sp>
      <p:sp>
        <p:nvSpPr>
          <p:cNvPr id="7" name="6 - Θέση περιεχομένου"/>
          <p:cNvSpPr>
            <a:spLocks noGrp="1"/>
          </p:cNvSpPr>
          <p:nvPr>
            <p:ph sz="half" idx="2"/>
          </p:nvPr>
        </p:nvSpPr>
        <p:spPr/>
        <p:txBody>
          <a:bodyPr/>
          <a:lstStyle/>
          <a:p>
            <a:pPr algn="ctr">
              <a:buNone/>
            </a:pPr>
            <a:r>
              <a:rPr lang="el-GR" sz="2000" dirty="0" smtClean="0">
                <a:latin typeface="Palatino Linotype" pitchFamily="18" charset="0"/>
              </a:rPr>
              <a:t> Η λέξη «δέντρο» αναφέρεται σε</a:t>
            </a:r>
          </a:p>
          <a:p>
            <a:pPr>
              <a:buNone/>
            </a:pPr>
            <a:endParaRPr lang="el-GR" dirty="0"/>
          </a:p>
        </p:txBody>
      </p:sp>
      <p:pic>
        <p:nvPicPr>
          <p:cNvPr id="8" name="7 - Εικόνα" descr="δέντρο.jpg"/>
          <p:cNvPicPr>
            <a:picLocks noChangeAspect="1"/>
          </p:cNvPicPr>
          <p:nvPr/>
        </p:nvPicPr>
        <p:blipFill>
          <a:blip r:embed="rId2"/>
          <a:stretch>
            <a:fillRect/>
          </a:stretch>
        </p:blipFill>
        <p:spPr>
          <a:xfrm>
            <a:off x="5286380" y="2371725"/>
            <a:ext cx="2928958" cy="2914664"/>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a:buFont typeface="Wingdings" pitchFamily="2" charset="2"/>
              <a:buChar char="Ø"/>
            </a:pPr>
            <a:r>
              <a:rPr lang="el-GR" sz="2000" dirty="0" smtClean="0">
                <a:latin typeface="Palatino Linotype" pitchFamily="18" charset="0"/>
              </a:rPr>
              <a:t>Αν όμως το νόημα της λέξης βρίσκεται στη χρήση της, τότε πώς εξηγείται η μετάφραση από τη μία γλώσσα στην άλλη;</a:t>
            </a:r>
          </a:p>
          <a:p>
            <a:pPr>
              <a:buFont typeface="Wingdings" pitchFamily="2" charset="2"/>
              <a:buChar char="Ø"/>
            </a:pPr>
            <a:r>
              <a:rPr lang="el-GR" sz="2000" dirty="0" smtClean="0">
                <a:latin typeface="Palatino Linotype" pitchFamily="18" charset="0"/>
              </a:rPr>
              <a:t>Αν δεχτούμε ότι η χρήση μας φανερώνει το νόημα, τότε οι διάφορες γλώσσες  θα πρέπει να είναι ασύμβατες μεταξύ τους. </a:t>
            </a:r>
          </a:p>
          <a:p>
            <a:pPr>
              <a:buNone/>
            </a:pPr>
            <a:endParaRPr lang="el-GR" sz="2000" dirty="0" smtClean="0">
              <a:latin typeface="Palatino Linotype" pitchFamily="18" charset="0"/>
            </a:endParaRPr>
          </a:p>
          <a:p>
            <a:pPr>
              <a:buFont typeface="Wingdings" pitchFamily="2" charset="2"/>
              <a:buChar char="Ø"/>
            </a:pPr>
            <a:r>
              <a:rPr lang="el-GR" sz="2000" dirty="0" smtClean="0">
                <a:latin typeface="Palatino Linotype" pitchFamily="18" charset="0"/>
              </a:rPr>
              <a:t>Επιπλέον, αν απορρίψουμε τις καθολικές έννοιες, όπως κάνουν οι οπαδοί της θεωρίας αυτής, θα πρέπει να αναρωτηθούμε πώς είναι δυνατό η χρήση μιας λέξης από όλους τους ομιλητές της ίδιας γλώσσας να της δίνει καθολική διάσταση.</a:t>
            </a:r>
          </a:p>
          <a:p>
            <a:pPr>
              <a:buNone/>
            </a:pPr>
            <a:endParaRPr lang="el-GR" sz="2000" dirty="0" smtClean="0">
              <a:latin typeface="Palatino Linotype" pitchFamily="18" charset="0"/>
            </a:endParaRPr>
          </a:p>
          <a:p>
            <a:pPr>
              <a:buFont typeface="Wingdings" pitchFamily="2" charset="2"/>
              <a:buChar char="Ø"/>
            </a:pPr>
            <a:r>
              <a:rPr lang="el-GR" sz="2000" dirty="0" smtClean="0">
                <a:latin typeface="Palatino Linotype" pitchFamily="18" charset="0"/>
              </a:rPr>
              <a:t>Προφανώς , το ερώτημα για το νόημα των λέξεων, όπως και πολλά άλλα φιλοσοφικά ερωτήματα, παραμένει </a:t>
            </a:r>
            <a:r>
              <a:rPr lang="el-GR" sz="2000" b="1" u="sng" dirty="0" smtClean="0">
                <a:latin typeface="Palatino Linotype" pitchFamily="18" charset="0"/>
              </a:rPr>
              <a:t>ανοικτό</a:t>
            </a:r>
            <a:r>
              <a:rPr lang="el-GR" sz="2000" dirty="0" smtClean="0">
                <a:latin typeface="Palatino Linotype" pitchFamily="18" charset="0"/>
              </a:rPr>
              <a:t>. </a:t>
            </a:r>
            <a:endParaRPr lang="el-GR" sz="2000" dirty="0">
              <a:latin typeface="Palatino Linotype" pitchFamily="18" charset="0"/>
            </a:endParaRPr>
          </a:p>
        </p:txBody>
      </p:sp>
      <p:sp>
        <p:nvSpPr>
          <p:cNvPr id="3" name="2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Η χρήση των λέξεων</a:t>
            </a:r>
            <a:endParaRPr lang="el-GR"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57200" y="152400"/>
            <a:ext cx="8229600" cy="919146"/>
          </a:xfrm>
        </p:spPr>
        <p:txBody>
          <a:bodyPr>
            <a:normAutofit/>
          </a:bodyPr>
          <a:lstStyle/>
          <a:p>
            <a:pPr algn="ctr"/>
            <a:r>
              <a:rPr lang="el-GR" sz="2800" b="1" dirty="0" smtClean="0">
                <a:latin typeface="Palatino Linotype" pitchFamily="18" charset="0"/>
              </a:rPr>
              <a:t>Η χρήση των λέξεων</a:t>
            </a:r>
            <a:endParaRPr lang="el-GR" sz="2800" dirty="0"/>
          </a:p>
        </p:txBody>
      </p:sp>
      <p:pic>
        <p:nvPicPr>
          <p:cNvPr id="6" name="5 - Θέση περιεχομένου" descr="Wittgenstein caricatura.png"/>
          <p:cNvPicPr>
            <a:picLocks noGrp="1" noChangeAspect="1"/>
          </p:cNvPicPr>
          <p:nvPr>
            <p:ph sz="half" idx="1"/>
          </p:nvPr>
        </p:nvPicPr>
        <p:blipFill>
          <a:blip r:embed="rId2"/>
          <a:stretch>
            <a:fillRect/>
          </a:stretch>
        </p:blipFill>
        <p:spPr>
          <a:xfrm>
            <a:off x="785786" y="1571612"/>
            <a:ext cx="3429024" cy="4500594"/>
          </a:xfrm>
        </p:spPr>
      </p:pic>
      <p:sp>
        <p:nvSpPr>
          <p:cNvPr id="5" name="4 - Θέση περιεχομένου"/>
          <p:cNvSpPr>
            <a:spLocks noGrp="1"/>
          </p:cNvSpPr>
          <p:nvPr>
            <p:ph sz="half" idx="2"/>
          </p:nvPr>
        </p:nvSpPr>
        <p:spPr/>
        <p:txBody>
          <a:bodyPr>
            <a:normAutofit/>
          </a:bodyPr>
          <a:lstStyle/>
          <a:p>
            <a:pPr>
              <a:buNone/>
            </a:pPr>
            <a:r>
              <a:rPr lang="el-GR" sz="2000" b="1" u="sng" dirty="0" smtClean="0">
                <a:latin typeface="Palatino Linotype" pitchFamily="18" charset="0"/>
              </a:rPr>
              <a:t>Άσκηση για το σπίτι</a:t>
            </a:r>
            <a:endParaRPr lang="el-GR" sz="2000" dirty="0" smtClean="0">
              <a:latin typeface="Palatino Linotype" pitchFamily="18" charset="0"/>
            </a:endParaRPr>
          </a:p>
          <a:p>
            <a:pPr algn="ctr">
              <a:buNone/>
            </a:pPr>
            <a:r>
              <a:rPr lang="el-GR" sz="2000" dirty="0" smtClean="0">
                <a:latin typeface="Palatino Linotype" pitchFamily="18" charset="0"/>
              </a:rPr>
              <a:t>«Τα όρια της γλώσσας μου σημαίνουν τα όρια του κόσμου μου» υποστηρίζει ο Λούντβιχ </a:t>
            </a:r>
            <a:r>
              <a:rPr lang="el-GR" sz="2000" dirty="0" err="1" smtClean="0">
                <a:latin typeface="Palatino Linotype" pitchFamily="18" charset="0"/>
              </a:rPr>
              <a:t>Βίτγκενσταϊν</a:t>
            </a:r>
            <a:r>
              <a:rPr lang="el-GR" sz="2000" dirty="0" smtClean="0">
                <a:latin typeface="Palatino Linotype" pitchFamily="18" charset="0"/>
              </a:rPr>
              <a:t>. </a:t>
            </a:r>
          </a:p>
          <a:p>
            <a:pPr algn="ct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Ποιο νομίζετε ότι είναι το νόημα αυτής της πρότασης;</a:t>
            </a:r>
            <a:endParaRPr lang="el-GR" sz="2000" dirty="0">
              <a:latin typeface="Palatino Linotyp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περιεχομένου"/>
          <p:cNvSpPr>
            <a:spLocks noGrp="1"/>
          </p:cNvSpPr>
          <p:nvPr>
            <p:ph idx="1"/>
          </p:nvPr>
        </p:nvSpPr>
        <p:spPr/>
        <p:txBody>
          <a:bodyPr>
            <a:normAutofit/>
          </a:bodyPr>
          <a:lstStyle/>
          <a:p>
            <a:r>
              <a:rPr lang="el-GR" sz="2000" dirty="0" smtClean="0">
                <a:latin typeface="Palatino Linotype" pitchFamily="18" charset="0"/>
              </a:rPr>
              <a:t>Θα μπορούσαμε δηλαδή να πούμε ότι κάθε λέξη είναι μια «ταμπέλα» για κάθε πράγμα.</a:t>
            </a:r>
          </a:p>
          <a:p>
            <a:pPr>
              <a:buNone/>
            </a:pPr>
            <a:endParaRPr lang="el-GR" sz="2000" dirty="0" smtClean="0">
              <a:latin typeface="Palatino Linotype" pitchFamily="18" charset="0"/>
            </a:endParaRPr>
          </a:p>
          <a:p>
            <a:r>
              <a:rPr lang="el-GR" sz="2000" dirty="0" smtClean="0">
                <a:latin typeface="Palatino Linotype" pitchFamily="18" charset="0"/>
              </a:rPr>
              <a:t>Τότε η γλώσσα είναι ένα σύνολο από λέξεις-ταμπέλες;</a:t>
            </a:r>
          </a:p>
          <a:p>
            <a:pPr>
              <a:buNone/>
            </a:pPr>
            <a:endParaRPr lang="el-GR" sz="2000" dirty="0" smtClean="0">
              <a:latin typeface="Palatino Linotype" pitchFamily="18" charset="0"/>
            </a:endParaRPr>
          </a:p>
          <a:p>
            <a:r>
              <a:rPr lang="el-GR" sz="2000" dirty="0" smtClean="0">
                <a:latin typeface="Palatino Linotype" pitchFamily="18" charset="0"/>
              </a:rPr>
              <a:t>Μάλλον όχι, αφού στη γλώσσα οι λέξεις δεν είναι άσχετες, ανεξάρτητες, μεταξύ τους, αλλά συνδυάζονται με συγκεκριμένο τρόπο και δημιουργούν προτάσεις.</a:t>
            </a:r>
          </a:p>
          <a:p>
            <a:pPr>
              <a:buNone/>
            </a:pPr>
            <a:endParaRPr lang="el-GR" sz="2000" dirty="0" smtClean="0">
              <a:latin typeface="Palatino Linotype" pitchFamily="18" charset="0"/>
            </a:endParaRPr>
          </a:p>
          <a:p>
            <a:pPr algn="ctr">
              <a:buNone/>
            </a:pPr>
            <a:r>
              <a:rPr lang="el-GR" sz="2000" dirty="0" smtClean="0">
                <a:latin typeface="Palatino Linotype" pitchFamily="18" charset="0"/>
              </a:rPr>
              <a:t>    Λέξη + λέξη + λέξη + λέξη </a:t>
            </a:r>
            <a:r>
              <a:rPr lang="el-GR" sz="2000" dirty="0" smtClean="0">
                <a:latin typeface="Palatino Linotype" pitchFamily="18" charset="0"/>
                <a:sym typeface="Wingdings" pitchFamily="2" charset="2"/>
              </a:rPr>
              <a:t> πρόταση</a:t>
            </a:r>
          </a:p>
          <a:p>
            <a:pPr algn="ctr">
              <a:buNone/>
            </a:pPr>
            <a:r>
              <a:rPr lang="el-GR" sz="2000" dirty="0" smtClean="0">
                <a:latin typeface="Palatino Linotype" pitchFamily="18" charset="0"/>
                <a:sym typeface="Wingdings" pitchFamily="2" charset="2"/>
              </a:rPr>
              <a:t>    π.χ. Η Μαρία τρώει παγωτό.</a:t>
            </a:r>
            <a:endParaRPr lang="el-GR" sz="2000" dirty="0">
              <a:latin typeface="Palatino Linotype" pitchFamily="18" charset="0"/>
            </a:endParaRPr>
          </a:p>
        </p:txBody>
      </p:sp>
      <p:sp>
        <p:nvSpPr>
          <p:cNvPr id="5" name="4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Λέξεις και νόημα</a:t>
            </a:r>
            <a:endParaRPr lang="el-G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buFont typeface="Wingdings" pitchFamily="2" charset="2"/>
              <a:buChar char="Ø"/>
            </a:pPr>
            <a:r>
              <a:rPr lang="el-GR" sz="2000" dirty="0" smtClean="0">
                <a:latin typeface="Palatino Linotype" pitchFamily="18" charset="0"/>
              </a:rPr>
              <a:t>Άλλωστε, υπάρχουν πολλά είδη λέξεων.</a:t>
            </a:r>
          </a:p>
          <a:p>
            <a:pPr>
              <a:buFont typeface="Wingdings" pitchFamily="2" charset="2"/>
              <a:buChar char="Ø"/>
            </a:pPr>
            <a:r>
              <a:rPr lang="el-GR" sz="2000" dirty="0" smtClean="0">
                <a:latin typeface="Palatino Linotype" pitchFamily="18" charset="0"/>
              </a:rPr>
              <a:t>Όλοι ξέρουμε σε τι αναφέρεται η λέξη «δέντρο», αλλά πόσοι θα μπορούσαμε να απαντήσουμε με βεβαιότητα σε τι αναφέρεται η λέξη «δικαιοσύνη» ή η λέξη «ίσος» ή η λέξη «σχεδόν»;</a:t>
            </a:r>
          </a:p>
          <a:p>
            <a:pPr>
              <a:buNone/>
            </a:pPr>
            <a:endParaRPr lang="el-GR" sz="2000" dirty="0" smtClean="0">
              <a:latin typeface="Palatino Linotype" pitchFamily="18" charset="0"/>
            </a:endParaRPr>
          </a:p>
          <a:p>
            <a:pPr>
              <a:buFont typeface="Wingdings" pitchFamily="2" charset="2"/>
              <a:buChar char="Ø"/>
            </a:pPr>
            <a:r>
              <a:rPr lang="el-GR" sz="2000" dirty="0" smtClean="0">
                <a:latin typeface="Palatino Linotype" pitchFamily="18" charset="0"/>
              </a:rPr>
              <a:t>Κάποιες φορές ορίζουμε μια λέξη με τη βοήθεια άλλων λέξεων.</a:t>
            </a:r>
          </a:p>
          <a:p>
            <a:pPr>
              <a:buNone/>
            </a:pPr>
            <a:r>
              <a:rPr lang="el-GR" sz="2000" dirty="0" smtClean="0">
                <a:latin typeface="Palatino Linotype" pitchFamily="18" charset="0"/>
              </a:rPr>
              <a:t>     Για παράδειγμα, λέμε ότι «τετράγωνο» σημαίνει « ένα ορθογώνιο παραλληλόγραμμο, που έχει όλες τις πλευρές του ίσες».</a:t>
            </a:r>
          </a:p>
          <a:p>
            <a:pPr>
              <a:buFont typeface="Wingdings" pitchFamily="2" charset="2"/>
              <a:buChar char="Ø"/>
            </a:pPr>
            <a:r>
              <a:rPr lang="el-GR" sz="2000" dirty="0" smtClean="0">
                <a:latin typeface="Palatino Linotype" pitchFamily="18" charset="0"/>
              </a:rPr>
              <a:t>Τι σημαίνουν όμως οι λέξεις με τις οποίες ορίσαμε το τετράγωνο;</a:t>
            </a:r>
          </a:p>
          <a:p>
            <a:pPr>
              <a:buNone/>
            </a:pPr>
            <a:endParaRPr lang="el-GR" sz="2000" dirty="0" smtClean="0">
              <a:latin typeface="Palatino Linotype" pitchFamily="18" charset="0"/>
            </a:endParaRPr>
          </a:p>
          <a:p>
            <a:pPr>
              <a:buFont typeface="Wingdings" pitchFamily="2" charset="2"/>
              <a:buChar char="Ø"/>
            </a:pPr>
            <a:r>
              <a:rPr lang="el-GR" sz="2000" dirty="0" smtClean="0">
                <a:latin typeface="Palatino Linotype" pitchFamily="18" charset="0"/>
              </a:rPr>
              <a:t>Μπορούμε να δώσουμε έναν ορισμό για όλες τις λέξεις, ακόμη και για τη λέξη «και» ή τη λέξη «είναι»; </a:t>
            </a:r>
          </a:p>
          <a:p>
            <a:pPr>
              <a:buFont typeface="Wingdings" pitchFamily="2" charset="2"/>
              <a:buChar char="Ø"/>
            </a:pPr>
            <a:r>
              <a:rPr lang="el-GR" sz="2000" dirty="0" smtClean="0">
                <a:latin typeface="Palatino Linotype" pitchFamily="18" charset="0"/>
              </a:rPr>
              <a:t>Μήπως λοιπόν υπάρχουν κάποιες λέξεις, ας τις πούμε, βασικές;</a:t>
            </a:r>
            <a:endParaRPr lang="el-GR" sz="2000" dirty="0">
              <a:latin typeface="Palatino Linotype" pitchFamily="18" charset="0"/>
            </a:endParaRPr>
          </a:p>
        </p:txBody>
      </p:sp>
      <p:sp>
        <p:nvSpPr>
          <p:cNvPr id="3" name="2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Λέξεις και νόημα</a:t>
            </a:r>
            <a:endParaRPr lang="el-G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κειμένου"/>
          <p:cNvSpPr>
            <a:spLocks noGrp="1"/>
          </p:cNvSpPr>
          <p:nvPr>
            <p:ph type="body" idx="1"/>
          </p:nvPr>
        </p:nvSpPr>
        <p:spPr>
          <a:xfrm>
            <a:off x="500034" y="1357298"/>
            <a:ext cx="4040188" cy="571504"/>
          </a:xfrm>
        </p:spPr>
        <p:txBody>
          <a:bodyPr/>
          <a:lstStyle/>
          <a:p>
            <a:pPr algn="ctr"/>
            <a:r>
              <a:rPr lang="el-GR" sz="2400" dirty="0" smtClean="0">
                <a:latin typeface="Palatino Linotype" pitchFamily="18" charset="0"/>
              </a:rPr>
              <a:t>Απορίες</a:t>
            </a:r>
            <a:r>
              <a:rPr lang="el-GR" sz="2000" dirty="0" smtClean="0">
                <a:latin typeface="Palatino Linotype" pitchFamily="18" charset="0"/>
              </a:rPr>
              <a:t> </a:t>
            </a:r>
            <a:endParaRPr lang="el-GR" sz="2000" dirty="0">
              <a:latin typeface="Palatino Linotype" pitchFamily="18" charset="0"/>
            </a:endParaRPr>
          </a:p>
        </p:txBody>
      </p:sp>
      <p:sp>
        <p:nvSpPr>
          <p:cNvPr id="2" name="1 - Θέση περιεχομένου"/>
          <p:cNvSpPr>
            <a:spLocks noGrp="1"/>
          </p:cNvSpPr>
          <p:nvPr>
            <p:ph sz="half" idx="2"/>
          </p:nvPr>
        </p:nvSpPr>
        <p:spPr>
          <a:xfrm>
            <a:off x="457200" y="2500306"/>
            <a:ext cx="4038600" cy="3615222"/>
          </a:xfrm>
        </p:spPr>
        <p:txBody>
          <a:bodyPr>
            <a:normAutofit/>
          </a:bodyPr>
          <a:lstStyle/>
          <a:p>
            <a:pPr>
              <a:buFont typeface="Wingdings" pitchFamily="2" charset="2"/>
              <a:buChar char="v"/>
            </a:pPr>
            <a:r>
              <a:rPr lang="el-GR" sz="2000" dirty="0" smtClean="0">
                <a:latin typeface="Palatino Linotype" pitchFamily="18" charset="0"/>
              </a:rPr>
              <a:t>Όμως και πάλι, τι μας λέει </a:t>
            </a:r>
          </a:p>
          <a:p>
            <a:pPr>
              <a:buNone/>
            </a:pPr>
            <a:r>
              <a:rPr lang="el-GR" sz="2000" dirty="0" smtClean="0">
                <a:latin typeface="Palatino Linotype" pitchFamily="18" charset="0"/>
              </a:rPr>
              <a:t>    ο ορισμός μιας λέξης για το πράγμα στο οποίο αναφέρεται;</a:t>
            </a:r>
          </a:p>
          <a:p>
            <a:pPr>
              <a:buNone/>
            </a:pPr>
            <a:endParaRPr lang="el-GR" sz="2000" dirty="0" smtClean="0">
              <a:latin typeface="Palatino Linotype" pitchFamily="18" charset="0"/>
            </a:endParaRPr>
          </a:p>
          <a:p>
            <a:pPr>
              <a:buFont typeface="Wingdings" pitchFamily="2" charset="2"/>
              <a:buChar char="v"/>
            </a:pPr>
            <a:r>
              <a:rPr lang="el-GR" sz="2000" dirty="0" smtClean="0">
                <a:latin typeface="Palatino Linotype" pitchFamily="18" charset="0"/>
              </a:rPr>
              <a:t>Τι μας λέει η λέξη «δέντρο» για το πράγμα «δέντρο»; </a:t>
            </a:r>
            <a:endParaRPr lang="el-GR" sz="2000" dirty="0">
              <a:latin typeface="Palatino Linotype" pitchFamily="18" charset="0"/>
            </a:endParaRPr>
          </a:p>
        </p:txBody>
      </p:sp>
      <p:pic>
        <p:nvPicPr>
          <p:cNvPr id="7" name="6 - Θέση περιεχομένου" descr="semiotic triangle2.png"/>
          <p:cNvPicPr>
            <a:picLocks noGrp="1" noChangeAspect="1"/>
          </p:cNvPicPr>
          <p:nvPr>
            <p:ph sz="quarter" idx="4"/>
          </p:nvPr>
        </p:nvPicPr>
        <p:blipFill>
          <a:blip r:embed="rId2"/>
          <a:stretch>
            <a:fillRect/>
          </a:stretch>
        </p:blipFill>
        <p:spPr>
          <a:xfrm>
            <a:off x="5143504" y="2643183"/>
            <a:ext cx="3143272" cy="2786082"/>
          </a:xfrm>
        </p:spPr>
      </p:pic>
      <p:sp>
        <p:nvSpPr>
          <p:cNvPr id="3" name="2 - Τίτλος"/>
          <p:cNvSpPr>
            <a:spLocks noGrp="1"/>
          </p:cNvSpPr>
          <p:nvPr>
            <p:ph type="title"/>
          </p:nvPr>
        </p:nvSpPr>
        <p:spPr>
          <a:xfrm>
            <a:off x="457200" y="155448"/>
            <a:ext cx="8229600" cy="987536"/>
          </a:xfrm>
        </p:spPr>
        <p:txBody>
          <a:bodyPr>
            <a:normAutofit/>
          </a:bodyPr>
          <a:lstStyle/>
          <a:p>
            <a:pPr algn="ctr"/>
            <a:r>
              <a:rPr lang="el-GR" sz="2800" b="1" dirty="0" smtClean="0">
                <a:latin typeface="Palatino Linotype" pitchFamily="18" charset="0"/>
              </a:rPr>
              <a:t>Λέξεις και νόημα</a:t>
            </a:r>
            <a:endParaRPr lang="el-GR" sz="2800" b="1" dirty="0">
              <a:latin typeface="Palatino Linotype" pitchFamily="18" charset="0"/>
            </a:endParaRPr>
          </a:p>
        </p:txBody>
      </p:sp>
      <p:sp>
        <p:nvSpPr>
          <p:cNvPr id="5" name="4 - Θέση κειμένου"/>
          <p:cNvSpPr>
            <a:spLocks noGrp="1"/>
          </p:cNvSpPr>
          <p:nvPr>
            <p:ph type="body" idx="3"/>
          </p:nvPr>
        </p:nvSpPr>
        <p:spPr>
          <a:xfrm>
            <a:off x="4648200" y="1399593"/>
            <a:ext cx="4040188" cy="529209"/>
          </a:xfrm>
        </p:spPr>
        <p:txBody>
          <a:bodyPr/>
          <a:lstStyle/>
          <a:p>
            <a:pPr algn="ctr"/>
            <a:r>
              <a:rPr lang="el-GR" sz="2400" dirty="0" smtClean="0">
                <a:latin typeface="Palatino Linotype" pitchFamily="18" charset="0"/>
              </a:rPr>
              <a:t>Το σημειακό τρίγωνο</a:t>
            </a:r>
            <a:endParaRPr lang="el-GR" sz="2400" dirty="0">
              <a:latin typeface="Palatino Linotype"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 Τίτλος"/>
          <p:cNvSpPr>
            <a:spLocks noGrp="1"/>
          </p:cNvSpPr>
          <p:nvPr>
            <p:ph type="title"/>
          </p:nvPr>
        </p:nvSpPr>
        <p:spPr>
          <a:xfrm>
            <a:off x="457200" y="152400"/>
            <a:ext cx="8229600" cy="919146"/>
          </a:xfrm>
        </p:spPr>
        <p:txBody>
          <a:bodyPr>
            <a:normAutofit/>
          </a:bodyPr>
          <a:lstStyle/>
          <a:p>
            <a:pPr algn="ctr"/>
            <a:r>
              <a:rPr lang="el-GR" sz="2800" b="1" dirty="0" smtClean="0">
                <a:latin typeface="Palatino Linotype" pitchFamily="18" charset="0"/>
              </a:rPr>
              <a:t>Λέξεις και νόημα</a:t>
            </a:r>
            <a:endParaRPr lang="el-GR" sz="2800" dirty="0"/>
          </a:p>
        </p:txBody>
      </p:sp>
      <p:pic>
        <p:nvPicPr>
          <p:cNvPr id="10" name="9 - Θέση περιεχομένου" descr="semiotic triangle3.png"/>
          <p:cNvPicPr>
            <a:picLocks noGrp="1" noChangeAspect="1"/>
          </p:cNvPicPr>
          <p:nvPr>
            <p:ph sz="half" idx="1"/>
          </p:nvPr>
        </p:nvPicPr>
        <p:blipFill>
          <a:blip r:embed="rId2"/>
          <a:stretch>
            <a:fillRect/>
          </a:stretch>
        </p:blipFill>
        <p:spPr>
          <a:xfrm>
            <a:off x="642910" y="1571612"/>
            <a:ext cx="3571900" cy="4071966"/>
          </a:xfrm>
        </p:spPr>
      </p:pic>
      <p:sp>
        <p:nvSpPr>
          <p:cNvPr id="9" name="8 - Θέση περιεχομένου"/>
          <p:cNvSpPr>
            <a:spLocks noGrp="1"/>
          </p:cNvSpPr>
          <p:nvPr>
            <p:ph sz="half" idx="2"/>
          </p:nvPr>
        </p:nvSpPr>
        <p:spPr/>
        <p:txBody>
          <a:bodyPr>
            <a:normAutofit/>
          </a:bodyPr>
          <a:lstStyle/>
          <a:p>
            <a:pPr>
              <a:buFont typeface="Wingdings" pitchFamily="2" charset="2"/>
              <a:buChar char="Ø"/>
            </a:pPr>
            <a:r>
              <a:rPr lang="el-GR" sz="2000" dirty="0" smtClean="0">
                <a:latin typeface="Palatino Linotype" pitchFamily="18" charset="0"/>
              </a:rPr>
              <a:t>Το σημειακό τρίγωνο μας δείχνει:</a:t>
            </a:r>
          </a:p>
          <a:p>
            <a:pPr>
              <a:buNone/>
            </a:pPr>
            <a:endParaRPr lang="el-GR" sz="2000" dirty="0" smtClean="0">
              <a:latin typeface="Palatino Linotype" pitchFamily="18" charset="0"/>
            </a:endParaRPr>
          </a:p>
          <a:p>
            <a:pPr>
              <a:buNone/>
            </a:pPr>
            <a:r>
              <a:rPr lang="el-GR" sz="2000" dirty="0" smtClean="0">
                <a:latin typeface="Palatino Linotype" pitchFamily="18" charset="0"/>
              </a:rPr>
              <a:t>α. Τη σχέση της λέξης με την έννοια</a:t>
            </a:r>
          </a:p>
          <a:p>
            <a:pPr>
              <a:buNone/>
            </a:pPr>
            <a:r>
              <a:rPr lang="el-GR" sz="2000" dirty="0" smtClean="0">
                <a:latin typeface="Palatino Linotype" pitchFamily="18" charset="0"/>
              </a:rPr>
              <a:t>β. Τη σχέση της έννοιας με τα αντικείμενα.</a:t>
            </a:r>
          </a:p>
          <a:p>
            <a:pPr>
              <a:buNone/>
            </a:pPr>
            <a:r>
              <a:rPr lang="el-GR" sz="2000" dirty="0" smtClean="0">
                <a:latin typeface="Palatino Linotype" pitchFamily="18" charset="0"/>
              </a:rPr>
              <a:t>γ. Τη σχέση της λέξης με τα αντικείμενα, δηλαδή δύο ανόμοιων πραγμάτων.</a:t>
            </a:r>
          </a:p>
          <a:p>
            <a:pPr>
              <a:buNone/>
            </a:pPr>
            <a:endParaRPr lang="el-GR" sz="2000" dirty="0" smtClean="0">
              <a:latin typeface="Palatino Linotype"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52400"/>
            <a:ext cx="8229600" cy="1062022"/>
          </a:xfrm>
        </p:spPr>
        <p:txBody>
          <a:bodyPr>
            <a:normAutofit/>
          </a:bodyPr>
          <a:lstStyle/>
          <a:p>
            <a:pPr algn="ctr"/>
            <a:r>
              <a:rPr lang="el-GR" sz="2800" b="1" dirty="0" smtClean="0">
                <a:latin typeface="Palatino Linotype" pitchFamily="18" charset="0"/>
              </a:rPr>
              <a:t>Λέξεις και νόημα</a:t>
            </a:r>
            <a:endParaRPr lang="el-GR" sz="2800" dirty="0">
              <a:latin typeface="Palatino Linotype" pitchFamily="18" charset="0"/>
            </a:endParaRPr>
          </a:p>
        </p:txBody>
      </p:sp>
      <p:sp>
        <p:nvSpPr>
          <p:cNvPr id="8" name="7 - Θέση περιεχομένου"/>
          <p:cNvSpPr>
            <a:spLocks noGrp="1"/>
          </p:cNvSpPr>
          <p:nvPr>
            <p:ph sz="half" idx="1"/>
          </p:nvPr>
        </p:nvSpPr>
        <p:spPr>
          <a:xfrm>
            <a:off x="457200" y="1500174"/>
            <a:ext cx="4059936" cy="4595826"/>
          </a:xfrm>
        </p:spPr>
        <p:txBody>
          <a:bodyPr>
            <a:normAutofit/>
          </a:bodyPr>
          <a:lstStyle/>
          <a:p>
            <a:pPr>
              <a:buNone/>
            </a:pPr>
            <a:r>
              <a:rPr lang="el-GR" sz="2000" dirty="0" smtClean="0">
                <a:latin typeface="Palatino Linotype" pitchFamily="18" charset="0"/>
              </a:rPr>
              <a:t>Μετά από όλα αυτά, ίσως αναρωτηθούμε:</a:t>
            </a: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Πώς γίνεται να υπάρχουν λέξεις για πράγματα που δεν ξέρουμε αν υπάρχουν, π.χ. το Θεό, </a:t>
            </a:r>
          </a:p>
          <a:p>
            <a:pPr>
              <a:buNone/>
            </a:pPr>
            <a:r>
              <a:rPr lang="el-GR" sz="2000" dirty="0" smtClean="0">
                <a:latin typeface="Palatino Linotype" pitchFamily="18" charset="0"/>
              </a:rPr>
              <a:t>    ή για πράγματα που ξέρουμε ότι δεν υπάρχουν, π.χ. φαντάσματα, νεράιδες, κ.λπ.;</a:t>
            </a:r>
            <a:endParaRPr lang="el-GR" sz="2000" dirty="0">
              <a:latin typeface="Palatino Linotype" pitchFamily="18" charset="0"/>
            </a:endParaRPr>
          </a:p>
        </p:txBody>
      </p:sp>
      <p:pic>
        <p:nvPicPr>
          <p:cNvPr id="10" name="9 - Θέση περιεχομένου" descr="θεος.jpg"/>
          <p:cNvPicPr>
            <a:picLocks noGrp="1" noChangeAspect="1"/>
          </p:cNvPicPr>
          <p:nvPr>
            <p:ph sz="half" idx="2"/>
          </p:nvPr>
        </p:nvPicPr>
        <p:blipFill>
          <a:blip r:embed="rId2"/>
          <a:stretch>
            <a:fillRect/>
          </a:stretch>
        </p:blipFill>
        <p:spPr>
          <a:xfrm>
            <a:off x="4929190" y="1571612"/>
            <a:ext cx="3643338" cy="4214842"/>
          </a:xfr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περιεχομένου"/>
          <p:cNvSpPr>
            <a:spLocks noGrp="1"/>
          </p:cNvSpPr>
          <p:nvPr>
            <p:ph idx="1"/>
          </p:nvPr>
        </p:nvSpPr>
        <p:spPr/>
        <p:txBody>
          <a:bodyPr>
            <a:normAutofit/>
          </a:bodyPr>
          <a:lstStyle/>
          <a:p>
            <a:pPr>
              <a:buFont typeface="Wingdings" pitchFamily="2" charset="2"/>
              <a:buChar char="q"/>
            </a:pPr>
            <a:r>
              <a:rPr lang="el-GR" sz="2000" dirty="0" smtClean="0">
                <a:latin typeface="Palatino Linotype" pitchFamily="18" charset="0"/>
              </a:rPr>
              <a:t>Από την άλλη πλευρά, όταν χρησιμοποιούμε μια λέξη, π.χ. τη λέξη «βιβλίο», δεν αναφερόμαστε μόνο στο βιβλίο που τυχαίνει να έχουμε μπροστά μας. Με τη λέξη αυτή μπορούμε να αναφερθούμε σε:</a:t>
            </a:r>
          </a:p>
          <a:p>
            <a:pPr>
              <a:buFont typeface="Arial" pitchFamily="34" charset="0"/>
              <a:buChar char="•"/>
            </a:pPr>
            <a:r>
              <a:rPr lang="el-GR" sz="2000" dirty="0" smtClean="0">
                <a:latin typeface="Palatino Linotype" pitchFamily="18" charset="0"/>
              </a:rPr>
              <a:t>Όλα τα βιβλία μας</a:t>
            </a:r>
          </a:p>
          <a:p>
            <a:pPr>
              <a:buFont typeface="Arial" pitchFamily="34" charset="0"/>
              <a:buChar char="•"/>
            </a:pPr>
            <a:r>
              <a:rPr lang="el-GR" sz="2000" dirty="0" smtClean="0">
                <a:latin typeface="Palatino Linotype" pitchFamily="18" charset="0"/>
              </a:rPr>
              <a:t>Τα βιβλία των φίλων και γνωστών μας</a:t>
            </a:r>
          </a:p>
          <a:p>
            <a:pPr>
              <a:buFont typeface="Arial" pitchFamily="34" charset="0"/>
              <a:buChar char="•"/>
            </a:pPr>
            <a:r>
              <a:rPr lang="el-GR" sz="2000" dirty="0" smtClean="0">
                <a:latin typeface="Palatino Linotype" pitchFamily="18" charset="0"/>
              </a:rPr>
              <a:t>Βιβλία που δεν έχουμε δει ούτε θα δούμε ποτέ</a:t>
            </a:r>
          </a:p>
          <a:p>
            <a:pPr>
              <a:buFont typeface="Arial" pitchFamily="34" charset="0"/>
              <a:buChar char="•"/>
            </a:pPr>
            <a:r>
              <a:rPr lang="el-GR" sz="2000" dirty="0" smtClean="0">
                <a:latin typeface="Palatino Linotype" pitchFamily="18" charset="0"/>
              </a:rPr>
              <a:t>Βιβλία που δεν έχουν γραφτεί  ακόμη τώρα που μιλάμε</a:t>
            </a:r>
            <a:r>
              <a:rPr lang="en-GB" sz="2000" dirty="0" smtClean="0">
                <a:latin typeface="Palatino Linotype" pitchFamily="18" charset="0"/>
              </a:rPr>
              <a:t>.</a:t>
            </a:r>
            <a:endParaRPr lang="el-GR" sz="2000" dirty="0" smtClean="0">
              <a:latin typeface="Palatino Linotype" pitchFamily="18" charset="0"/>
            </a:endParaRPr>
          </a:p>
          <a:p>
            <a:pPr>
              <a:buNone/>
            </a:pPr>
            <a:endParaRPr lang="el-GR" sz="2000" dirty="0" smtClean="0">
              <a:latin typeface="Palatino Linotype" pitchFamily="18" charset="0"/>
            </a:endParaRPr>
          </a:p>
          <a:p>
            <a:pPr>
              <a:buFont typeface="Wingdings" pitchFamily="2" charset="2"/>
              <a:buChar char="q"/>
            </a:pPr>
            <a:r>
              <a:rPr lang="el-GR" sz="2000" dirty="0" smtClean="0">
                <a:latin typeface="Palatino Linotype" pitchFamily="18" charset="0"/>
              </a:rPr>
              <a:t>Παρ’ όλα αυτά, όλοι όσοι μιλούν ελληνικά, κατανοούν τι εννοούμε όταν λέμε «βιβλίο», ακόμη και αν η δική τους εμπειρία από βιβλία είναι τελείως διαφορετική από τη δική μας. </a:t>
            </a:r>
            <a:endParaRPr lang="el-GR" sz="2000" dirty="0">
              <a:latin typeface="Palatino Linotype" pitchFamily="18" charset="0"/>
            </a:endParaRPr>
          </a:p>
        </p:txBody>
      </p:sp>
      <p:sp>
        <p:nvSpPr>
          <p:cNvPr id="2" name="1 - Τίτλος"/>
          <p:cNvSpPr>
            <a:spLocks noGrp="1"/>
          </p:cNvSpPr>
          <p:nvPr>
            <p:ph type="title"/>
          </p:nvPr>
        </p:nvSpPr>
        <p:spPr>
          <a:xfrm>
            <a:off x="457200" y="152400"/>
            <a:ext cx="8229600" cy="990584"/>
          </a:xfrm>
        </p:spPr>
        <p:txBody>
          <a:bodyPr>
            <a:normAutofit/>
          </a:bodyPr>
          <a:lstStyle/>
          <a:p>
            <a:pPr algn="ctr"/>
            <a:r>
              <a:rPr lang="el-GR" sz="2800" b="1" dirty="0" smtClean="0">
                <a:latin typeface="Palatino Linotype" pitchFamily="18" charset="0"/>
              </a:rPr>
              <a:t>Λέξεις και νόημα</a:t>
            </a:r>
            <a:endParaRPr lang="el-GR" sz="2800" dirty="0">
              <a:latin typeface="Palatino Linotype"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Χαρτί">
  <a:themeElements>
    <a:clrScheme name="Αφθονία">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Χαρτί">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Χαρτί">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228</TotalTime>
  <Words>2183</Words>
  <Application>Microsoft Office PowerPoint</Application>
  <PresentationFormat>Προβολή στην οθόνη (4:3)</PresentationFormat>
  <Paragraphs>204</Paragraphs>
  <Slides>31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31</vt:i4>
      </vt:variant>
    </vt:vector>
  </HeadingPairs>
  <TitlesOfParts>
    <vt:vector size="32" baseType="lpstr">
      <vt:lpstr>Χαρτί</vt:lpstr>
      <vt:lpstr>Αρχές Φιλοσοφίας </vt:lpstr>
      <vt:lpstr>Κεφάλαιο 2: Κατανοώντας τα πράγματα</vt:lpstr>
      <vt:lpstr>Λέξεις και νόημα</vt:lpstr>
      <vt:lpstr>Λέξεις και νόημα</vt:lpstr>
      <vt:lpstr>Λέξεις και νόημα</vt:lpstr>
      <vt:lpstr>Λέξεις και νόημα</vt:lpstr>
      <vt:lpstr>Λέξεις και νόημα</vt:lpstr>
      <vt:lpstr>Λέξεις και νόημα</vt:lpstr>
      <vt:lpstr>Λέξεις και νόημα</vt:lpstr>
      <vt:lpstr>Λέξεις και νόημα</vt:lpstr>
      <vt:lpstr>Λέξεις και νόημα</vt:lpstr>
      <vt:lpstr>Λέξεις και νόημα</vt:lpstr>
      <vt:lpstr>Οι καθολικές έννοιες</vt:lpstr>
      <vt:lpstr>Οι καθολικές έννοιες</vt:lpstr>
      <vt:lpstr>Οι καθολικές έννοιες</vt:lpstr>
      <vt:lpstr>Οι καθολικές έννοιες</vt:lpstr>
      <vt:lpstr>Οι καθολικές έννοιες</vt:lpstr>
      <vt:lpstr>Οι καθολικές έννοιες</vt:lpstr>
      <vt:lpstr>Οι καθολικές έννοιες</vt:lpstr>
      <vt:lpstr>Οι καθολικές έννοιες</vt:lpstr>
      <vt:lpstr>Οι καθολικές έννοιες</vt:lpstr>
      <vt:lpstr>Οι καθολικές έννοιες</vt:lpstr>
      <vt:lpstr>Οι καθολικές έννοιες</vt:lpstr>
      <vt:lpstr>Οι καθολικές έννοιες</vt:lpstr>
      <vt:lpstr>Η χρήση των λέξεων</vt:lpstr>
      <vt:lpstr>Η χρήση των λέξεων</vt:lpstr>
      <vt:lpstr>Η χρήση των λέξεων</vt:lpstr>
      <vt:lpstr>Η χρήση των λέξεων</vt:lpstr>
      <vt:lpstr>Η χρήση των λέξεων</vt:lpstr>
      <vt:lpstr>Η χρήση των λέξεων</vt:lpstr>
      <vt:lpstr>Η χρήση των λέξεων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Αρχές Φιλοσοφίας </dc:title>
  <dc:creator>Παύλος</dc:creator>
  <cp:lastModifiedBy>Admin</cp:lastModifiedBy>
  <cp:revision>31</cp:revision>
  <dcterms:created xsi:type="dcterms:W3CDTF">2014-11-09T09:25:49Z</dcterms:created>
  <dcterms:modified xsi:type="dcterms:W3CDTF">2017-11-05T09:05:08Z</dcterms:modified>
</cp:coreProperties>
</file>