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57" r:id="rId4"/>
    <p:sldId id="272" r:id="rId5"/>
    <p:sldId id="273" r:id="rId6"/>
    <p:sldId id="258" r:id="rId7"/>
    <p:sldId id="259" r:id="rId8"/>
    <p:sldId id="274" r:id="rId9"/>
    <p:sldId id="260" r:id="rId10"/>
    <p:sldId id="275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6070600" cy="4552950"/>
  <p:notesSz cx="6070600" cy="45529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44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19075"/>
            <a:ext cx="5276850" cy="2276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00" y="2581275"/>
            <a:ext cx="593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/>
              <a:t>FTP είναι τα αρχικά για το </a:t>
            </a:r>
            <a:r>
              <a:rPr lang="el-GR" sz="1600" b="1" dirty="0"/>
              <a:t>«</a:t>
            </a:r>
            <a:r>
              <a:rPr lang="el-GR" sz="1600" b="1" dirty="0" err="1"/>
              <a:t>File</a:t>
            </a:r>
            <a:r>
              <a:rPr lang="el-GR" sz="1600" b="1" dirty="0"/>
              <a:t> </a:t>
            </a:r>
            <a:r>
              <a:rPr lang="el-GR" sz="1600" b="1" dirty="0" err="1"/>
              <a:t>Transfer</a:t>
            </a:r>
            <a:r>
              <a:rPr lang="el-GR" sz="1600" b="1" dirty="0"/>
              <a:t> </a:t>
            </a:r>
            <a:r>
              <a:rPr lang="el-GR" sz="1600" b="1" dirty="0" err="1"/>
              <a:t>Protocol</a:t>
            </a:r>
            <a:r>
              <a:rPr lang="el-GR" sz="1600" b="1" dirty="0"/>
              <a:t>»/ Πρωτόκολλο Μεταφοράς Αρχείων</a:t>
            </a:r>
            <a:r>
              <a:rPr lang="el-GR" sz="1600" dirty="0"/>
              <a:t>. Είναι το πρωτόκολλο (δηλαδή ένα σύνολο κανόνων και ρυθμίσεων) που χρησιμοποιείται για την απομακρυσμένη μεταφορά αρχείων από έναν </a:t>
            </a:r>
            <a:r>
              <a:rPr lang="el-GR" sz="1600" dirty="0" err="1"/>
              <a:t>client</a:t>
            </a:r>
            <a:r>
              <a:rPr lang="el-GR" sz="1600" dirty="0"/>
              <a:t> /πελάτη σε ένα </a:t>
            </a:r>
            <a:r>
              <a:rPr lang="el-GR" sz="1600" dirty="0" err="1"/>
              <a:t>server</a:t>
            </a:r>
            <a:r>
              <a:rPr lang="el-GR" sz="1600" dirty="0"/>
              <a:t>/εξυπηρετητή και αντίστροφα. Ανάλογα με τον τύπο των αρχείων, η μεταφορά τους γίνεται δυαδικά (</a:t>
            </a:r>
            <a:r>
              <a:rPr lang="el-GR" sz="1600" dirty="0" err="1"/>
              <a:t>binary</a:t>
            </a:r>
            <a:r>
              <a:rPr lang="el-GR" sz="1600" dirty="0"/>
              <a:t>) ή σε ASCII.</a:t>
            </a:r>
          </a:p>
        </p:txBody>
      </p:sp>
    </p:spTree>
    <p:extLst>
      <p:ext uri="{BB962C8B-B14F-4D97-AF65-F5344CB8AC3E}">
        <p14:creationId xmlns:p14="http://schemas.microsoft.com/office/powerpoint/2010/main" val="16530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3373" y="3564411"/>
            <a:ext cx="28772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8"/>
              </a:lnSpc>
            </a:pPr>
            <a:r>
              <a:rPr sz="498" spc="-2" dirty="0">
                <a:latin typeface="Corbel"/>
                <a:cs typeface="Corbel"/>
              </a:rPr>
              <a:t>3</a:t>
            </a:r>
            <a:endParaRPr sz="498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2942" y="3077794"/>
            <a:ext cx="5387658" cy="459089"/>
          </a:xfrm>
          <a:custGeom>
            <a:avLst/>
            <a:gdLst/>
            <a:ahLst/>
            <a:cxnLst/>
            <a:rect l="l" t="t" r="r" b="b"/>
            <a:pathLst>
              <a:path w="10820400" h="922020">
                <a:moveTo>
                  <a:pt x="10820400" y="0"/>
                </a:moveTo>
                <a:lnTo>
                  <a:pt x="0" y="0"/>
                </a:lnTo>
                <a:lnTo>
                  <a:pt x="0" y="922019"/>
                </a:lnTo>
                <a:lnTo>
                  <a:pt x="10820400" y="922019"/>
                </a:lnTo>
                <a:lnTo>
                  <a:pt x="10820400" y="0"/>
                </a:lnTo>
                <a:close/>
              </a:path>
            </a:pathLst>
          </a:custGeom>
          <a:solidFill>
            <a:srgbClr val="ECDFF8"/>
          </a:solidFill>
        </p:spPr>
        <p:txBody>
          <a:bodyPr wrap="square" lIns="0" tIns="0" rIns="0" bIns="0" rtlCol="0"/>
          <a:lstStyle/>
          <a:p>
            <a:endParaRPr sz="896"/>
          </a:p>
        </p:txBody>
      </p:sp>
      <p:sp>
        <p:nvSpPr>
          <p:cNvPr id="4" name="object 4"/>
          <p:cNvSpPr txBox="1"/>
          <p:nvPr/>
        </p:nvSpPr>
        <p:spPr>
          <a:xfrm>
            <a:off x="682942" y="3077794"/>
            <a:ext cx="5387658" cy="429218"/>
          </a:xfrm>
          <a:prstGeom prst="rect">
            <a:avLst/>
          </a:prstGeom>
        </p:spPr>
        <p:txBody>
          <a:bodyPr vert="horz" wrap="square" lIns="0" tIns="15492" rIns="0" bIns="0" rtlCol="0">
            <a:spAutoFit/>
          </a:bodyPr>
          <a:lstStyle/>
          <a:p>
            <a:pPr marL="45528" marR="59755">
              <a:spcBef>
                <a:spcPts val="121"/>
              </a:spcBef>
            </a:pP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Ο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Παγκόσμιος</a:t>
            </a:r>
            <a:r>
              <a:rPr sz="896" spc="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5" dirty="0">
                <a:solidFill>
                  <a:srgbClr val="221F1F"/>
                </a:solidFill>
                <a:latin typeface="Corbel"/>
                <a:cs typeface="Corbel"/>
              </a:rPr>
              <a:t>Ιστός</a:t>
            </a:r>
            <a:r>
              <a:rPr sz="896" spc="10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αποτελεί</a:t>
            </a:r>
            <a:r>
              <a:rPr sz="896" spc="10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ίσως</a:t>
            </a:r>
            <a:r>
              <a:rPr sz="896" spc="1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12" dirty="0">
                <a:solidFill>
                  <a:srgbClr val="221F1F"/>
                </a:solidFill>
                <a:latin typeface="Corbel"/>
                <a:cs typeface="Corbel"/>
              </a:rPr>
              <a:t>την</a:t>
            </a:r>
            <a:r>
              <a:rPr sz="896" spc="10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5" dirty="0">
                <a:solidFill>
                  <a:srgbClr val="221F1F"/>
                </a:solidFill>
                <a:latin typeface="Corbel"/>
                <a:cs typeface="Corbel"/>
              </a:rPr>
              <a:t>κινητήρια</a:t>
            </a:r>
            <a:r>
              <a:rPr sz="896" spc="1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δύναμη</a:t>
            </a:r>
            <a:r>
              <a:rPr sz="896" spc="10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7" dirty="0">
                <a:solidFill>
                  <a:srgbClr val="221F1F"/>
                </a:solidFill>
                <a:latin typeface="Corbel"/>
                <a:cs typeface="Corbel"/>
              </a:rPr>
              <a:t>του</a:t>
            </a:r>
            <a:r>
              <a:rPr sz="896" spc="-1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Διαδικτύου,</a:t>
            </a:r>
            <a:r>
              <a:rPr sz="896" spc="1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σε σημείο</a:t>
            </a:r>
            <a:r>
              <a:rPr sz="896" spc="1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5" dirty="0">
                <a:solidFill>
                  <a:srgbClr val="221F1F"/>
                </a:solidFill>
                <a:latin typeface="Corbel"/>
                <a:cs typeface="Corbel"/>
              </a:rPr>
              <a:t>τέτοιο</a:t>
            </a:r>
            <a:r>
              <a:rPr sz="896" spc="1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που</a:t>
            </a:r>
            <a:r>
              <a:rPr sz="896" spc="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να</a:t>
            </a:r>
            <a:r>
              <a:rPr sz="896" spc="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7" dirty="0">
                <a:solidFill>
                  <a:srgbClr val="221F1F"/>
                </a:solidFill>
                <a:latin typeface="Corbel"/>
                <a:cs typeface="Corbel"/>
              </a:rPr>
              <a:t>ταυτίζουμε </a:t>
            </a:r>
            <a:r>
              <a:rPr sz="896" spc="-17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τις</a:t>
            </a:r>
            <a:r>
              <a:rPr sz="896" spc="10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δύο</a:t>
            </a:r>
            <a:r>
              <a:rPr sz="896" spc="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έννοιες.</a:t>
            </a:r>
            <a:r>
              <a:rPr sz="896" spc="-30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2" dirty="0">
                <a:solidFill>
                  <a:srgbClr val="221F1F"/>
                </a:solidFill>
                <a:latin typeface="Corbel"/>
                <a:cs typeface="Corbel"/>
              </a:rPr>
              <a:t>Στην</a:t>
            </a:r>
            <a:r>
              <a:rPr sz="896" spc="1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ταύτιση</a:t>
            </a:r>
            <a:r>
              <a:rPr sz="896" spc="2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αυτή</a:t>
            </a:r>
            <a:r>
              <a:rPr sz="896" spc="10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συμβάλλει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10" dirty="0">
                <a:solidFill>
                  <a:srgbClr val="221F1F"/>
                </a:solidFill>
                <a:latin typeface="Corbel"/>
                <a:cs typeface="Corbel"/>
              </a:rPr>
              <a:t>το</a:t>
            </a:r>
            <a:r>
              <a:rPr sz="896" spc="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γεγονός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ότι</a:t>
            </a:r>
            <a:r>
              <a:rPr sz="896" spc="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έχει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 σε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μεγάλο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βαθμό</a:t>
            </a:r>
            <a:r>
              <a:rPr sz="896" spc="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ενσωματώσει</a:t>
            </a:r>
            <a:r>
              <a:rPr sz="896" spc="1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όλες</a:t>
            </a:r>
            <a:r>
              <a:rPr sz="896" spc="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τις</a:t>
            </a:r>
            <a:endParaRPr sz="896">
              <a:latin typeface="Corbel"/>
              <a:cs typeface="Corbel"/>
            </a:endParaRPr>
          </a:p>
          <a:p>
            <a:pPr marL="45528"/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άλλες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υπηρεσίες</a:t>
            </a:r>
            <a:r>
              <a:rPr sz="896" spc="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7" dirty="0">
                <a:solidFill>
                  <a:srgbClr val="221F1F"/>
                </a:solidFill>
                <a:latin typeface="Corbel"/>
                <a:cs typeface="Corbel"/>
              </a:rPr>
              <a:t>του</a:t>
            </a:r>
            <a:r>
              <a:rPr sz="896" spc="-1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Διαδικτύου</a:t>
            </a:r>
            <a:r>
              <a:rPr sz="896" spc="1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που</a:t>
            </a:r>
            <a:r>
              <a:rPr sz="896" spc="10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5" dirty="0">
                <a:solidFill>
                  <a:srgbClr val="221F1F"/>
                </a:solidFill>
                <a:latin typeface="Corbel"/>
                <a:cs typeface="Corbel"/>
              </a:rPr>
              <a:t>μπορούν</a:t>
            </a:r>
            <a:r>
              <a:rPr sz="896" spc="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5" dirty="0">
                <a:solidFill>
                  <a:srgbClr val="221F1F"/>
                </a:solidFill>
                <a:latin typeface="Corbel"/>
                <a:cs typeface="Corbel"/>
              </a:rPr>
              <a:t>πλέον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 να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γίνουν</a:t>
            </a:r>
            <a:r>
              <a:rPr sz="896" spc="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μέσα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από</a:t>
            </a:r>
            <a:r>
              <a:rPr sz="896" spc="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10" dirty="0">
                <a:solidFill>
                  <a:srgbClr val="221F1F"/>
                </a:solidFill>
                <a:latin typeface="Corbel"/>
                <a:cs typeface="Corbel"/>
              </a:rPr>
              <a:t>τον</a:t>
            </a:r>
            <a:r>
              <a:rPr sz="896" spc="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Παγκόσμιο</a:t>
            </a:r>
            <a:r>
              <a:rPr sz="896" spc="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5" dirty="0">
                <a:solidFill>
                  <a:srgbClr val="221F1F"/>
                </a:solidFill>
                <a:latin typeface="Corbel"/>
                <a:cs typeface="Corbel"/>
              </a:rPr>
              <a:t>Ιστό.</a:t>
            </a:r>
            <a:endParaRPr sz="896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5885" y="3536883"/>
            <a:ext cx="4704715" cy="426345"/>
          </a:xfrm>
          <a:prstGeom prst="rect">
            <a:avLst/>
          </a:prstGeom>
          <a:solidFill>
            <a:srgbClr val="DBC2F3"/>
          </a:solidFill>
        </p:spPr>
        <p:txBody>
          <a:bodyPr vert="horz" wrap="square" lIns="0" tIns="12647" rIns="0" bIns="0" rtlCol="0">
            <a:spAutoFit/>
          </a:bodyPr>
          <a:lstStyle/>
          <a:p>
            <a:pPr marL="45528" marR="547917">
              <a:spcBef>
                <a:spcPts val="100"/>
              </a:spcBef>
            </a:pPr>
            <a:r>
              <a:rPr sz="896" spc="-5" dirty="0">
                <a:solidFill>
                  <a:srgbClr val="221F1F"/>
                </a:solidFill>
                <a:latin typeface="Corbel"/>
                <a:cs typeface="Corbel"/>
              </a:rPr>
              <a:t>Ωστόσο,</a:t>
            </a:r>
            <a:r>
              <a:rPr sz="896" spc="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οφείλουμε</a:t>
            </a:r>
            <a:r>
              <a:rPr sz="896" spc="10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να </a:t>
            </a:r>
            <a:r>
              <a:rPr sz="896" spc="-5" dirty="0">
                <a:solidFill>
                  <a:srgbClr val="221F1F"/>
                </a:solidFill>
                <a:latin typeface="Corbel"/>
                <a:cs typeface="Corbel"/>
              </a:rPr>
              <a:t>τονίσουμε</a:t>
            </a:r>
            <a:r>
              <a:rPr sz="896" spc="1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εδώ</a:t>
            </a:r>
            <a:r>
              <a:rPr sz="896" spc="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ότι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 ο</a:t>
            </a:r>
            <a:r>
              <a:rPr sz="896" spc="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Παγκόσμιος</a:t>
            </a:r>
            <a:r>
              <a:rPr sz="896" spc="1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5" dirty="0">
                <a:solidFill>
                  <a:srgbClr val="221F1F"/>
                </a:solidFill>
                <a:latin typeface="Corbel"/>
                <a:cs typeface="Corbel"/>
              </a:rPr>
              <a:t>Ιστός</a:t>
            </a:r>
            <a:r>
              <a:rPr sz="896" spc="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είναι</a:t>
            </a:r>
            <a:r>
              <a:rPr sz="896" spc="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μία</a:t>
            </a:r>
            <a:r>
              <a:rPr sz="896" spc="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υπηρεσία</a:t>
            </a:r>
            <a:r>
              <a:rPr sz="896" spc="1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10" dirty="0">
                <a:solidFill>
                  <a:srgbClr val="221F1F"/>
                </a:solidFill>
                <a:latin typeface="Corbel"/>
                <a:cs typeface="Corbel"/>
              </a:rPr>
              <a:t>του </a:t>
            </a:r>
            <a:r>
              <a:rPr sz="896" spc="-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Διαδικτύου.</a:t>
            </a:r>
            <a:r>
              <a:rPr sz="896" spc="-20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Θα</a:t>
            </a:r>
            <a:r>
              <a:rPr sz="896" spc="-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μπορούσαμε</a:t>
            </a:r>
            <a:r>
              <a:rPr sz="896" spc="1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να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 πούμε</a:t>
            </a:r>
            <a:r>
              <a:rPr sz="896" spc="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ότι</a:t>
            </a:r>
            <a:r>
              <a:rPr sz="896" spc="5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10" dirty="0">
                <a:solidFill>
                  <a:srgbClr val="221F1F"/>
                </a:solidFill>
                <a:latin typeface="Corbel"/>
                <a:cs typeface="Corbel"/>
              </a:rPr>
              <a:t>το</a:t>
            </a:r>
            <a:r>
              <a:rPr sz="896" spc="-2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Διαδίκτυο</a:t>
            </a:r>
            <a:r>
              <a:rPr sz="896" spc="1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είναι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 η</a:t>
            </a:r>
            <a:r>
              <a:rPr sz="896" spc="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φυσική</a:t>
            </a:r>
            <a:r>
              <a:rPr sz="896" spc="10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υποδομή</a:t>
            </a:r>
            <a:r>
              <a:rPr sz="896" spc="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και ο </a:t>
            </a:r>
            <a:r>
              <a:rPr sz="896" spc="-17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Παγκόσμιος</a:t>
            </a:r>
            <a:r>
              <a:rPr sz="896" spc="1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5" dirty="0">
                <a:solidFill>
                  <a:srgbClr val="221F1F"/>
                </a:solidFill>
                <a:latin typeface="Corbel"/>
                <a:cs typeface="Corbel"/>
              </a:rPr>
              <a:t>Ιστός</a:t>
            </a:r>
            <a:r>
              <a:rPr sz="896" spc="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dirty="0">
                <a:solidFill>
                  <a:srgbClr val="221F1F"/>
                </a:solidFill>
                <a:latin typeface="Corbel"/>
                <a:cs typeface="Corbel"/>
              </a:rPr>
              <a:t>ο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5" dirty="0">
                <a:solidFill>
                  <a:srgbClr val="221F1F"/>
                </a:solidFill>
                <a:latin typeface="Corbel"/>
                <a:cs typeface="Corbel"/>
              </a:rPr>
              <a:t>τρόπος</a:t>
            </a:r>
            <a:r>
              <a:rPr sz="896" spc="7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οργάνωσης</a:t>
            </a:r>
            <a:r>
              <a:rPr sz="896" spc="2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2" dirty="0">
                <a:solidFill>
                  <a:srgbClr val="221F1F"/>
                </a:solidFill>
                <a:latin typeface="Corbel"/>
                <a:cs typeface="Corbel"/>
              </a:rPr>
              <a:t>των</a:t>
            </a:r>
            <a:r>
              <a:rPr sz="896" spc="10" dirty="0">
                <a:solidFill>
                  <a:srgbClr val="221F1F"/>
                </a:solidFill>
                <a:latin typeface="Corbel"/>
                <a:cs typeface="Corbel"/>
              </a:rPr>
              <a:t> </a:t>
            </a:r>
            <a:r>
              <a:rPr sz="896" spc="-7" dirty="0">
                <a:solidFill>
                  <a:srgbClr val="221F1F"/>
                </a:solidFill>
                <a:latin typeface="Corbel"/>
                <a:cs typeface="Corbel"/>
              </a:rPr>
              <a:t>πληροφοριών.</a:t>
            </a:r>
            <a:endParaRPr sz="896">
              <a:latin typeface="Corbel"/>
              <a:cs typeface="Corbe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943" y="1138237"/>
            <a:ext cx="1513097" cy="96750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609470"/>
            <a:ext cx="6070600" cy="2547439"/>
            <a:chOff x="0" y="0"/>
            <a:chExt cx="12192000" cy="51161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155" y="0"/>
              <a:ext cx="7514844" cy="51160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8534400" cy="533400"/>
            </a:xfrm>
            <a:custGeom>
              <a:avLst/>
              <a:gdLst/>
              <a:ahLst/>
              <a:cxnLst/>
              <a:rect l="l" t="t" r="r" b="b"/>
              <a:pathLst>
                <a:path w="8534400" h="533400">
                  <a:moveTo>
                    <a:pt x="0" y="533400"/>
                  </a:moveTo>
                  <a:lnTo>
                    <a:pt x="8534400" y="5334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2FACEB"/>
            </a:solidFill>
          </p:spPr>
          <p:txBody>
            <a:bodyPr wrap="square" lIns="0" tIns="0" rIns="0" bIns="0" rtlCol="0"/>
            <a:lstStyle/>
            <a:p>
              <a:endParaRPr sz="896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9536" y="638045"/>
            <a:ext cx="3775787" cy="159633"/>
          </a:xfrm>
          <a:prstGeom prst="rect">
            <a:avLst/>
          </a:prstGeom>
        </p:spPr>
        <p:txBody>
          <a:bodyPr vert="horz" wrap="square" lIns="0" tIns="6324" rIns="0" bIns="0" rtlCol="0">
            <a:spAutoFit/>
          </a:bodyPr>
          <a:lstStyle/>
          <a:p>
            <a:pPr marL="6323">
              <a:spcBef>
                <a:spcPts val="50"/>
              </a:spcBef>
            </a:pPr>
            <a:r>
              <a:rPr sz="996" b="1" spc="-2" dirty="0">
                <a:solidFill>
                  <a:srgbClr val="FFFFFF"/>
                </a:solidFill>
                <a:latin typeface="Comic Sans MS"/>
                <a:cs typeface="Comic Sans MS"/>
              </a:rPr>
              <a:t>10.2 </a:t>
            </a:r>
            <a:r>
              <a:rPr sz="996" b="1" dirty="0">
                <a:solidFill>
                  <a:srgbClr val="FFFFFF"/>
                </a:solidFill>
                <a:latin typeface="Comic Sans MS"/>
                <a:cs typeface="Comic Sans MS"/>
              </a:rPr>
              <a:t>Ο</a:t>
            </a:r>
            <a:r>
              <a:rPr sz="996" b="1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996" b="1" dirty="0">
                <a:solidFill>
                  <a:srgbClr val="FFFFFF"/>
                </a:solidFill>
                <a:latin typeface="Comic Sans MS"/>
                <a:cs typeface="Comic Sans MS"/>
              </a:rPr>
              <a:t>παγκόσμιος</a:t>
            </a:r>
            <a:r>
              <a:rPr sz="996" b="1" spc="-12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996" b="1" spc="-2" dirty="0">
                <a:solidFill>
                  <a:srgbClr val="FFFFFF"/>
                </a:solidFill>
                <a:latin typeface="Comic Sans MS"/>
                <a:cs typeface="Comic Sans MS"/>
              </a:rPr>
              <a:t>ιστός,</a:t>
            </a:r>
            <a:r>
              <a:rPr sz="996" b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996" b="1" spc="-2" dirty="0">
                <a:solidFill>
                  <a:srgbClr val="FFFFFF"/>
                </a:solidFill>
                <a:latin typeface="Comic Sans MS"/>
                <a:cs typeface="Comic Sans MS"/>
              </a:rPr>
              <a:t>υπηρεσίες</a:t>
            </a:r>
            <a:r>
              <a:rPr sz="996" b="1" spc="-7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996" b="1" spc="-2" dirty="0">
                <a:solidFill>
                  <a:srgbClr val="FFFFFF"/>
                </a:solidFill>
                <a:latin typeface="Comic Sans MS"/>
                <a:cs typeface="Comic Sans MS"/>
              </a:rPr>
              <a:t>και</a:t>
            </a:r>
            <a:r>
              <a:rPr sz="996" b="1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996" b="1" dirty="0">
                <a:solidFill>
                  <a:srgbClr val="FFFFFF"/>
                </a:solidFill>
                <a:latin typeface="Comic Sans MS"/>
                <a:cs typeface="Comic Sans MS"/>
              </a:rPr>
              <a:t>εφαρμογές</a:t>
            </a:r>
            <a:r>
              <a:rPr sz="996" b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996" b="1" dirty="0">
                <a:solidFill>
                  <a:srgbClr val="FFFFFF"/>
                </a:solidFill>
                <a:latin typeface="Comic Sans MS"/>
                <a:cs typeface="Comic Sans MS"/>
              </a:rPr>
              <a:t>Διαδικτύου</a:t>
            </a:r>
            <a:endParaRPr sz="996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0405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700" y="295275"/>
            <a:ext cx="59309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l-GR" b="1" i="0" dirty="0" smtClean="0">
                <a:solidFill>
                  <a:srgbClr val="171717"/>
                </a:solidFill>
                <a:effectLst/>
                <a:latin typeface="Helvetica Neue"/>
              </a:rPr>
              <a:t>Πλεονεκτήματα ηλεκτρονικού ταχυδρομείου</a:t>
            </a:r>
          </a:p>
          <a:p>
            <a:pPr fontAlgn="base"/>
            <a:endParaRPr lang="el-GR" b="1" i="0" dirty="0" smtClean="0">
              <a:solidFill>
                <a:srgbClr val="171717"/>
              </a:solidFill>
              <a:effectLst/>
              <a:latin typeface="Helvetica Neue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l-GR" sz="1600" b="1" i="0" dirty="0" smtClean="0">
                <a:solidFill>
                  <a:srgbClr val="171717"/>
                </a:solidFill>
                <a:effectLst/>
                <a:latin typeface="Open Sans"/>
              </a:rPr>
              <a:t> Πολύ γρήγορο</a:t>
            </a:r>
            <a:r>
              <a:rPr lang="el-GR" sz="1600" b="0" i="0" dirty="0" smtClean="0">
                <a:solidFill>
                  <a:srgbClr val="171717"/>
                </a:solidFill>
                <a:effectLst/>
                <a:latin typeface="Open Sans"/>
              </a:rPr>
              <a:t> (στέλνουμε ένα μήνυμα σε δευτερόλεπτα)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l-GR" sz="1600" b="0" i="0" dirty="0" smtClean="0">
              <a:solidFill>
                <a:srgbClr val="171717"/>
              </a:solidFill>
              <a:effectLst/>
              <a:latin typeface="Open San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l-GR" sz="1600" b="1" i="0" dirty="0" smtClean="0">
                <a:solidFill>
                  <a:srgbClr val="171717"/>
                </a:solidFill>
                <a:effectLst/>
                <a:latin typeface="Open Sans"/>
              </a:rPr>
              <a:t> Οικονομικό</a:t>
            </a:r>
            <a:r>
              <a:rPr lang="el-GR" sz="1600" b="0" i="0" dirty="0" smtClean="0">
                <a:solidFill>
                  <a:srgbClr val="171717"/>
                </a:solidFill>
                <a:effectLst/>
                <a:latin typeface="Open Sans"/>
              </a:rPr>
              <a:t> (είναι δωρεάν)</a:t>
            </a:r>
          </a:p>
          <a:p>
            <a:pPr fontAlgn="base"/>
            <a:endParaRPr lang="el-GR" sz="1600" b="0" i="0" dirty="0" smtClean="0">
              <a:solidFill>
                <a:srgbClr val="171717"/>
              </a:solidFill>
              <a:effectLst/>
              <a:latin typeface="Open San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l-GR" sz="1600" b="1" i="0" dirty="0" smtClean="0">
                <a:solidFill>
                  <a:srgbClr val="171717"/>
                </a:solidFill>
                <a:effectLst/>
                <a:latin typeface="Open Sans"/>
              </a:rPr>
              <a:t> Αξιόπιστο</a:t>
            </a:r>
            <a:r>
              <a:rPr lang="el-GR" sz="1600" b="0" i="0" dirty="0" smtClean="0">
                <a:solidFill>
                  <a:srgbClr val="171717"/>
                </a:solidFill>
                <a:effectLst/>
                <a:latin typeface="Open Sans"/>
              </a:rPr>
              <a:t> (το μήνυμα θα πάει σίγουρα στον προορισμό του)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l-GR" sz="1600" b="0" i="0" dirty="0" smtClean="0">
              <a:solidFill>
                <a:srgbClr val="171717"/>
              </a:solidFill>
              <a:effectLst/>
              <a:latin typeface="Open San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l-GR" sz="1600" b="0" i="0" dirty="0" smtClean="0">
                <a:solidFill>
                  <a:srgbClr val="171717"/>
                </a:solidFill>
                <a:effectLst/>
                <a:latin typeface="Open Sans"/>
              </a:rPr>
              <a:t> Δεν χρειάζεται να είμαστε συνέχεια συνδεδεμένοι (τα email αποθηκεύονται αυτόματα στη θυρίδα μας)</a:t>
            </a:r>
            <a:endParaRPr lang="el-GR" sz="1600" b="0" i="0" dirty="0">
              <a:solidFill>
                <a:srgbClr val="171717"/>
              </a:solidFill>
              <a:effectLst/>
              <a:latin typeface="Open Sans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2801893"/>
            <a:ext cx="2184400" cy="1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362075"/>
            <a:ext cx="6070600" cy="26875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95275"/>
            <a:ext cx="1704975" cy="12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3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676275"/>
            <a:ext cx="5410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l-GR" sz="1400" b="1" i="0" dirty="0" smtClean="0">
                <a:solidFill>
                  <a:srgbClr val="1F1F1F"/>
                </a:solidFill>
                <a:effectLst/>
              </a:rPr>
              <a:t> </a:t>
            </a:r>
            <a:r>
              <a:rPr lang="el-GR" sz="1400" b="1" dirty="0">
                <a:solidFill>
                  <a:srgbClr val="1F1F1F"/>
                </a:solidFill>
              </a:rPr>
              <a:t>Δ</a:t>
            </a:r>
            <a:r>
              <a:rPr lang="el-GR" sz="1400" b="1" i="0" dirty="0" smtClean="0">
                <a:solidFill>
                  <a:srgbClr val="1F1F1F"/>
                </a:solidFill>
                <a:effectLst/>
              </a:rPr>
              <a:t>ωρεάν κλήσεις.</a:t>
            </a:r>
          </a:p>
          <a:p>
            <a:pPr algn="just" fontAlgn="base"/>
            <a:endParaRPr lang="el-GR" sz="1400" b="1" i="0" dirty="0" smtClean="0">
              <a:solidFill>
                <a:srgbClr val="1F1F1F"/>
              </a:solidFill>
              <a:effectLst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l-GR" sz="1400" b="1" i="0" dirty="0" smtClean="0">
                <a:solidFill>
                  <a:srgbClr val="1F1F1F"/>
                </a:solidFill>
                <a:effectLst/>
              </a:rPr>
              <a:t> Φωνητικές κλήσεις και βιντεοκλήσεις </a:t>
            </a:r>
          </a:p>
          <a:p>
            <a:pPr algn="just" fontAlgn="base"/>
            <a:endParaRPr lang="el-GR" sz="1400" b="1" i="0" dirty="0" smtClean="0">
              <a:solidFill>
                <a:srgbClr val="1F1F1F"/>
              </a:solidFill>
              <a:effectLst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rgbClr val="1F1F1F"/>
                </a:solidFill>
              </a:rPr>
              <a:t> </a:t>
            </a:r>
            <a:r>
              <a:rPr lang="el-GR" sz="1400" b="1" i="0" dirty="0" smtClean="0">
                <a:solidFill>
                  <a:srgbClr val="1F1F1F"/>
                </a:solidFill>
                <a:effectLst/>
              </a:rPr>
              <a:t>Δυνατότητα πραγματοποίησης ομαδικής συνομιλίας.</a:t>
            </a:r>
          </a:p>
          <a:p>
            <a:pPr algn="just" fontAlgn="base"/>
            <a:endParaRPr lang="el-GR" sz="1400" b="1" i="0" dirty="0" smtClean="0">
              <a:solidFill>
                <a:srgbClr val="1F1F1F"/>
              </a:solidFill>
              <a:effectLst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l-GR" sz="1400" b="1" i="0" dirty="0" smtClean="0">
                <a:solidFill>
                  <a:srgbClr val="1F1F1F"/>
                </a:solidFill>
                <a:effectLst/>
              </a:rPr>
              <a:t> Καθαρότητα και υψηλή ποιότητα στη χρήση.</a:t>
            </a:r>
          </a:p>
          <a:p>
            <a:pPr algn="just" fontAlgn="base"/>
            <a:endParaRPr lang="el-GR" sz="1400" b="1" i="0" dirty="0" smtClean="0">
              <a:solidFill>
                <a:srgbClr val="1F1F1F"/>
              </a:solidFill>
              <a:effectLst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l-GR" sz="1400" b="1" i="0" dirty="0" smtClean="0">
                <a:solidFill>
                  <a:srgbClr val="1F1F1F"/>
                </a:solidFill>
                <a:effectLst/>
              </a:rPr>
              <a:t> Μοιράζεστε τη συσκευή σας με άλλους.</a:t>
            </a:r>
          </a:p>
          <a:p>
            <a:pPr algn="just" fontAlgn="base"/>
            <a:endParaRPr lang="el-GR" sz="1400" b="1" i="0" dirty="0" smtClean="0">
              <a:solidFill>
                <a:srgbClr val="1F1F1F"/>
              </a:solidFill>
              <a:effectLst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l-GR" sz="1400" b="1" i="0" dirty="0" smtClean="0">
                <a:solidFill>
                  <a:srgbClr val="1F1F1F"/>
                </a:solidFill>
                <a:effectLst/>
              </a:rPr>
              <a:t> Αποστολή και λήψη δεδομένων μέσω αυτού.</a:t>
            </a:r>
          </a:p>
          <a:p>
            <a:pPr algn="just" fontAlgn="base"/>
            <a:endParaRPr lang="el-GR" sz="1400" b="1" i="0" dirty="0" smtClean="0">
              <a:solidFill>
                <a:srgbClr val="1F1F1F"/>
              </a:solidFill>
              <a:effectLst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l-GR" sz="1400" b="1" i="0" dirty="0" smtClean="0">
                <a:solidFill>
                  <a:srgbClr val="1F1F1F"/>
                </a:solidFill>
                <a:effectLst/>
              </a:rPr>
              <a:t> Διαθέσιμο για όλες τις συσκευές.</a:t>
            </a:r>
            <a:endParaRPr lang="el-GR" sz="1400" b="1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4287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ΠΛΕΟΝΕΚΤΗΜΑΤΑ ΒΙΝΤΕΟΚΛΗΣΕΩΝ - ΕΠΙΚΟΙΝΩΝΙΑΣ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25" y="2733675"/>
            <a:ext cx="15906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159</Words>
  <Application>Microsoft Office PowerPoint</Application>
  <PresentationFormat>Προσαρμογή</PresentationFormat>
  <Paragraphs>29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Corbel</vt:lpstr>
      <vt:lpstr>Helvetica Neue</vt:lpstr>
      <vt:lpstr>Open Sans</vt:lpstr>
      <vt:lpstr>Office Theme</vt:lpstr>
      <vt:lpstr>Παρουσίαση του PowerPoint</vt:lpstr>
      <vt:lpstr>10.2 Ο παγκόσμιος ιστός, υπηρεσίες και εφαρμογές Διαδικτύου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Ignatis</cp:lastModifiedBy>
  <cp:revision>4</cp:revision>
  <dcterms:created xsi:type="dcterms:W3CDTF">2023-11-02T16:35:35Z</dcterms:created>
  <dcterms:modified xsi:type="dcterms:W3CDTF">2023-11-02T17:22:28Z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2023-11-02T00:00:00Z</vt:filetime>
  </property>
  <property fmtid="{D5CDD505-2E9C-101B-9397-08002B2CF9AE}" pid="3" name="LastSaved">
    <vt:filetime>2023-11-02T00:00:00Z</vt:filetime>
  </property>
</Properties>
</file>