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1" r:id="rId5"/>
    <p:sldId id="282" r:id="rId6"/>
    <p:sldId id="284" r:id="rId7"/>
    <p:sldId id="280" r:id="rId8"/>
    <p:sldId id="257" r:id="rId9"/>
    <p:sldId id="258" r:id="rId10"/>
    <p:sldId id="261" r:id="rId11"/>
    <p:sldId id="264" r:id="rId12"/>
    <p:sldId id="265" r:id="rId13"/>
    <p:sldId id="286" r:id="rId14"/>
    <p:sldId id="260" r:id="rId15"/>
    <p:sldId id="287" r:id="rId16"/>
    <p:sldId id="285" r:id="rId17"/>
    <p:sldId id="266" r:id="rId18"/>
    <p:sldId id="289" r:id="rId19"/>
    <p:sldId id="290" r:id="rId20"/>
    <p:sldId id="259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0517F3-57F3-8568-D2ED-F0A2CE097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4A53572-1B65-0D6C-9344-799845CA7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397229C-1F4A-A696-1AEC-60EAC18B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7A81D2-7F3E-ACC5-5D50-F86ACC85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532C2AF-76F4-C80B-5A81-195928B1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18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4735FC-0ADD-05A9-B5A4-FF421028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9F0EAF6-9E6C-7F86-B64D-A95FAEC58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AE5EE2-8715-657A-7C15-CD25AB1F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ECD323-D590-BF6E-61BD-8492B6696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FA5836B-DD2F-6893-8612-2F8C46C7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636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0DA51B5-2D1D-901B-2824-943F4E33A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D376D1A-ACFB-6FD8-A27C-50C98B699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A449B3-0548-A731-FA8F-6868FF45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C221F28-AD7C-D555-B5C0-37EF56546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A8D5AA-0345-E70F-47C6-EE326EC1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304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B9E606-DDB6-2C77-DF24-1E4101F4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9968" y="260351"/>
            <a:ext cx="8640233" cy="72072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0A76454-C35A-8BE0-4153-806E1A95D5F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92151" y="1700213"/>
            <a:ext cx="5384800" cy="4392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516BFA9-3A7E-EB20-C8C3-0F886D475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0151" y="1700213"/>
            <a:ext cx="5384800" cy="439261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</p:spTree>
    <p:extLst>
      <p:ext uri="{BB962C8B-B14F-4D97-AF65-F5344CB8AC3E}">
        <p14:creationId xmlns:p14="http://schemas.microsoft.com/office/powerpoint/2010/main" val="313842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EED5A-8509-4858-130D-FC727860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6F3036-AEA8-B87D-D371-5DDE8C994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0ACAF2-F892-4720-92F8-8824C555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78665B-AF7B-2F9A-BB0F-B7CA5585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760EDE-5CA4-A8E7-FD34-171FFEEF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146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5ACA2E-68E0-9512-5C0E-421EEA32D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2BF944A-1323-6E3D-02F3-0A60C210F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B20E56-58E3-4ED5-86E7-D1E476578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2D0EFD1-BFC2-7B24-075C-08132FAD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3B644B-A082-84EA-8FF7-59A4C5674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810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FC6A44-2E82-EAE8-2182-F2D5147E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252E80-7097-2E71-E4D1-D358CDFCD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7F3651-352A-7E0E-B915-D3DE0555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C2C9BBA-89C1-EE65-2C42-DA966EDF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536D60F-D413-4A8B-66FA-4708FA25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8A84A5B-F17E-0163-EE6E-61D0FD9E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76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A45293-4774-3332-BB73-FCA6BCE4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899E10-D6B2-3CA9-0757-A91310650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89204C-C9B6-84DA-B82A-3B754A22E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F9BCC48-28B6-4F1A-3B97-98A3CD9A6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1D8746F-7050-1A75-33D6-5AB15343C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DF11615-3841-B6F4-C842-00DE57F16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7132C34-F140-7835-E721-3F7F87E7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F555BEB-FD18-9419-71F4-329E2217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910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42F3A3-94E6-2F84-E322-76C3B0E7D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BB5D683-3779-C1E3-73A4-644723EB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4CDCD26-D80D-2C90-3635-7514815DF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6068D84-49E7-E59F-A914-8BE0364D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92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6284A88-7603-4239-477F-7B95C2554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54ECF65-0879-0F6F-0DBD-EF8F0A9B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A080071-969C-FECF-629A-876623D4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91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0F3EC4-C6AA-AD9B-643F-83F700A0D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ABBED4-92B3-1CC0-C451-50F778CEA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217E008-B3F3-72C8-0906-55FE9945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076798E-2174-56B1-5AA6-D6B75758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E90B205-0894-643D-A923-7619AFDB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96AB492-EC21-EFDD-2CE2-89F160CD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7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CEDD3F-84B7-553C-D307-19F35DDD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19596A9-19CA-B72B-B7B5-FBAB9927A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D07FEA-9DFD-9501-7997-6E031A7D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A7898D1-405C-F473-0655-19CE434BA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58E542-D45A-A161-1986-2A4E9D30E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3B44EC8-044E-A081-72F5-0B2583C4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62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74F04C2-A8D7-0F7A-7D08-AE629C32D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BE83E8-8C05-7909-FAD7-F42767248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FF023E-7D47-8501-0342-7E6218915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356D-8046-4EA2-949E-1D8E57FE0F6F}" type="datetimeFigureOut">
              <a:rPr lang="el-GR" smtClean="0"/>
              <a:t>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1099B3-CBBA-3B1D-6B70-B16AE8A62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EFF92DA-F1AA-185A-FAC6-570E546D3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A45A-D3C4-4331-9F8F-DDE9355C27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787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D09F53-376A-501D-CE0E-1ADB767A44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sz="6000" dirty="0"/>
              <a:t>Δομές Επανάληψης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1184F5D-F12E-B551-B115-93B29F612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6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C95DB32-9F3A-589B-EAD9-90982FCA8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5413" y="476251"/>
            <a:ext cx="8229600" cy="936625"/>
          </a:xfrm>
        </p:spPr>
        <p:txBody>
          <a:bodyPr>
            <a:normAutofit fontScale="90000"/>
          </a:bodyPr>
          <a:lstStyle/>
          <a:p>
            <a:r>
              <a:rPr lang="el-GR" altLang="el-GR"/>
              <a:t>Παράδειγμα 3</a:t>
            </a:r>
            <a:br>
              <a:rPr lang="el-GR" altLang="el-GR"/>
            </a:br>
            <a:r>
              <a:rPr lang="el-GR" altLang="el-GR" sz="2000"/>
              <a:t>Θέμα 1ο.Δ Εσπερινό Λύκειο 2002 – Μονάδες 7</a:t>
            </a:r>
            <a:br>
              <a:rPr lang="el-GR" altLang="el-GR" sz="2000"/>
            </a:br>
            <a:endParaRPr lang="en-US" altLang="el-GR" sz="20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2B1D739-DE1D-19F7-4E80-F0FEFA10C61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4226" y="1727200"/>
            <a:ext cx="2951163" cy="1817688"/>
          </a:xfrm>
        </p:spPr>
        <p:txBody>
          <a:bodyPr/>
          <a:lstStyle/>
          <a:p>
            <a:pPr marL="533400" indent="-533400">
              <a:buNone/>
            </a:pPr>
            <a:r>
              <a:rPr lang="el-GR" altLang="el-GR" sz="1400"/>
              <a:t>	Να γράψετε το τμήμα αλγορίθμου που αντιστοιχεί στο τμήμα διαγράμματος ροής που ακολουθεί</a:t>
            </a:r>
          </a:p>
          <a:p>
            <a:pPr marL="533400" indent="-533400"/>
            <a:endParaRPr lang="en-US" altLang="el-GR" sz="1400"/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6ECB0EE8-3EF9-14DF-A539-176D9F284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5876926"/>
            <a:ext cx="2233612" cy="360363"/>
          </a:xfrm>
          <a:prstGeom prst="parallelogram">
            <a:avLst>
              <a:gd name="adj" fmla="val 154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Εμφάνισε Α,Β</a:t>
            </a:r>
            <a:endParaRPr lang="en-US" altLang="el-GR"/>
          </a:p>
        </p:txBody>
      </p:sp>
      <p:sp>
        <p:nvSpPr>
          <p:cNvPr id="8198" name="AutoShape 6">
            <a:extLst>
              <a:ext uri="{FF2B5EF4-FFF2-40B4-BE49-F238E27FC236}">
                <a16:creationId xmlns:a16="http://schemas.microsoft.com/office/drawing/2014/main" id="{7BE9DE81-6901-1763-F339-4B33D087E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4579939"/>
            <a:ext cx="1295400" cy="865187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Α &gt; 0</a:t>
            </a:r>
            <a:endParaRPr lang="en-US" altLang="el-GR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366E73FD-DC63-746C-59C3-9919A73A14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2839" y="4292601"/>
            <a:ext cx="15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FA044590-56DE-2E30-3F32-10CC0F3DA0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6" y="50133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226E2A59-57F0-85ED-25BD-E8724054D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2838" y="54451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12B8F4FB-C8DF-9424-CA74-0E7C23838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6" y="5445126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/>
              <a:t>ΑΛΗΘΗΣ</a:t>
            </a:r>
            <a:endParaRPr lang="en-US" altLang="el-GR"/>
          </a:p>
        </p:txBody>
      </p:sp>
      <p:sp>
        <p:nvSpPr>
          <p:cNvPr id="8203" name="AutoShape 11">
            <a:extLst>
              <a:ext uri="{FF2B5EF4-FFF2-40B4-BE49-F238E27FC236}">
                <a16:creationId xmlns:a16="http://schemas.microsoft.com/office/drawing/2014/main" id="{495C4445-E5F2-33D8-6F9D-FE1351645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1773238"/>
            <a:ext cx="1368425" cy="3603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Α </a:t>
            </a:r>
            <a:r>
              <a:rPr lang="el-GR" altLang="el-GR">
                <a:sym typeface="Wingdings" panose="05000000000000000000" pitchFamily="2" charset="2"/>
              </a:rPr>
              <a:t> 20</a:t>
            </a:r>
            <a:endParaRPr lang="en-US" altLang="el-GR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D74C0A6B-EA80-7AC6-005A-9B534DABA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4425" y="1557338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5" name="AutoShape 13">
            <a:extLst>
              <a:ext uri="{FF2B5EF4-FFF2-40B4-BE49-F238E27FC236}">
                <a16:creationId xmlns:a16="http://schemas.microsoft.com/office/drawing/2014/main" id="{FE2B30DB-0AB2-8590-5A10-0885BAF3C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3284538"/>
            <a:ext cx="2087562" cy="360362"/>
          </a:xfrm>
          <a:prstGeom prst="parallelogram">
            <a:avLst>
              <a:gd name="adj" fmla="val 144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Εμφάνισε Β</a:t>
            </a:r>
            <a:endParaRPr lang="en-US" altLang="el-GR"/>
          </a:p>
        </p:txBody>
      </p:sp>
      <p:sp>
        <p:nvSpPr>
          <p:cNvPr id="8206" name="AutoShape 14">
            <a:extLst>
              <a:ext uri="{FF2B5EF4-FFF2-40B4-BE49-F238E27FC236}">
                <a16:creationId xmlns:a16="http://schemas.microsoft.com/office/drawing/2014/main" id="{76AA0198-9675-9230-64A2-3078CB2D9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2636838"/>
            <a:ext cx="1368425" cy="3603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Μ1</a:t>
            </a:r>
            <a:r>
              <a:rPr lang="en-US" altLang="el-GR"/>
              <a:t> </a:t>
            </a:r>
            <a:r>
              <a:rPr lang="en-US" altLang="el-GR">
                <a:sym typeface="Wingdings" panose="05000000000000000000" pitchFamily="2" charset="2"/>
              </a:rPr>
              <a:t> </a:t>
            </a:r>
            <a:r>
              <a:rPr lang="el-GR" altLang="el-GR">
                <a:sym typeface="Wingdings" panose="05000000000000000000" pitchFamily="2" charset="2"/>
              </a:rPr>
              <a:t>Α</a:t>
            </a:r>
            <a:r>
              <a:rPr lang="el-GR" altLang="el-GR" baseline="30000">
                <a:sym typeface="Wingdings" panose="05000000000000000000" pitchFamily="2" charset="2"/>
              </a:rPr>
              <a:t>2</a:t>
            </a:r>
            <a:endParaRPr lang="en-US" altLang="el-GR" baseline="30000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51089989-1F75-95C1-CB92-80A9BD18A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4425" y="2997200"/>
            <a:ext cx="15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262C3462-3A87-E2CE-140C-92D5106A0F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64650" y="2349501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DA806F4C-09AA-503F-13CE-EB0E86569E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4426" y="23495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28C46DB2-943A-3B49-F5FC-5ADF73CEA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4652963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/>
              <a:t>ΨΕΥΔΗΣ</a:t>
            </a:r>
            <a:endParaRPr lang="en-US" altLang="el-GR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471BE5F8-0C82-C87F-24C2-02FD09C6F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4425" y="62372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13" name="Line 21">
            <a:extLst>
              <a:ext uri="{FF2B5EF4-FFF2-40B4-BE49-F238E27FC236}">
                <a16:creationId xmlns:a16="http://schemas.microsoft.com/office/drawing/2014/main" id="{C2758922-0A4A-375B-F2CC-71EAED04C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4425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14" name="AutoShape 22">
            <a:extLst>
              <a:ext uri="{FF2B5EF4-FFF2-40B4-BE49-F238E27FC236}">
                <a16:creationId xmlns:a16="http://schemas.microsoft.com/office/drawing/2014/main" id="{F0DF0BDE-D230-8F7B-91FF-F56F1637E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3932238"/>
            <a:ext cx="1368425" cy="3603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/>
              <a:t>Α </a:t>
            </a:r>
            <a:r>
              <a:rPr lang="el-GR" altLang="el-GR">
                <a:sym typeface="Wingdings" panose="05000000000000000000" pitchFamily="2" charset="2"/>
              </a:rPr>
              <a:t> Α - 3</a:t>
            </a:r>
            <a:endParaRPr lang="en-US" altLang="el-GR"/>
          </a:p>
        </p:txBody>
      </p:sp>
      <p:sp>
        <p:nvSpPr>
          <p:cNvPr id="8215" name="Line 23">
            <a:extLst>
              <a:ext uri="{FF2B5EF4-FFF2-40B4-BE49-F238E27FC236}">
                <a16:creationId xmlns:a16="http://schemas.microsoft.com/office/drawing/2014/main" id="{1B46E577-0D9A-2689-02ED-29B8A183B7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4425" y="3646489"/>
            <a:ext cx="158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E4F3B17-956D-73C0-AEA1-E7C2D7AE8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ΑΣΚΗΣΗ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F22559-E1B9-A525-4F18-54180D591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000"/>
              <a:t>Ένα άτομο τοποθέτησε νέα ελαστικά στο αυτοκίνητο του. Τα νέα ελαστικά που αγόρασε πρέπει να αντικατασταθούν με νέα είτε με τη πάροδο 3 ετών ή όταν συμπληρωθούν 90.000 χλμ.</a:t>
            </a:r>
          </a:p>
          <a:p>
            <a:r>
              <a:rPr lang="el-GR" altLang="el-GR" sz="2000"/>
              <a:t>Να γραφεί αλγόριθμος σε ψευδογλώσσα που διαβάζει τα χλμ που διένυσε το αυτοκίνητο κάθε έτος και να εμφανίζει κατάλληλο μήνυμα σχετικά με την αντικατάσταση των ελαστικών.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34A5970-152C-3E9B-CB06-C13032455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Λύση Άσκησης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DCECB8-77FE-864A-95D3-A1FD92764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/>
              <a:t>Αλγόριθμος Παράδειγμα5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>
                <a:sym typeface="Wingdings" panose="05000000000000000000" pitchFamily="2" charset="2"/>
              </a:rPr>
              <a:t>	Συν_χλμ  0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>
                <a:sym typeface="Wingdings" panose="05000000000000000000" pitchFamily="2" charset="2"/>
              </a:rPr>
              <a:t>	έτη  0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>
                <a:sym typeface="Wingdings" panose="05000000000000000000" pitchFamily="2" charset="2"/>
              </a:rPr>
              <a:t>	Αρχή_επανάληψης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/>
              <a:t>		Διάβασε χλμ_έτους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/>
              <a:t>		Συν_χλμ </a:t>
            </a:r>
            <a:r>
              <a:rPr lang="el-GR" altLang="el-GR" sz="1800">
                <a:sym typeface="Wingdings" panose="05000000000000000000" pitchFamily="2" charset="2"/>
              </a:rPr>
              <a:t> Συν_χλμ + χλμ_έτους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>
                <a:sym typeface="Wingdings" panose="05000000000000000000" pitchFamily="2" charset="2"/>
              </a:rPr>
              <a:t>		έτη  έτη + 1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>
                <a:sym typeface="Wingdings" panose="05000000000000000000" pitchFamily="2" charset="2"/>
              </a:rPr>
              <a:t>	Μέχρις_ότου έτη = 3 ή χλμ ≥ 90000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/>
              <a:t>	Εμφάνισε ΄ Τα ελαστικά πρέπει να αντικατασταθούν ΄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l-GR" altLang="el-GR" sz="1800"/>
              <a:t>Τέλος Παράδειγμα5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0E9682-AEC0-BDBE-3D78-AFEDF74D9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175" y="404814"/>
            <a:ext cx="7772400" cy="720725"/>
          </a:xfrm>
        </p:spPr>
        <p:txBody>
          <a:bodyPr>
            <a:normAutofit fontScale="90000"/>
          </a:bodyPr>
          <a:lstStyle/>
          <a:p>
            <a:r>
              <a:rPr lang="el-GR" altLang="el-GR"/>
              <a:t>Σύνταξη και Λειτουργία της εντολής ΓΙΑ</a:t>
            </a:r>
            <a:endParaRPr lang="en-US" alt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71A1629-7291-5CDE-26F9-D04513BBAE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03389" y="1628775"/>
            <a:ext cx="5761037" cy="499745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1800"/>
              <a:t>Η γενική μορφή της εντολής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Για </a:t>
            </a:r>
            <a:r>
              <a:rPr lang="el-GR" altLang="el-GR" sz="1600"/>
              <a:t>μεταβλητή</a:t>
            </a:r>
            <a:r>
              <a:rPr lang="el-GR" altLang="el-GR" sz="1600">
                <a:solidFill>
                  <a:schemeClr val="accent2"/>
                </a:solidFill>
              </a:rPr>
              <a:t> από </a:t>
            </a:r>
            <a:r>
              <a:rPr lang="el-GR" altLang="el-GR" sz="1600"/>
              <a:t>τιμή1</a:t>
            </a:r>
            <a:r>
              <a:rPr lang="el-GR" altLang="el-GR" sz="1600">
                <a:solidFill>
                  <a:schemeClr val="accent2"/>
                </a:solidFill>
              </a:rPr>
              <a:t> μέχρι </a:t>
            </a:r>
            <a:r>
              <a:rPr lang="el-GR" altLang="el-GR" sz="1600"/>
              <a:t>τιμή2</a:t>
            </a:r>
            <a:r>
              <a:rPr lang="el-GR" altLang="el-GR" sz="1600">
                <a:solidFill>
                  <a:schemeClr val="accent2"/>
                </a:solidFill>
              </a:rPr>
              <a:t> με_βήμα </a:t>
            </a:r>
            <a:r>
              <a:rPr lang="el-GR" altLang="el-GR" sz="1600"/>
              <a:t>τιμή3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olidFill>
                  <a:schemeClr val="accent2"/>
                </a:solidFill>
              </a:rPr>
              <a:t>	</a:t>
            </a:r>
            <a:r>
              <a:rPr lang="el-GR" altLang="el-GR" sz="1800"/>
              <a:t>εντολή(ες)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olidFill>
                  <a:schemeClr val="accent2"/>
                </a:solidFill>
              </a:rPr>
              <a:t>Τέλος_επανάληψης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1800"/>
          </a:p>
          <a:p>
            <a:pPr>
              <a:lnSpc>
                <a:spcPct val="80000"/>
              </a:lnSpc>
            </a:pPr>
            <a:r>
              <a:rPr lang="el-GR" altLang="el-GR" sz="1800"/>
              <a:t>Παράδειγμα</a:t>
            </a:r>
            <a:r>
              <a:rPr lang="en-US" altLang="el-GR" sz="1800"/>
              <a:t> 1</a:t>
            </a:r>
            <a:r>
              <a:rPr lang="el-GR" altLang="el-GR" sz="1800"/>
              <a:t>:</a:t>
            </a:r>
            <a:endParaRPr lang="en-US" altLang="el-GR" sz="1800"/>
          </a:p>
          <a:p>
            <a:pPr>
              <a:lnSpc>
                <a:spcPct val="80000"/>
              </a:lnSpc>
              <a:buFontTx/>
              <a:buNone/>
            </a:pPr>
            <a:endParaRPr lang="el-GR" altLang="el-GR" sz="180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Αλγόριθμος Παράδειγμα1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600">
                <a:solidFill>
                  <a:schemeClr val="accent2"/>
                </a:solidFill>
              </a:rPr>
              <a:t>	</a:t>
            </a:r>
            <a:r>
              <a:rPr lang="el-GR" altLang="el-GR" sz="1800">
                <a:solidFill>
                  <a:schemeClr val="accent2"/>
                </a:solidFill>
              </a:rPr>
              <a:t>Για </a:t>
            </a:r>
            <a:r>
              <a:rPr lang="en-US" altLang="el-GR" sz="1800"/>
              <a:t>i</a:t>
            </a:r>
            <a:r>
              <a:rPr lang="el-GR" altLang="el-GR" sz="1800">
                <a:solidFill>
                  <a:schemeClr val="accent2"/>
                </a:solidFill>
              </a:rPr>
              <a:t> από </a:t>
            </a:r>
            <a:r>
              <a:rPr lang="en-US" altLang="el-GR" sz="1800"/>
              <a:t>1</a:t>
            </a:r>
            <a:r>
              <a:rPr lang="el-GR" altLang="el-GR" sz="1800">
                <a:solidFill>
                  <a:schemeClr val="accent2"/>
                </a:solidFill>
              </a:rPr>
              <a:t> μέχρι </a:t>
            </a:r>
            <a:r>
              <a:rPr lang="en-US" altLang="el-GR" sz="1800"/>
              <a:t>10</a:t>
            </a:r>
            <a:r>
              <a:rPr lang="el-GR" altLang="el-GR" sz="1800"/>
              <a:t> </a:t>
            </a:r>
            <a:r>
              <a:rPr lang="el-GR" altLang="el-GR" sz="1800">
                <a:solidFill>
                  <a:schemeClr val="accent2"/>
                </a:solidFill>
              </a:rPr>
              <a:t>με_βήμα </a:t>
            </a:r>
            <a:r>
              <a:rPr lang="en-US" altLang="el-GR" sz="1800"/>
              <a:t>2</a:t>
            </a:r>
            <a:endParaRPr lang="el-GR" altLang="el-GR" sz="180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olidFill>
                  <a:schemeClr val="accent2"/>
                </a:solidFill>
              </a:rPr>
              <a:t>	</a:t>
            </a:r>
            <a:r>
              <a:rPr lang="en-US" altLang="el-GR" sz="1800">
                <a:solidFill>
                  <a:schemeClr val="accent2"/>
                </a:solidFill>
              </a:rPr>
              <a:t>	</a:t>
            </a:r>
            <a:r>
              <a:rPr lang="el-GR" altLang="el-GR" sz="1800"/>
              <a:t>Εμφάνισε </a:t>
            </a:r>
            <a:r>
              <a:rPr lang="en-US" altLang="el-GR" sz="1800"/>
              <a:t>i</a:t>
            </a:r>
            <a:endParaRPr lang="el-GR" altLang="el-GR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solidFill>
                  <a:schemeClr val="accent2"/>
                </a:solidFill>
              </a:rPr>
              <a:t>	</a:t>
            </a:r>
            <a:r>
              <a:rPr lang="el-GR" altLang="el-GR" sz="1800">
                <a:solidFill>
                  <a:schemeClr val="accent2"/>
                </a:solidFill>
              </a:rPr>
              <a:t>Τέλος_επανάληψης</a:t>
            </a:r>
            <a:endParaRPr lang="el-GR" altLang="el-GR" sz="160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Τέλος Παράδειγμα1</a:t>
            </a:r>
            <a:endParaRPr lang="en-US" altLang="el-GR" sz="1800"/>
          </a:p>
        </p:txBody>
      </p:sp>
      <p:grpSp>
        <p:nvGrpSpPr>
          <p:cNvPr id="5152" name="Group 32">
            <a:extLst>
              <a:ext uri="{FF2B5EF4-FFF2-40B4-BE49-F238E27FC236}">
                <a16:creationId xmlns:a16="http://schemas.microsoft.com/office/drawing/2014/main" id="{BC131790-8E4A-3993-B613-54D263974F7D}"/>
              </a:ext>
            </a:extLst>
          </p:cNvPr>
          <p:cNvGrpSpPr>
            <a:grpSpLocks/>
          </p:cNvGrpSpPr>
          <p:nvPr/>
        </p:nvGrpSpPr>
        <p:grpSpPr bwMode="auto">
          <a:xfrm>
            <a:off x="7824789" y="1411288"/>
            <a:ext cx="2663825" cy="5257800"/>
            <a:chOff x="3969" y="527"/>
            <a:chExt cx="1678" cy="3312"/>
          </a:xfrm>
        </p:grpSpPr>
        <p:sp>
          <p:nvSpPr>
            <p:cNvPr id="5124" name="Text Box 4">
              <a:extLst>
                <a:ext uri="{FF2B5EF4-FFF2-40B4-BE49-F238E27FC236}">
                  <a16:creationId xmlns:a16="http://schemas.microsoft.com/office/drawing/2014/main" id="{0C797FAC-0EED-96CC-8362-70387685D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8" y="527"/>
              <a:ext cx="1498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>
                  <a:latin typeface="Arial" panose="020B0604020202020204" pitchFamily="34" charset="0"/>
                </a:rPr>
                <a:t>Το διάγραμμα ροής </a:t>
              </a:r>
            </a:p>
            <a:p>
              <a:pPr>
                <a:spcBef>
                  <a:spcPct val="50000"/>
                </a:spcBef>
              </a:pPr>
              <a:r>
                <a:rPr lang="el-GR" altLang="el-GR">
                  <a:latin typeface="Arial" panose="020B0604020202020204" pitchFamily="34" charset="0"/>
                </a:rPr>
                <a:t>του παραδείγματος</a:t>
              </a:r>
              <a:r>
                <a:rPr lang="en-US" altLang="el-GR">
                  <a:latin typeface="Arial" panose="020B0604020202020204" pitchFamily="34" charset="0"/>
                </a:rPr>
                <a:t> 1</a:t>
              </a:r>
            </a:p>
          </p:txBody>
        </p:sp>
        <p:sp>
          <p:nvSpPr>
            <p:cNvPr id="5126" name="AutoShape 6">
              <a:extLst>
                <a:ext uri="{FF2B5EF4-FFF2-40B4-BE49-F238E27FC236}">
                  <a16:creationId xmlns:a16="http://schemas.microsoft.com/office/drawing/2014/main" id="{98DEC1B9-976B-BB90-29D1-0433BB40D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1071"/>
              <a:ext cx="480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>
                  <a:latin typeface="Arial" panose="020B0604020202020204" pitchFamily="34" charset="0"/>
                </a:rPr>
                <a:t>Αρχή</a:t>
              </a:r>
              <a:endParaRPr lang="en-US" altLang="el-GR">
                <a:latin typeface="Arial" panose="020B0604020202020204" pitchFamily="34" charset="0"/>
              </a:endParaRPr>
            </a:p>
          </p:txBody>
        </p:sp>
        <p:sp>
          <p:nvSpPr>
            <p:cNvPr id="5127" name="AutoShape 7">
              <a:extLst>
                <a:ext uri="{FF2B5EF4-FFF2-40B4-BE49-F238E27FC236}">
                  <a16:creationId xmlns:a16="http://schemas.microsoft.com/office/drawing/2014/main" id="{001C0700-4894-23D9-E341-AD160008E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3567"/>
              <a:ext cx="479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>
                  <a:latin typeface="Arial" panose="020B0604020202020204" pitchFamily="34" charset="0"/>
                </a:rPr>
                <a:t>Τέλος</a:t>
              </a:r>
              <a:endParaRPr lang="en-US" altLang="el-GR">
                <a:latin typeface="Arial" panose="020B0604020202020204" pitchFamily="34" charset="0"/>
              </a:endParaRPr>
            </a:p>
          </p:txBody>
        </p:sp>
        <p:sp>
          <p:nvSpPr>
            <p:cNvPr id="5129" name="AutoShape 9">
              <a:extLst>
                <a:ext uri="{FF2B5EF4-FFF2-40B4-BE49-F238E27FC236}">
                  <a16:creationId xmlns:a16="http://schemas.microsoft.com/office/drawing/2014/main" id="{35A2C3B1-734D-F40E-DA55-8ABD47A4B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1933"/>
              <a:ext cx="718" cy="54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>
                  <a:latin typeface="Arial" panose="020B0604020202020204" pitchFamily="34" charset="0"/>
                </a:rPr>
                <a:t>i</a:t>
              </a:r>
              <a:r>
                <a:rPr lang="el-GR" altLang="el-GR">
                  <a:latin typeface="Arial" panose="020B0604020202020204" pitchFamily="34" charset="0"/>
                </a:rPr>
                <a:t> ≤</a:t>
              </a:r>
              <a:r>
                <a:rPr lang="en-US" altLang="el-GR">
                  <a:latin typeface="Arial" panose="020B0604020202020204" pitchFamily="34" charset="0"/>
                </a:rPr>
                <a:t> 10</a:t>
              </a:r>
            </a:p>
          </p:txBody>
        </p:sp>
        <p:sp>
          <p:nvSpPr>
            <p:cNvPr id="5130" name="AutoShape 10">
              <a:extLst>
                <a:ext uri="{FF2B5EF4-FFF2-40B4-BE49-F238E27FC236}">
                  <a16:creationId xmlns:a16="http://schemas.microsoft.com/office/drawing/2014/main" id="{A3337D0C-DF4B-453B-1D17-C39027EEE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" y="3158"/>
              <a:ext cx="759" cy="22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>
                  <a:latin typeface="Arial" panose="020B0604020202020204" pitchFamily="34" charset="0"/>
                </a:rPr>
                <a:t>i </a:t>
              </a:r>
              <a:r>
                <a:rPr lang="en-US" altLang="el-GR">
                  <a:latin typeface="Arial" panose="020B0604020202020204" pitchFamily="34" charset="0"/>
                  <a:sym typeface="Wingdings" panose="05000000000000000000" pitchFamily="2" charset="2"/>
                </a:rPr>
                <a:t> i + 2</a:t>
              </a:r>
              <a:endParaRPr lang="en-US" altLang="el-GR">
                <a:latin typeface="Arial" panose="020B0604020202020204" pitchFamily="34" charset="0"/>
              </a:endParaRPr>
            </a:p>
          </p:txBody>
        </p:sp>
        <p:sp>
          <p:nvSpPr>
            <p:cNvPr id="5132" name="Line 12">
              <a:extLst>
                <a:ext uri="{FF2B5EF4-FFF2-40B4-BE49-F238E27FC236}">
                  <a16:creationId xmlns:a16="http://schemas.microsoft.com/office/drawing/2014/main" id="{7315C391-CC12-8A25-632A-D8186114E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7" y="2206"/>
              <a:ext cx="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3" name="Line 13">
              <a:extLst>
                <a:ext uri="{FF2B5EF4-FFF2-40B4-BE49-F238E27FC236}">
                  <a16:creationId xmlns:a16="http://schemas.microsoft.com/office/drawing/2014/main" id="{C98300DF-70BA-E366-3E6B-27DE10D173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" y="247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4" name="Line 14">
              <a:extLst>
                <a:ext uri="{FF2B5EF4-FFF2-40B4-BE49-F238E27FC236}">
                  <a16:creationId xmlns:a16="http://schemas.microsoft.com/office/drawing/2014/main" id="{9CBFBCEB-8936-93C1-3F23-995C1E051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7" y="2977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5" name="Text Box 15">
              <a:extLst>
                <a:ext uri="{FF2B5EF4-FFF2-40B4-BE49-F238E27FC236}">
                  <a16:creationId xmlns:a16="http://schemas.microsoft.com/office/drawing/2014/main" id="{E77C096F-B849-DACB-A8F5-25C8E4689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7" y="2478"/>
              <a:ext cx="4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>
                  <a:latin typeface="Arial" panose="020B0604020202020204" pitchFamily="34" charset="0"/>
                </a:rPr>
                <a:t>ΝΑΙ</a:t>
              </a:r>
              <a:endParaRPr lang="en-US" altLang="el-GR">
                <a:latin typeface="Arial" panose="020B0604020202020204" pitchFamily="34" charset="0"/>
              </a:endParaRPr>
            </a:p>
          </p:txBody>
        </p:sp>
        <p:sp>
          <p:nvSpPr>
            <p:cNvPr id="5138" name="Line 18">
              <a:extLst>
                <a:ext uri="{FF2B5EF4-FFF2-40B4-BE49-F238E27FC236}">
                  <a16:creationId xmlns:a16="http://schemas.microsoft.com/office/drawing/2014/main" id="{4D31E8AD-BFCC-F773-6ABD-AA69B573A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7" y="3249"/>
              <a:ext cx="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39" name="Line 19">
              <a:extLst>
                <a:ext uri="{FF2B5EF4-FFF2-40B4-BE49-F238E27FC236}">
                  <a16:creationId xmlns:a16="http://schemas.microsoft.com/office/drawing/2014/main" id="{AFECCB30-D602-C57C-4FA6-57C42B89FC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7" y="2206"/>
              <a:ext cx="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0" name="Line 20">
              <a:extLst>
                <a:ext uri="{FF2B5EF4-FFF2-40B4-BE49-F238E27FC236}">
                  <a16:creationId xmlns:a16="http://schemas.microsoft.com/office/drawing/2014/main" id="{B9044D03-68D3-15E4-4BA4-456B27002D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206"/>
              <a:ext cx="5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1" name="Line 21">
              <a:extLst>
                <a:ext uri="{FF2B5EF4-FFF2-40B4-BE49-F238E27FC236}">
                  <a16:creationId xmlns:a16="http://schemas.microsoft.com/office/drawing/2014/main" id="{EB42B96F-1540-A997-C4B3-5D9B7E1AA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2206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2" name="Line 22">
              <a:extLst>
                <a:ext uri="{FF2B5EF4-FFF2-40B4-BE49-F238E27FC236}">
                  <a16:creationId xmlns:a16="http://schemas.microsoft.com/office/drawing/2014/main" id="{8CA0AE9A-2A7A-D552-A0F8-F4A752468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3703"/>
              <a:ext cx="5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3" name="Text Box 23">
              <a:extLst>
                <a:ext uri="{FF2B5EF4-FFF2-40B4-BE49-F238E27FC236}">
                  <a16:creationId xmlns:a16="http://schemas.microsoft.com/office/drawing/2014/main" id="{E027E345-81F4-8985-8357-68172AD72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979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l-GR">
                  <a:latin typeface="Arial" panose="020B0604020202020204" pitchFamily="34" charset="0"/>
                </a:rPr>
                <a:t>OXI</a:t>
              </a:r>
            </a:p>
          </p:txBody>
        </p:sp>
        <p:sp>
          <p:nvSpPr>
            <p:cNvPr id="5144" name="AutoShape 24">
              <a:extLst>
                <a:ext uri="{FF2B5EF4-FFF2-40B4-BE49-F238E27FC236}">
                  <a16:creationId xmlns:a16="http://schemas.microsoft.com/office/drawing/2014/main" id="{4E26B79D-E660-4652-04E1-BC3C429C7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525"/>
              <a:ext cx="726" cy="22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>
                  <a:latin typeface="Arial" panose="020B0604020202020204" pitchFamily="34" charset="0"/>
                </a:rPr>
                <a:t>i </a:t>
              </a:r>
              <a:r>
                <a:rPr lang="en-US" altLang="el-GR">
                  <a:latin typeface="Arial" panose="020B0604020202020204" pitchFamily="34" charset="0"/>
                  <a:sym typeface="Wingdings" panose="05000000000000000000" pitchFamily="2" charset="2"/>
                </a:rPr>
                <a:t> 1</a:t>
              </a:r>
              <a:endParaRPr lang="en-US" altLang="el-GR">
                <a:latin typeface="Arial" panose="020B0604020202020204" pitchFamily="34" charset="0"/>
              </a:endParaRPr>
            </a:p>
          </p:txBody>
        </p:sp>
        <p:sp>
          <p:nvSpPr>
            <p:cNvPr id="5145" name="Line 25">
              <a:extLst>
                <a:ext uri="{FF2B5EF4-FFF2-40B4-BE49-F238E27FC236}">
                  <a16:creationId xmlns:a16="http://schemas.microsoft.com/office/drawing/2014/main" id="{6B43B990-2B11-CEA6-3A1C-B10A6E970D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0" y="175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7" name="Line 27">
              <a:extLst>
                <a:ext uri="{FF2B5EF4-FFF2-40B4-BE49-F238E27FC236}">
                  <a16:creationId xmlns:a16="http://schemas.microsoft.com/office/drawing/2014/main" id="{41D19622-CC97-B5F1-EA9C-D3828145B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0" y="1752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149" name="AutoShape 29">
              <a:extLst>
                <a:ext uri="{FF2B5EF4-FFF2-40B4-BE49-F238E27FC236}">
                  <a16:creationId xmlns:a16="http://schemas.microsoft.com/office/drawing/2014/main" id="{2B790130-E08A-CFC9-D757-896FE4119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2750"/>
              <a:ext cx="1361" cy="226"/>
            </a:xfrm>
            <a:prstGeom prst="flowChartInputOut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Εμφάνισε </a:t>
              </a:r>
              <a:r>
                <a:rPr lang="en-US" altLang="el-GR"/>
                <a:t>i</a:t>
              </a:r>
              <a:endParaRPr lang="el-GR" altLang="el-GR"/>
            </a:p>
          </p:txBody>
        </p:sp>
        <p:sp>
          <p:nvSpPr>
            <p:cNvPr id="5151" name="Line 31">
              <a:extLst>
                <a:ext uri="{FF2B5EF4-FFF2-40B4-BE49-F238E27FC236}">
                  <a16:creationId xmlns:a16="http://schemas.microsoft.com/office/drawing/2014/main" id="{5DED1895-5FEA-CECA-23BE-7FEA61BB54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0" y="1344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CECC15C-AFB0-B5C1-EE3A-87B1AAA02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68738" y="333375"/>
            <a:ext cx="7772400" cy="719138"/>
          </a:xfrm>
        </p:spPr>
        <p:txBody>
          <a:bodyPr/>
          <a:lstStyle/>
          <a:p>
            <a:r>
              <a:rPr lang="el-GR" altLang="el-GR"/>
              <a:t>Παράδειγμα 2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C8C4AE2-BB4E-37CB-6024-9B3144A90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957" y="1196974"/>
            <a:ext cx="9410631" cy="5661025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el-GR" altLang="el-GR" dirty="0"/>
              <a:t>Δίνεται η παρακάτω εντολή:</a:t>
            </a:r>
          </a:p>
          <a:p>
            <a:pPr marL="457200" indent="-457200">
              <a:lnSpc>
                <a:spcPct val="80000"/>
              </a:lnSpc>
              <a:buNone/>
            </a:pPr>
            <a:endParaRPr lang="el-GR" altLang="el-GR" b="1" dirty="0"/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/>
              <a:t>Για </a:t>
            </a:r>
            <a:r>
              <a:rPr lang="el-GR" altLang="el-GR" dirty="0"/>
              <a:t>i </a:t>
            </a:r>
            <a:r>
              <a:rPr lang="el-GR" altLang="el-GR" b="1" dirty="0"/>
              <a:t>από </a:t>
            </a:r>
            <a:r>
              <a:rPr lang="el-GR" altLang="el-GR" dirty="0"/>
              <a:t>τ1 </a:t>
            </a:r>
            <a:r>
              <a:rPr lang="el-GR" altLang="el-GR" b="1" dirty="0"/>
              <a:t>μέχρι </a:t>
            </a:r>
            <a:r>
              <a:rPr lang="el-GR" altLang="el-GR" dirty="0"/>
              <a:t>τ2 </a:t>
            </a:r>
            <a:r>
              <a:rPr lang="el-GR" altLang="el-GR" b="1" dirty="0" err="1"/>
              <a:t>με_βήμα</a:t>
            </a:r>
            <a:r>
              <a:rPr lang="el-GR" altLang="el-GR" b="1" dirty="0"/>
              <a:t> </a:t>
            </a:r>
            <a:r>
              <a:rPr lang="el-GR" altLang="el-GR" dirty="0"/>
              <a:t>β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i="1" dirty="0"/>
              <a:t>	εντολή1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 err="1"/>
              <a:t>Τέλος_επανάληψης</a:t>
            </a:r>
            <a:endParaRPr lang="el-GR" altLang="el-GR" b="1" dirty="0"/>
          </a:p>
          <a:p>
            <a:pPr marL="457200" indent="-457200">
              <a:lnSpc>
                <a:spcPct val="80000"/>
              </a:lnSpc>
              <a:buNone/>
            </a:pPr>
            <a:endParaRPr lang="el-GR" altLang="el-GR" dirty="0"/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dirty="0"/>
              <a:t>Να γράψετε στο τετράδιό σας πόσες φορές εκτελείται η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i="1" dirty="0"/>
              <a:t>εντολή1 </a:t>
            </a:r>
            <a:r>
              <a:rPr lang="el-GR" altLang="el-GR" dirty="0"/>
              <a:t>για κάθε έναν από τους παρακάτω συνδυασμούς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dirty="0"/>
              <a:t>των τιμών των μεταβλητών τ1, τ2 και β.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/>
              <a:t>1. </a:t>
            </a:r>
            <a:r>
              <a:rPr lang="el-GR" altLang="el-GR" dirty="0"/>
              <a:t>τ1 = 5 τ2 = 0 β = –2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/>
              <a:t>2. </a:t>
            </a:r>
            <a:r>
              <a:rPr lang="el-GR" altLang="el-GR" dirty="0"/>
              <a:t>τ1 = 5 τ2 = 1 β = 2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/>
              <a:t>3. </a:t>
            </a:r>
            <a:r>
              <a:rPr lang="el-GR" altLang="el-GR" dirty="0"/>
              <a:t>τ1 = 5 τ2 = 5 β = 1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l-GR" altLang="el-GR" b="1" dirty="0"/>
              <a:t>4. </a:t>
            </a:r>
            <a:r>
              <a:rPr lang="el-GR" altLang="el-GR" dirty="0"/>
              <a:t>τ1 = 5 τ2 = 6,5 β = 0,5</a:t>
            </a:r>
          </a:p>
          <a:p>
            <a:pPr marL="457200" indent="-457200">
              <a:lnSpc>
                <a:spcPct val="80000"/>
              </a:lnSpc>
            </a:pPr>
            <a:endParaRPr lang="el-GR" alt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1F6DD84-8D32-0D8F-C707-F3101909A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ΑΣΚΗΣΗ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C231392-E61A-B2B4-1FC2-5210EFFB5A2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00213"/>
            <a:ext cx="10929730" cy="43926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Να γραφεί αλγόριθμος σε </a:t>
            </a:r>
            <a:r>
              <a:rPr lang="el-GR" altLang="el-GR" dirty="0" err="1"/>
              <a:t>ψευδογλώσσα</a:t>
            </a:r>
            <a:r>
              <a:rPr lang="el-GR" altLang="el-GR" dirty="0"/>
              <a:t> που διαβάζει 10 αριθμούς και βρίσκει το μεγαλύτερο από αυτούς καθώς και σε ποια θέση κατά σειρά διαβάστηκε.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5D26F4-67B2-0829-99BE-43E59D84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 Άσκησης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80E13D-440B-8FFB-F473-07FAA2B7E7A8}"/>
              </a:ext>
            </a:extLst>
          </p:cNvPr>
          <p:cNvSpPr txBox="1">
            <a:spLocks noChangeArrowheads="1"/>
          </p:cNvSpPr>
          <p:nvPr/>
        </p:nvSpPr>
        <p:spPr>
          <a:xfrm>
            <a:off x="1845779" y="1918874"/>
            <a:ext cx="4033838" cy="43926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/>
              <a:t>Αλγόριθμος Π5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/>
              <a:t>	Διάβασε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</a:t>
            </a:r>
            <a:r>
              <a:rPr lang="en-US" altLang="el-GR" sz="2000" dirty="0">
                <a:sym typeface="Wingdings" panose="05000000000000000000" pitchFamily="2" charset="2"/>
              </a:rPr>
              <a:t>max  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000" dirty="0">
                <a:sym typeface="Wingdings" panose="05000000000000000000" pitchFamily="2" charset="2"/>
              </a:rPr>
              <a:t>	</a:t>
            </a:r>
            <a:r>
              <a:rPr lang="el-GR" altLang="el-GR" sz="2000" dirty="0">
                <a:sym typeface="Wingdings" panose="05000000000000000000" pitchFamily="2" charset="2"/>
              </a:rPr>
              <a:t>Θέση  1</a:t>
            </a:r>
            <a:endParaRPr lang="en-US" altLang="el-GR" sz="2000" dirty="0"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Για κ από 2 μέχρι 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	Διάβασε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	Αν</a:t>
            </a:r>
            <a:r>
              <a:rPr lang="en-US" altLang="el-GR" sz="2000" dirty="0">
                <a:sym typeface="Wingdings" panose="05000000000000000000" pitchFamily="2" charset="2"/>
              </a:rPr>
              <a:t> X</a:t>
            </a:r>
            <a:r>
              <a:rPr lang="el-GR" altLang="el-GR" sz="2000" dirty="0">
                <a:sym typeface="Wingdings" panose="05000000000000000000" pitchFamily="2" charset="2"/>
              </a:rPr>
              <a:t> &gt; </a:t>
            </a:r>
            <a:r>
              <a:rPr lang="en-US" altLang="el-GR" sz="2000" dirty="0">
                <a:sym typeface="Wingdings" panose="05000000000000000000" pitchFamily="2" charset="2"/>
              </a:rPr>
              <a:t>max </a:t>
            </a:r>
            <a:r>
              <a:rPr lang="el-GR" altLang="el-GR" sz="2000" dirty="0">
                <a:sym typeface="Wingdings" panose="05000000000000000000" pitchFamily="2" charset="2"/>
              </a:rPr>
              <a:t>τότε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	    </a:t>
            </a:r>
            <a:r>
              <a:rPr lang="en-US" altLang="el-GR" sz="2000" dirty="0">
                <a:sym typeface="Wingdings" panose="05000000000000000000" pitchFamily="2" charset="2"/>
              </a:rPr>
              <a:t>max  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2000" dirty="0">
                <a:sym typeface="Wingdings" panose="05000000000000000000" pitchFamily="2" charset="2"/>
              </a:rPr>
              <a:t>		    </a:t>
            </a:r>
            <a:r>
              <a:rPr lang="el-GR" altLang="el-GR" sz="2000" dirty="0">
                <a:sym typeface="Wingdings" panose="05000000000000000000" pitchFamily="2" charset="2"/>
              </a:rPr>
              <a:t>θέση  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	</a:t>
            </a:r>
            <a:r>
              <a:rPr lang="el-GR" altLang="el-GR" sz="2000" dirty="0" err="1">
                <a:sym typeface="Wingdings" panose="05000000000000000000" pitchFamily="2" charset="2"/>
              </a:rPr>
              <a:t>τέλος_αν</a:t>
            </a:r>
            <a:endParaRPr lang="en-US" altLang="el-GR" sz="2000" dirty="0"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</a:t>
            </a:r>
            <a:r>
              <a:rPr lang="el-GR" altLang="el-GR" sz="2000" dirty="0" err="1">
                <a:sym typeface="Wingdings" panose="05000000000000000000" pitchFamily="2" charset="2"/>
              </a:rPr>
              <a:t>Τέλος_επανάληψης</a:t>
            </a:r>
            <a:endParaRPr lang="el-GR" altLang="el-GR" sz="2000" dirty="0"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Εμφάνισε </a:t>
            </a:r>
            <a:r>
              <a:rPr lang="en-US" altLang="el-GR" sz="2000" dirty="0">
                <a:sym typeface="Wingdings" panose="05000000000000000000" pitchFamily="2" charset="2"/>
              </a:rPr>
              <a:t>max, </a:t>
            </a:r>
            <a:r>
              <a:rPr lang="el-GR" altLang="el-GR" sz="2000" dirty="0">
                <a:sym typeface="Wingdings" panose="05000000000000000000" pitchFamily="2" charset="2"/>
              </a:rPr>
              <a:t>θέση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Τέλος Π5</a:t>
            </a:r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774474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9900087-716D-5A04-7C8B-309AC7899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Εμφωλευμένη</a:t>
            </a:r>
            <a:r>
              <a:rPr lang="el-GR" altLang="el-GR" dirty="0"/>
              <a:t> Δομή Επανάληψης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963AD41-A984-1BF4-81F2-DDF0FF3D0C4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6713" y="1600201"/>
            <a:ext cx="5133837" cy="4525963"/>
          </a:xfrm>
        </p:spPr>
        <p:txBody>
          <a:bodyPr/>
          <a:lstStyle/>
          <a:p>
            <a:r>
              <a:rPr lang="el-GR" altLang="el-GR" sz="2000" dirty="0"/>
              <a:t>Να γραφεί αλγόριθμος σε </a:t>
            </a:r>
            <a:r>
              <a:rPr lang="el-GR" altLang="el-GR" sz="2000" dirty="0" err="1"/>
              <a:t>ψευδογλώσσα</a:t>
            </a:r>
            <a:r>
              <a:rPr lang="el-GR" altLang="el-GR" sz="2000" dirty="0"/>
              <a:t> που τυπώνει την προπαίδεια του πολλαπλασιασμού.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8E4945E-EF38-726A-9863-FB8E363B45E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735639" y="1600201"/>
            <a:ext cx="6151561" cy="5118651"/>
          </a:xfrm>
        </p:spPr>
        <p:txBody>
          <a:bodyPr/>
          <a:lstStyle/>
          <a:p>
            <a:pPr marL="533400" indent="-533400">
              <a:buNone/>
            </a:pPr>
            <a:r>
              <a:rPr lang="el-GR" altLang="el-GR" sz="2000" dirty="0"/>
              <a:t>Αλγόριθμος Π1</a:t>
            </a:r>
          </a:p>
          <a:p>
            <a:pPr marL="533400" indent="-533400">
              <a:buNone/>
            </a:pPr>
            <a:r>
              <a:rPr lang="el-GR" altLang="el-GR" sz="2000" dirty="0"/>
              <a:t>Για α από 1 μέχρι 10</a:t>
            </a:r>
          </a:p>
          <a:p>
            <a:pPr marL="533400" indent="-533400">
              <a:buNone/>
            </a:pPr>
            <a:r>
              <a:rPr lang="el-GR" altLang="el-GR" sz="2000" dirty="0"/>
              <a:t>	Για</a:t>
            </a:r>
            <a:r>
              <a:rPr lang="en-US" altLang="el-GR" sz="2000" dirty="0"/>
              <a:t> </a:t>
            </a:r>
            <a:r>
              <a:rPr lang="el-GR" altLang="el-GR" sz="2000" dirty="0"/>
              <a:t>β</a:t>
            </a:r>
            <a:r>
              <a:rPr lang="en-US" altLang="el-GR" sz="2000" dirty="0"/>
              <a:t> </a:t>
            </a:r>
            <a:r>
              <a:rPr lang="el-GR" altLang="el-GR" sz="2000" dirty="0"/>
              <a:t>από 1 μέχρι 10</a:t>
            </a:r>
          </a:p>
          <a:p>
            <a:pPr marL="533400" indent="-533400">
              <a:buNone/>
            </a:pPr>
            <a:r>
              <a:rPr lang="el-GR" altLang="el-GR" sz="2000" dirty="0"/>
              <a:t>		γ </a:t>
            </a:r>
            <a:r>
              <a:rPr lang="el-GR" altLang="el-GR" sz="2000" dirty="0">
                <a:sym typeface="Wingdings" panose="05000000000000000000" pitchFamily="2" charset="2"/>
              </a:rPr>
              <a:t> α * β</a:t>
            </a:r>
          </a:p>
          <a:p>
            <a:pPr marL="533400" indent="-533400">
              <a:buNone/>
            </a:pPr>
            <a:r>
              <a:rPr lang="el-GR" altLang="el-GR" sz="2000" dirty="0">
                <a:sym typeface="Wingdings" panose="05000000000000000000" pitchFamily="2" charset="2"/>
              </a:rPr>
              <a:t>		εμφάνισε α, ΄</a:t>
            </a:r>
            <a:r>
              <a:rPr lang="en-US" altLang="el-GR" sz="2000" dirty="0">
                <a:sym typeface="Wingdings" panose="05000000000000000000" pitchFamily="2" charset="2"/>
              </a:rPr>
              <a:t>x</a:t>
            </a:r>
            <a:r>
              <a:rPr lang="el-GR" altLang="el-GR" sz="2000" dirty="0">
                <a:sym typeface="Wingdings" panose="05000000000000000000" pitchFamily="2" charset="2"/>
              </a:rPr>
              <a:t>΄</a:t>
            </a:r>
            <a:r>
              <a:rPr lang="en-US" altLang="el-GR" sz="2000" dirty="0">
                <a:sym typeface="Wingdings" panose="05000000000000000000" pitchFamily="2" charset="2"/>
              </a:rPr>
              <a:t>,</a:t>
            </a:r>
            <a:r>
              <a:rPr lang="el-GR" altLang="el-GR" sz="2000" dirty="0">
                <a:sym typeface="Wingdings" panose="05000000000000000000" pitchFamily="2" charset="2"/>
              </a:rPr>
              <a:t> β,΄=΄,γ</a:t>
            </a:r>
            <a:endParaRPr lang="en-US" altLang="el-GR" sz="2000" dirty="0"/>
          </a:p>
          <a:p>
            <a:pPr marL="533400" indent="-533400">
              <a:buNone/>
            </a:pPr>
            <a:r>
              <a:rPr lang="en-US" altLang="el-GR" sz="2000" dirty="0"/>
              <a:t>	</a:t>
            </a:r>
            <a:r>
              <a:rPr lang="el-GR" altLang="el-GR" sz="2000" dirty="0" err="1"/>
              <a:t>τέλος_επανάληψης</a:t>
            </a:r>
            <a:endParaRPr lang="el-GR" altLang="el-GR" sz="2000" dirty="0"/>
          </a:p>
          <a:p>
            <a:pPr marL="533400" indent="-533400">
              <a:buNone/>
            </a:pPr>
            <a:r>
              <a:rPr lang="el-GR" altLang="el-GR" sz="2000" dirty="0" err="1"/>
              <a:t>τέλος_επανάληψης</a:t>
            </a:r>
            <a:endParaRPr lang="el-GR" altLang="el-GR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10E9719D-6895-21A7-384B-91CE45820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Πολλαπλασιασμός αλά Ρωσικά</a:t>
            </a:r>
            <a:endParaRPr lang="en-US" altLang="el-G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5A62991-7FD9-E698-784A-BBBDC675D10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/>
            <a:r>
              <a:rPr lang="el-GR" altLang="el-GR" sz="2000" dirty="0"/>
              <a:t>χειρωνακτικά</a:t>
            </a:r>
          </a:p>
          <a:p>
            <a:pPr marL="1714500" lvl="3" indent="-342900">
              <a:buNone/>
            </a:pPr>
            <a:endParaRPr lang="el-GR" altLang="el-GR" sz="1400" dirty="0"/>
          </a:p>
          <a:p>
            <a:pPr marL="1714500" lvl="3" indent="-342900">
              <a:buNone/>
            </a:pPr>
            <a:r>
              <a:rPr lang="en-US" altLang="el-GR" sz="1400" dirty="0"/>
              <a:t>         </a:t>
            </a:r>
            <a:r>
              <a:rPr lang="el-GR" altLang="el-GR" sz="2400" dirty="0"/>
              <a:t>45</a:t>
            </a:r>
          </a:p>
          <a:p>
            <a:pPr marL="1714500" lvl="3" indent="-342900">
              <a:buNone/>
            </a:pPr>
            <a:r>
              <a:rPr lang="en-US" altLang="el-GR" sz="2400" dirty="0"/>
              <a:t>x   </a:t>
            </a:r>
            <a:r>
              <a:rPr lang="el-GR" altLang="el-GR" sz="2400" dirty="0"/>
              <a:t>19</a:t>
            </a:r>
          </a:p>
          <a:p>
            <a:pPr marL="1714500" lvl="3" indent="-342900">
              <a:buNone/>
            </a:pPr>
            <a:r>
              <a:rPr lang="en-US" altLang="el-GR" sz="2400" dirty="0"/>
              <a:t>   </a:t>
            </a:r>
            <a:r>
              <a:rPr lang="el-GR" altLang="el-GR" sz="2400" dirty="0"/>
              <a:t>405</a:t>
            </a:r>
          </a:p>
          <a:p>
            <a:pPr marL="1714500" lvl="3" indent="-342900">
              <a:buNone/>
            </a:pPr>
            <a:r>
              <a:rPr lang="en-US" altLang="el-GR" sz="2400" dirty="0"/>
              <a:t>+ 45</a:t>
            </a:r>
            <a:r>
              <a:rPr lang="en-US" altLang="el-GR" sz="2400" u="sng" dirty="0"/>
              <a:t>  </a:t>
            </a:r>
          </a:p>
          <a:p>
            <a:pPr marL="1714500" lvl="3" indent="-342900">
              <a:buNone/>
            </a:pPr>
            <a:r>
              <a:rPr lang="en-US" altLang="el-GR" sz="2400" dirty="0"/>
              <a:t>   8</a:t>
            </a:r>
            <a:r>
              <a:rPr lang="el-GR" altLang="el-GR" sz="2400" dirty="0"/>
              <a:t>5</a:t>
            </a:r>
            <a:r>
              <a:rPr lang="en-US" altLang="el-GR" sz="2400" dirty="0"/>
              <a:t>5</a:t>
            </a:r>
            <a:r>
              <a:rPr lang="en-US" altLang="el-GR" sz="2400" u="sng" dirty="0"/>
              <a:t>    </a:t>
            </a:r>
          </a:p>
          <a:p>
            <a:pPr marL="533400" indent="-533400">
              <a:buFontTx/>
              <a:buAutoNum type="arabicPlain" startAt="45"/>
            </a:pPr>
            <a:endParaRPr lang="en-US" altLang="el-GR" sz="3600" u="sng" dirty="0"/>
          </a:p>
          <a:p>
            <a:pPr marL="533400" indent="-533400">
              <a:buFontTx/>
              <a:buAutoNum type="arabicPlain" startAt="45"/>
            </a:pPr>
            <a:endParaRPr lang="en-US" altLang="el-GR" sz="2000" u="sng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FFA8ADE-D408-DEFD-334C-EC9FD8185F2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altLang="el-GR" sz="2000"/>
              <a:t>Αλά ρωσικά</a:t>
            </a:r>
          </a:p>
          <a:p>
            <a:pPr>
              <a:buFontTx/>
              <a:buNone/>
            </a:pPr>
            <a:endParaRPr lang="el-GR" altLang="el-GR" sz="2000"/>
          </a:p>
          <a:p>
            <a:pPr>
              <a:buFontTx/>
              <a:buNone/>
            </a:pPr>
            <a:endParaRPr lang="en-US" altLang="el-GR" sz="2000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9E2FCE2A-6331-8DE1-7C02-AF280D8D3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305" y="3219382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EA53BB74-3E33-F46F-FA0D-D7643DB51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305" y="3934585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3132" name="Group 60">
            <a:extLst>
              <a:ext uri="{FF2B5EF4-FFF2-40B4-BE49-F238E27FC236}">
                <a16:creationId xmlns:a16="http://schemas.microsoft.com/office/drawing/2014/main" id="{FA68DA76-1754-13AC-597B-08BF9A278891}"/>
              </a:ext>
            </a:extLst>
          </p:cNvPr>
          <p:cNvGraphicFramePr>
            <a:graphicFrameLocks noGrp="1"/>
          </p:cNvGraphicFramePr>
          <p:nvPr/>
        </p:nvGraphicFramePr>
        <p:xfrm>
          <a:off x="6527801" y="2276475"/>
          <a:ext cx="2447925" cy="2647572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1805952251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46917209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779584567"/>
                    </a:ext>
                  </a:extLst>
                </a:gridCol>
              </a:tblGrid>
              <a:tr h="4079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262837"/>
                  </a:ext>
                </a:extLst>
              </a:tr>
              <a:tr h="4079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477943"/>
                  </a:ext>
                </a:extLst>
              </a:tr>
              <a:tr h="4079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515556"/>
                  </a:ext>
                </a:extLst>
              </a:tr>
              <a:tr h="4079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365081"/>
                  </a:ext>
                </a:extLst>
              </a:tr>
              <a:tr h="4079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720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720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353948"/>
                  </a:ext>
                </a:extLst>
              </a:tr>
              <a:tr h="407988">
                <a:tc gridSpan="3"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Άθροισμα 855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1626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1702D0-0FAD-4A66-0B57-E726B7CEA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/>
              <a:t>Ο αλγόριθμος </a:t>
            </a:r>
            <a:br>
              <a:rPr lang="el-GR" altLang="el-GR"/>
            </a:br>
            <a:r>
              <a:rPr lang="el-GR" altLang="el-GR"/>
              <a:t>Πολλαπλασιασμού αλά Ρωσικά</a:t>
            </a:r>
            <a:endParaRPr lang="en-US" altLang="el-GR"/>
          </a:p>
        </p:txBody>
      </p:sp>
      <p:sp>
        <p:nvSpPr>
          <p:cNvPr id="5155" name="Rectangle 35">
            <a:extLst>
              <a:ext uri="{FF2B5EF4-FFF2-40B4-BE49-F238E27FC236}">
                <a16:creationId xmlns:a16="http://schemas.microsoft.com/office/drawing/2014/main" id="{F6D8B966-E7C6-1A8B-560B-A472BF7C227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03388" y="1600201"/>
            <a:ext cx="446405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Αλγόριθμος Αλά_ρωσικά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Δεδομένα //Μ1,Μ2//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/>
              <a:t>P </a:t>
            </a:r>
            <a:r>
              <a:rPr lang="en-US" altLang="el-GR" sz="1800">
                <a:sym typeface="Wingdings" panose="05000000000000000000" pitchFamily="2" charset="2"/>
              </a:rPr>
              <a:t>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Όσο Μ2 &gt; 0 επανάλαβε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	Αν Μ2 </a:t>
            </a:r>
            <a:r>
              <a:rPr lang="en-US" altLang="el-GR" sz="1800"/>
              <a:t>mod 2 = 1 </a:t>
            </a:r>
            <a:r>
              <a:rPr lang="el-GR" altLang="el-GR" sz="1800"/>
              <a:t>τότε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		</a:t>
            </a:r>
            <a:r>
              <a:rPr lang="en-US" altLang="el-GR" sz="1800"/>
              <a:t>P </a:t>
            </a:r>
            <a:r>
              <a:rPr lang="en-US" altLang="el-GR" sz="1800">
                <a:sym typeface="Wingdings" panose="05000000000000000000" pitchFamily="2" charset="2"/>
              </a:rPr>
              <a:t> P + M1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sym typeface="Wingdings" panose="05000000000000000000" pitchFamily="2" charset="2"/>
              </a:rPr>
              <a:t>	</a:t>
            </a:r>
            <a:r>
              <a:rPr lang="el-GR" altLang="el-GR" sz="1800">
                <a:sym typeface="Wingdings" panose="05000000000000000000" pitchFamily="2" charset="2"/>
              </a:rPr>
              <a:t>τέλος_αν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/>
              <a:t>	Μ1 </a:t>
            </a:r>
            <a:r>
              <a:rPr lang="el-GR" altLang="el-GR" sz="1800">
                <a:sym typeface="Wingdings" panose="05000000000000000000" pitchFamily="2" charset="2"/>
              </a:rPr>
              <a:t> Μ1 * 2</a:t>
            </a:r>
            <a:endParaRPr lang="el-GR" altLang="el-GR" sz="1800">
              <a:solidFill>
                <a:srgbClr val="00CC00"/>
              </a:solidFill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Μ2  Μ2 </a:t>
            </a:r>
            <a:r>
              <a:rPr lang="en-US" altLang="el-GR" sz="1800">
                <a:sym typeface="Wingdings" panose="05000000000000000000" pitchFamily="2" charset="2"/>
              </a:rPr>
              <a:t>div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Τέλος_επανάληψης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Εμφάνισε </a:t>
            </a:r>
            <a:r>
              <a:rPr lang="en-US" altLang="el-GR" sz="1800">
                <a:sym typeface="Wingdings" panose="05000000000000000000" pitchFamily="2" charset="2"/>
              </a:rPr>
              <a:t>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 </a:t>
            </a:r>
            <a:r>
              <a:rPr lang="el-GR" altLang="el-GR" sz="1800"/>
              <a:t>Αλά_ρωσικά</a:t>
            </a:r>
            <a:endParaRPr lang="en-US" altLang="el-GR" sz="1800"/>
          </a:p>
        </p:txBody>
      </p:sp>
      <p:graphicFrame>
        <p:nvGraphicFramePr>
          <p:cNvPr id="5171" name="Group 51">
            <a:extLst>
              <a:ext uri="{FF2B5EF4-FFF2-40B4-BE49-F238E27FC236}">
                <a16:creationId xmlns:a16="http://schemas.microsoft.com/office/drawing/2014/main" id="{F05FFA2E-883A-82FA-CA80-2446363EAB76}"/>
              </a:ext>
            </a:extLst>
          </p:cNvPr>
          <p:cNvGraphicFramePr>
            <a:graphicFrameLocks noGrp="1"/>
          </p:cNvGraphicFramePr>
          <p:nvPr>
            <p:ph sz="half" idx="4294967295"/>
          </p:nvPr>
        </p:nvGraphicFramePr>
        <p:xfrm>
          <a:off x="7165976" y="1868488"/>
          <a:ext cx="2087563" cy="3013076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969616152"/>
                    </a:ext>
                  </a:extLst>
                </a:gridCol>
                <a:gridCol w="1027113">
                  <a:extLst>
                    <a:ext uri="{9D8B030D-6E8A-4147-A177-3AD203B41FA5}">
                      <a16:colId xmlns:a16="http://schemas.microsoft.com/office/drawing/2014/main" val="76275631"/>
                    </a:ext>
                  </a:extLst>
                </a:gridCol>
              </a:tblGrid>
              <a:tr h="501650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Μ1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Μ2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55040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904938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380035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945273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269059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720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017437"/>
                  </a:ext>
                </a:extLst>
              </a:tr>
            </a:tbl>
          </a:graphicData>
        </a:graphic>
      </p:graphicFrame>
      <p:graphicFrame>
        <p:nvGraphicFramePr>
          <p:cNvPr id="5221" name="Group 101">
            <a:extLst>
              <a:ext uri="{FF2B5EF4-FFF2-40B4-BE49-F238E27FC236}">
                <a16:creationId xmlns:a16="http://schemas.microsoft.com/office/drawing/2014/main" id="{C8B78245-64B0-3187-96B2-BB20D172914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229351" y="5572125"/>
          <a:ext cx="3578225" cy="5207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1384597329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40356072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330039577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222447346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1874659016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855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848583"/>
                  </a:ext>
                </a:extLst>
              </a:tr>
            </a:tbl>
          </a:graphicData>
        </a:graphic>
      </p:graphicFrame>
      <p:sp>
        <p:nvSpPr>
          <p:cNvPr id="5222" name="Text Box 102">
            <a:extLst>
              <a:ext uri="{FF2B5EF4-FFF2-40B4-BE49-F238E27FC236}">
                <a16:creationId xmlns:a16="http://schemas.microsoft.com/office/drawing/2014/main" id="{C132ED26-0AE2-9B76-3C56-3B7C3AFDD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5157788"/>
            <a:ext cx="4105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/>
              <a:t>Οι διαδοχικές τιμές της μεταβλητής </a:t>
            </a:r>
            <a:r>
              <a:rPr lang="en-US" altLang="el-GR"/>
              <a:t>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16118A4-5577-EB01-19A1-6E7F0E286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400"/>
              <a:t>Η εντολή </a:t>
            </a:r>
            <a:r>
              <a:rPr lang="el-GR" altLang="el-GR" sz="2400">
                <a:solidFill>
                  <a:srgbClr val="0000FF"/>
                </a:solidFill>
              </a:rPr>
              <a:t>όσο</a:t>
            </a:r>
            <a:r>
              <a:rPr lang="el-GR" altLang="el-GR" sz="2400"/>
              <a:t> συνθήκη </a:t>
            </a:r>
            <a:r>
              <a:rPr lang="el-GR" altLang="el-GR" sz="2400">
                <a:solidFill>
                  <a:srgbClr val="0000FF"/>
                </a:solidFill>
              </a:rPr>
              <a:t>επανάλαβε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EEBAEFD4-8C4A-753A-EC77-EBF98CE2EE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47851" y="1600201"/>
            <a:ext cx="4392613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1600"/>
              <a:t>Η γενική μορφή της εντολής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	</a:t>
            </a:r>
            <a:r>
              <a:rPr lang="el-GR" altLang="el-GR" sz="1400">
                <a:solidFill>
                  <a:srgbClr val="0000FF"/>
                </a:solidFill>
              </a:rPr>
              <a:t>Όσο</a:t>
            </a:r>
            <a:r>
              <a:rPr lang="el-GR" altLang="el-GR" sz="1400"/>
              <a:t> συνθήκη </a:t>
            </a:r>
            <a:r>
              <a:rPr lang="el-GR" altLang="el-GR" sz="1400">
                <a:solidFill>
                  <a:srgbClr val="0000FF"/>
                </a:solidFill>
              </a:rPr>
              <a:t>επανάλαβε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	   εντολή(ες)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	</a:t>
            </a:r>
            <a:r>
              <a:rPr lang="el-GR" altLang="el-GR" sz="1400">
                <a:solidFill>
                  <a:srgbClr val="0000FF"/>
                </a:solidFill>
              </a:rPr>
              <a:t>Τέλος_επανάληψης</a:t>
            </a:r>
          </a:p>
          <a:p>
            <a:pPr>
              <a:lnSpc>
                <a:spcPct val="80000"/>
              </a:lnSpc>
            </a:pPr>
            <a:endParaRPr lang="el-GR" altLang="el-GR" sz="1400"/>
          </a:p>
          <a:p>
            <a:pPr>
              <a:lnSpc>
                <a:spcPct val="80000"/>
              </a:lnSpc>
            </a:pPr>
            <a:r>
              <a:rPr lang="el-GR" altLang="el-GR" sz="1400"/>
              <a:t>Παράδειγμα1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140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Αλγόριθμος Παράδειγμα1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Χ </a:t>
            </a:r>
            <a:r>
              <a:rPr lang="el-GR" altLang="el-GR" sz="1400">
                <a:sym typeface="Wingdings" panose="05000000000000000000" pitchFamily="2" charset="2"/>
              </a:rPr>
              <a:t>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>
                <a:sym typeface="Wingdings" panose="05000000000000000000" pitchFamily="2" charset="2"/>
              </a:rPr>
              <a:t>	Όσο Χ ≤ 5 επανάλαβε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>
                <a:sym typeface="Wingdings" panose="05000000000000000000" pitchFamily="2" charset="2"/>
              </a:rPr>
              <a:t>	   Εμφάνισε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   Χ </a:t>
            </a:r>
            <a:r>
              <a:rPr lang="el-GR" altLang="el-GR" sz="1400">
                <a:sym typeface="Wingdings" panose="05000000000000000000" pitchFamily="2" charset="2"/>
              </a:rPr>
              <a:t> Χ + 1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	Τέλος_επανάληψης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400"/>
              <a:t>Τέλος Παράδειγμα1</a:t>
            </a:r>
          </a:p>
        </p:txBody>
      </p:sp>
      <p:grpSp>
        <p:nvGrpSpPr>
          <p:cNvPr id="44061" name="Group 29">
            <a:extLst>
              <a:ext uri="{FF2B5EF4-FFF2-40B4-BE49-F238E27FC236}">
                <a16:creationId xmlns:a16="http://schemas.microsoft.com/office/drawing/2014/main" id="{B81691E2-15A2-BE4D-538C-CA390F7AF5EA}"/>
              </a:ext>
            </a:extLst>
          </p:cNvPr>
          <p:cNvGrpSpPr>
            <a:grpSpLocks/>
          </p:cNvGrpSpPr>
          <p:nvPr/>
        </p:nvGrpSpPr>
        <p:grpSpPr bwMode="auto">
          <a:xfrm>
            <a:off x="6600825" y="1557338"/>
            <a:ext cx="3816350" cy="4392612"/>
            <a:chOff x="3198" y="981"/>
            <a:chExt cx="2404" cy="2767"/>
          </a:xfrm>
        </p:grpSpPr>
        <p:sp>
          <p:nvSpPr>
            <p:cNvPr id="44039" name="AutoShape 7">
              <a:extLst>
                <a:ext uri="{FF2B5EF4-FFF2-40B4-BE49-F238E27FC236}">
                  <a16:creationId xmlns:a16="http://schemas.microsoft.com/office/drawing/2014/main" id="{225DA81A-01C4-3042-EF3B-AA4DA48A6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981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Αρχή</a:t>
              </a:r>
              <a:endParaRPr lang="en-US" altLang="el-GR"/>
            </a:p>
          </p:txBody>
        </p:sp>
        <p:sp>
          <p:nvSpPr>
            <p:cNvPr id="44040" name="AutoShape 8">
              <a:extLst>
                <a:ext uri="{FF2B5EF4-FFF2-40B4-BE49-F238E27FC236}">
                  <a16:creationId xmlns:a16="http://schemas.microsoft.com/office/drawing/2014/main" id="{DC66F67C-BC8F-128A-8CB5-565EEE38A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1525"/>
              <a:ext cx="863" cy="227"/>
            </a:xfrm>
            <a:prstGeom prst="parallelogram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/>
                <a:t>X </a:t>
              </a:r>
              <a:r>
                <a:rPr lang="en-US" altLang="el-GR">
                  <a:sym typeface="Wingdings" panose="05000000000000000000" pitchFamily="2" charset="2"/>
                </a:rPr>
                <a:t> 1</a:t>
              </a:r>
              <a:endParaRPr lang="en-US" altLang="el-GR"/>
            </a:p>
          </p:txBody>
        </p:sp>
        <p:sp>
          <p:nvSpPr>
            <p:cNvPr id="44041" name="AutoShape 9">
              <a:extLst>
                <a:ext uri="{FF2B5EF4-FFF2-40B4-BE49-F238E27FC236}">
                  <a16:creationId xmlns:a16="http://schemas.microsoft.com/office/drawing/2014/main" id="{6B7CD2B2-C0A9-A571-90D3-82C0B35C1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3476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Τέλος</a:t>
              </a:r>
              <a:endParaRPr lang="en-US" altLang="el-GR"/>
            </a:p>
          </p:txBody>
        </p:sp>
        <p:sp>
          <p:nvSpPr>
            <p:cNvPr id="44042" name="AutoShape 10">
              <a:extLst>
                <a:ext uri="{FF2B5EF4-FFF2-40B4-BE49-F238E27FC236}">
                  <a16:creationId xmlns:a16="http://schemas.microsoft.com/office/drawing/2014/main" id="{4E073E57-D70C-E1A4-6C2F-ED80B71A4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2614"/>
              <a:ext cx="1315" cy="227"/>
            </a:xfrm>
            <a:prstGeom prst="parallelogram">
              <a:avLst>
                <a:gd name="adj" fmla="val 14482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Εμφάνισε Χ</a:t>
              </a:r>
              <a:endParaRPr lang="en-US" altLang="el-GR"/>
            </a:p>
          </p:txBody>
        </p:sp>
        <p:sp>
          <p:nvSpPr>
            <p:cNvPr id="44043" name="AutoShape 11">
              <a:extLst>
                <a:ext uri="{FF2B5EF4-FFF2-40B4-BE49-F238E27FC236}">
                  <a16:creationId xmlns:a16="http://schemas.microsoft.com/office/drawing/2014/main" id="{6E33E9E0-368B-1EA1-4B78-37F93C6FC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2" y="2115"/>
              <a:ext cx="725" cy="54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/>
                <a:t>X </a:t>
              </a:r>
              <a:r>
                <a:rPr lang="en-US" altLang="el-GR">
                  <a:cs typeface="Arial" panose="020B0604020202020204" pitchFamily="34" charset="0"/>
                </a:rPr>
                <a:t>≤</a:t>
              </a:r>
              <a:r>
                <a:rPr lang="en-US" altLang="el-GR"/>
                <a:t> 5</a:t>
              </a:r>
              <a:r>
                <a:rPr lang="el-GR" altLang="el-GR"/>
                <a:t> </a:t>
              </a:r>
              <a:endParaRPr lang="en-US" altLang="el-GR"/>
            </a:p>
          </p:txBody>
        </p:sp>
        <p:sp>
          <p:nvSpPr>
            <p:cNvPr id="44044" name="AutoShape 12">
              <a:extLst>
                <a:ext uri="{FF2B5EF4-FFF2-40B4-BE49-F238E27FC236}">
                  <a16:creationId xmlns:a16="http://schemas.microsoft.com/office/drawing/2014/main" id="{25AD33B5-A45A-A776-5475-72C1DA08A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3068"/>
              <a:ext cx="862" cy="272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Χ </a:t>
              </a:r>
              <a:r>
                <a:rPr lang="el-GR" altLang="el-GR">
                  <a:sym typeface="Wingdings" panose="05000000000000000000" pitchFamily="2" charset="2"/>
                </a:rPr>
                <a:t> Χ </a:t>
              </a:r>
              <a:r>
                <a:rPr lang="en-US" altLang="el-GR">
                  <a:sym typeface="Wingdings" panose="05000000000000000000" pitchFamily="2" charset="2"/>
                </a:rPr>
                <a:t>+ 1</a:t>
              </a:r>
              <a:endParaRPr lang="en-US" altLang="el-GR"/>
            </a:p>
          </p:txBody>
        </p:sp>
        <p:sp>
          <p:nvSpPr>
            <p:cNvPr id="44045" name="Line 13">
              <a:extLst>
                <a:ext uri="{FF2B5EF4-FFF2-40B4-BE49-F238E27FC236}">
                  <a16:creationId xmlns:a16="http://schemas.microsoft.com/office/drawing/2014/main" id="{AFB09FFF-AA37-FE72-8030-78AFA4CFC5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1752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47" name="Line 15">
              <a:extLst>
                <a:ext uri="{FF2B5EF4-FFF2-40B4-BE49-F238E27FC236}">
                  <a16:creationId xmlns:a16="http://schemas.microsoft.com/office/drawing/2014/main" id="{7D811934-111D-CCF5-6301-BCBA52A69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26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49" name="Line 17">
              <a:extLst>
                <a:ext uri="{FF2B5EF4-FFF2-40B4-BE49-F238E27FC236}">
                  <a16:creationId xmlns:a16="http://schemas.microsoft.com/office/drawing/2014/main" id="{D5918F7E-73D1-E430-F342-1E1274389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7" y="2387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50" name="Line 18">
              <a:extLst>
                <a:ext uri="{FF2B5EF4-FFF2-40B4-BE49-F238E27FC236}">
                  <a16:creationId xmlns:a16="http://schemas.microsoft.com/office/drawing/2014/main" id="{3995900E-0D45-D6C7-F77D-78C0514E6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238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53" name="Text Box 21">
              <a:extLst>
                <a:ext uri="{FF2B5EF4-FFF2-40B4-BE49-F238E27FC236}">
                  <a16:creationId xmlns:a16="http://schemas.microsoft.com/office/drawing/2014/main" id="{12F53B30-EFE1-96E7-8A73-5DBB1CB25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8" y="2161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/>
                <a:t>ΑΛΗΘΗΣ</a:t>
              </a:r>
              <a:endParaRPr lang="en-US" altLang="el-GR"/>
            </a:p>
          </p:txBody>
        </p:sp>
        <p:sp>
          <p:nvSpPr>
            <p:cNvPr id="44054" name="Text Box 22">
              <a:extLst>
                <a:ext uri="{FF2B5EF4-FFF2-40B4-BE49-F238E27FC236}">
                  <a16:creationId xmlns:a16="http://schemas.microsoft.com/office/drawing/2014/main" id="{CBDF877A-B328-E800-14E1-18A189C96A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2701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l-GR" altLang="el-GR"/>
                <a:t>ΨΕΥΔΗΣ</a:t>
              </a:r>
              <a:endParaRPr lang="en-US" altLang="el-GR"/>
            </a:p>
          </p:txBody>
        </p:sp>
        <p:sp>
          <p:nvSpPr>
            <p:cNvPr id="44055" name="Line 23">
              <a:extLst>
                <a:ext uri="{FF2B5EF4-FFF2-40B4-BE49-F238E27FC236}">
                  <a16:creationId xmlns:a16="http://schemas.microsoft.com/office/drawing/2014/main" id="{15F555AE-2A18-16F2-AFE8-F318690BCF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2841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56" name="Line 24">
              <a:extLst>
                <a:ext uri="{FF2B5EF4-FFF2-40B4-BE49-F238E27FC236}">
                  <a16:creationId xmlns:a16="http://schemas.microsoft.com/office/drawing/2014/main" id="{BED3C7E0-47A9-CF3A-2794-A8C9C2794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4" y="320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57" name="Line 25">
              <a:extLst>
                <a:ext uri="{FF2B5EF4-FFF2-40B4-BE49-F238E27FC236}">
                  <a16:creationId xmlns:a16="http://schemas.microsoft.com/office/drawing/2014/main" id="{CD82C5C4-488C-5509-D709-450D785626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02" y="1933"/>
              <a:ext cx="0" cy="1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58" name="Line 26">
              <a:extLst>
                <a:ext uri="{FF2B5EF4-FFF2-40B4-BE49-F238E27FC236}">
                  <a16:creationId xmlns:a16="http://schemas.microsoft.com/office/drawing/2014/main" id="{364640BB-45FE-C3A7-48DA-6BDAD38C06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4" y="1933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4060" name="Line 28">
              <a:extLst>
                <a:ext uri="{FF2B5EF4-FFF2-40B4-BE49-F238E27FC236}">
                  <a16:creationId xmlns:a16="http://schemas.microsoft.com/office/drawing/2014/main" id="{8EF2E519-AF70-635E-232E-C9645E46E0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4" y="125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C0D4E88F-2194-D420-6DD8-637FE865B97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67438" y="1125538"/>
            <a:ext cx="4038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1800"/>
              <a:t>Σε επίπεδο κυκλωμάτων υπολογιστή, ο πολλαπλασιασμός επί 2 </a:t>
            </a:r>
            <a:br>
              <a:rPr lang="el-GR" altLang="el-GR" sz="1800"/>
            </a:br>
            <a:r>
              <a:rPr lang="el-GR" altLang="el-GR" sz="1800"/>
              <a:t>και η διαίρεση δια 2 μπορούν να υλοποιηθούν ταχύτατα με εντολές ολίσθησης</a:t>
            </a:r>
          </a:p>
          <a:p>
            <a:pPr>
              <a:lnSpc>
                <a:spcPct val="90000"/>
              </a:lnSpc>
            </a:pPr>
            <a:r>
              <a:rPr lang="el-GR" altLang="el-GR" sz="1800"/>
              <a:t>Ολίσθηση αριστερά</a:t>
            </a:r>
          </a:p>
          <a:p>
            <a:pPr>
              <a:lnSpc>
                <a:spcPct val="90000"/>
              </a:lnSpc>
            </a:pPr>
            <a:endParaRPr lang="el-GR" altLang="el-GR" sz="1800"/>
          </a:p>
          <a:p>
            <a:pPr>
              <a:lnSpc>
                <a:spcPct val="90000"/>
              </a:lnSpc>
            </a:pPr>
            <a:endParaRPr lang="el-GR" altLang="el-GR" sz="1800"/>
          </a:p>
          <a:p>
            <a:pPr>
              <a:lnSpc>
                <a:spcPct val="90000"/>
              </a:lnSpc>
            </a:pPr>
            <a:endParaRPr lang="el-GR" altLang="el-GR" sz="1800"/>
          </a:p>
          <a:p>
            <a:pPr>
              <a:lnSpc>
                <a:spcPct val="90000"/>
              </a:lnSpc>
            </a:pPr>
            <a:endParaRPr lang="el-GR" altLang="el-GR" sz="1800"/>
          </a:p>
          <a:p>
            <a:pPr>
              <a:lnSpc>
                <a:spcPct val="90000"/>
              </a:lnSpc>
            </a:pPr>
            <a:endParaRPr lang="el-GR" altLang="el-GR" sz="1800"/>
          </a:p>
          <a:p>
            <a:pPr>
              <a:lnSpc>
                <a:spcPct val="90000"/>
              </a:lnSpc>
            </a:pPr>
            <a:r>
              <a:rPr lang="el-GR" altLang="el-GR" sz="1800"/>
              <a:t>Ολίσθηση δεξιά</a:t>
            </a:r>
            <a:endParaRPr lang="en-US" altLang="el-GR" sz="18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CCE46B21-B961-901A-9CFF-50C58D441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5413" y="274639"/>
            <a:ext cx="8229600" cy="922337"/>
          </a:xfrm>
        </p:spPr>
        <p:txBody>
          <a:bodyPr/>
          <a:lstStyle/>
          <a:p>
            <a:r>
              <a:rPr lang="el-GR" altLang="el-GR"/>
              <a:t>Ολίσθηση (</a:t>
            </a:r>
            <a:r>
              <a:rPr lang="en-US" altLang="el-GR"/>
              <a:t>Shift)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10E63DC-3F5B-15DD-DE90-46F0650E001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125538"/>
            <a:ext cx="4392613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Αλγόριθμος Αλά_ρωσικά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Δεδομένα //Μ1,Μ2//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/>
              <a:t>P </a:t>
            </a:r>
            <a:r>
              <a:rPr lang="en-US" altLang="el-GR" sz="1800">
                <a:sym typeface="Wingdings" panose="05000000000000000000" pitchFamily="2" charset="2"/>
              </a:rPr>
              <a:t> 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Όσο Μ2 &gt; 0 επανάλαβε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	Αν Μ2 </a:t>
            </a:r>
            <a:r>
              <a:rPr lang="en-US" altLang="el-GR" sz="1800"/>
              <a:t>mod 2 = 1 </a:t>
            </a:r>
            <a:r>
              <a:rPr lang="el-GR" altLang="el-GR" sz="1800"/>
              <a:t>τότε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		</a:t>
            </a:r>
            <a:r>
              <a:rPr lang="en-US" altLang="el-GR" sz="1800"/>
              <a:t>P </a:t>
            </a:r>
            <a:r>
              <a:rPr lang="en-US" altLang="el-GR" sz="1800">
                <a:sym typeface="Wingdings" panose="05000000000000000000" pitchFamily="2" charset="2"/>
              </a:rPr>
              <a:t> P + M1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>
                <a:sym typeface="Wingdings" panose="05000000000000000000" pitchFamily="2" charset="2"/>
              </a:rPr>
              <a:t>	</a:t>
            </a:r>
            <a:r>
              <a:rPr lang="el-GR" altLang="el-GR" sz="1800">
                <a:sym typeface="Wingdings" panose="05000000000000000000" pitchFamily="2" charset="2"/>
              </a:rPr>
              <a:t>τέλος_αν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	Μ1 </a:t>
            </a:r>
            <a:r>
              <a:rPr lang="el-GR" altLang="el-GR" sz="1800">
                <a:sym typeface="Wingdings" panose="05000000000000000000" pitchFamily="2" charset="2"/>
              </a:rPr>
              <a:t> Μ1 * 2</a:t>
            </a:r>
            <a:r>
              <a:rPr lang="en-US" altLang="el-GR" sz="1800">
                <a:sym typeface="Wingdings" panose="05000000000000000000" pitchFamily="2" charset="2"/>
              </a:rPr>
              <a:t> </a:t>
            </a:r>
            <a:r>
              <a:rPr lang="en-US" altLang="el-GR" sz="1800">
                <a:solidFill>
                  <a:srgbClr val="00CC00"/>
                </a:solidFill>
                <a:sym typeface="Wingdings" panose="05000000000000000000" pitchFamily="2" charset="2"/>
              </a:rPr>
              <a:t>! </a:t>
            </a:r>
            <a:r>
              <a:rPr lang="el-GR" altLang="el-GR" sz="1600">
                <a:solidFill>
                  <a:srgbClr val="00CC00"/>
                </a:solidFill>
                <a:sym typeface="Wingdings" panose="05000000000000000000" pitchFamily="2" charset="2"/>
              </a:rPr>
              <a:t>Ολίσθηση αριστερά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Μ2  Μ2 </a:t>
            </a:r>
            <a:r>
              <a:rPr lang="en-US" altLang="el-GR" sz="1800">
                <a:sym typeface="Wingdings" panose="05000000000000000000" pitchFamily="2" charset="2"/>
              </a:rPr>
              <a:t>div 2</a:t>
            </a:r>
            <a:r>
              <a:rPr lang="el-GR" altLang="el-GR" sz="1800">
                <a:sym typeface="Wingdings" panose="05000000000000000000" pitchFamily="2" charset="2"/>
              </a:rPr>
              <a:t> </a:t>
            </a:r>
            <a:r>
              <a:rPr lang="en-US" altLang="el-GR" sz="1800">
                <a:solidFill>
                  <a:srgbClr val="00CC00"/>
                </a:solidFill>
                <a:sym typeface="Wingdings" panose="05000000000000000000" pitchFamily="2" charset="2"/>
              </a:rPr>
              <a:t>! </a:t>
            </a:r>
            <a:r>
              <a:rPr lang="el-GR" altLang="el-GR" sz="1600">
                <a:solidFill>
                  <a:srgbClr val="00CC00"/>
                </a:solidFill>
                <a:sym typeface="Wingdings" panose="05000000000000000000" pitchFamily="2" charset="2"/>
              </a:rPr>
              <a:t>Ολίσθηση δεξιά</a:t>
            </a:r>
            <a:endParaRPr lang="en-US" altLang="el-GR" sz="160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Τέλος_επανάληψης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Εμφάνισε </a:t>
            </a:r>
            <a:r>
              <a:rPr lang="en-US" altLang="el-GR" sz="1800">
                <a:sym typeface="Wingdings" panose="05000000000000000000" pitchFamily="2" charset="2"/>
              </a:rPr>
              <a:t>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 </a:t>
            </a:r>
            <a:r>
              <a:rPr lang="el-GR" altLang="el-GR" sz="1800"/>
              <a:t>Αλά_ρωσικά</a:t>
            </a:r>
            <a:endParaRPr lang="en-US" altLang="el-GR" sz="1800"/>
          </a:p>
          <a:p>
            <a:pPr>
              <a:lnSpc>
                <a:spcPct val="90000"/>
              </a:lnSpc>
              <a:buFontTx/>
              <a:buNone/>
            </a:pPr>
            <a:endParaRPr lang="en-US" altLang="el-GR" sz="1800"/>
          </a:p>
        </p:txBody>
      </p:sp>
      <p:graphicFrame>
        <p:nvGraphicFramePr>
          <p:cNvPr id="11331" name="Group 67">
            <a:extLst>
              <a:ext uri="{FF2B5EF4-FFF2-40B4-BE49-F238E27FC236}">
                <a16:creationId xmlns:a16="http://schemas.microsoft.com/office/drawing/2014/main" id="{88EF81FC-0597-B23F-BBC6-EFEE1C699B7B}"/>
              </a:ext>
            </a:extLst>
          </p:cNvPr>
          <p:cNvGraphicFramePr>
            <a:graphicFrameLocks noGrp="1"/>
          </p:cNvGraphicFramePr>
          <p:nvPr/>
        </p:nvGraphicFramePr>
        <p:xfrm>
          <a:off x="6600826" y="5260975"/>
          <a:ext cx="3529013" cy="1323786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570874429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19552193"/>
                    </a:ext>
                  </a:extLst>
                </a:gridCol>
              </a:tblGrid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Δυαδικό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Δεκαδικό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674754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0001001</a:t>
                      </a: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865541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0001001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60654"/>
                  </a:ext>
                </a:extLst>
              </a:tr>
            </a:tbl>
          </a:graphicData>
        </a:graphic>
      </p:graphicFrame>
      <p:graphicFrame>
        <p:nvGraphicFramePr>
          <p:cNvPr id="11332" name="Group 68">
            <a:extLst>
              <a:ext uri="{FF2B5EF4-FFF2-40B4-BE49-F238E27FC236}">
                <a16:creationId xmlns:a16="http://schemas.microsoft.com/office/drawing/2014/main" id="{D264E5E8-C8D4-4C18-BB01-6156382F4EC4}"/>
              </a:ext>
            </a:extLst>
          </p:cNvPr>
          <p:cNvGraphicFramePr>
            <a:graphicFrameLocks noGrp="1"/>
          </p:cNvGraphicFramePr>
          <p:nvPr/>
        </p:nvGraphicFramePr>
        <p:xfrm>
          <a:off x="6599238" y="3244850"/>
          <a:ext cx="3529012" cy="1323786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20827026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862392752"/>
                    </a:ext>
                  </a:extLst>
                </a:gridCol>
              </a:tblGrid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Δυαδικό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Δεκαδικό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568149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0101101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312123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0101101</a:t>
                      </a: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2000">
                          <a:solidFill>
                            <a:srgbClr val="333399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>
                          <a:solidFill>
                            <a:srgbClr val="2D9F9C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defRPr sz="16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Font typeface="Wingdings" panose="05000000000000000000" pitchFamily="2" charset="2"/>
                        <a:defRPr sz="1400">
                          <a:solidFill>
                            <a:srgbClr val="9D9DBD"/>
                          </a:solidFill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1000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US" altLang="el-GR" sz="2000" b="0" i="0" u="none" strike="noStrike" cap="none" normalizeH="0" baseline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2592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BA80DF3-9799-0742-4D5D-CA941B82B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Παράδειγμα 2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1A68CEA1-0F81-D43E-0D54-90AD486A07D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Αλγόριθμος Π2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Διάβασε Α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/>
              <a:t>Χ </a:t>
            </a:r>
            <a:r>
              <a:rPr lang="el-GR" altLang="el-GR" sz="1800">
                <a:sym typeface="Wingdings" panose="05000000000000000000" pitchFamily="2" charset="2"/>
              </a:rPr>
              <a:t> Α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Όσο Χ ≤ 4 επανάλαβε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Εμφάνισε 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Χ  Χ + Α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Τέλος_επανάληψης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 Π2</a:t>
            </a:r>
            <a:endParaRPr lang="el-GR" altLang="el-GR" sz="1800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5FAD758F-20C0-F541-71D2-7499EE5F2DC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1600"/>
              <a:t>Τι θα εμφανίσει ο αλγόριθμος Π2 σε κάθε μία από τις παρακάτω περιπτώσεις:</a:t>
            </a:r>
          </a:p>
          <a:p>
            <a:pPr lvl="1">
              <a:lnSpc>
                <a:spcPct val="90000"/>
              </a:lnSpc>
            </a:pPr>
            <a:r>
              <a:rPr lang="el-GR" altLang="el-GR" sz="1400"/>
              <a:t>Αν δοθεί ως είσοδος η τιμή 1</a:t>
            </a:r>
          </a:p>
          <a:p>
            <a:pPr lvl="1">
              <a:lnSpc>
                <a:spcPct val="90000"/>
              </a:lnSpc>
            </a:pPr>
            <a:r>
              <a:rPr lang="el-GR" altLang="el-GR" sz="1400"/>
              <a:t>Αν δοθεί ως είσοδος η τιμή 5</a:t>
            </a:r>
          </a:p>
          <a:p>
            <a:pPr lvl="1">
              <a:lnSpc>
                <a:spcPct val="90000"/>
              </a:lnSpc>
            </a:pPr>
            <a:r>
              <a:rPr lang="el-GR" altLang="el-GR" sz="1400"/>
              <a:t>Αν δοθεί ως είσοδος η τιμή -1</a:t>
            </a:r>
          </a:p>
          <a:p>
            <a:pPr>
              <a:lnSpc>
                <a:spcPct val="90000"/>
              </a:lnSpc>
            </a:pPr>
            <a:endParaRPr lang="el-GR" altLang="el-GR" sz="1600"/>
          </a:p>
          <a:p>
            <a:pPr>
              <a:lnSpc>
                <a:spcPct val="90000"/>
              </a:lnSpc>
            </a:pPr>
            <a:r>
              <a:rPr lang="el-GR" altLang="el-GR" sz="1600"/>
              <a:t>Να φτιάξετε το διάγραμμα ροής του αλγορίθμου.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D649ED8-2153-DE36-B098-C187263EB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3"/>
            <a:ext cx="10515600" cy="1325563"/>
          </a:xfrm>
        </p:spPr>
        <p:txBody>
          <a:bodyPr/>
          <a:lstStyle/>
          <a:p>
            <a:r>
              <a:rPr lang="el-GR" altLang="el-GR" dirty="0"/>
              <a:t>Παράδειγμα 3</a:t>
            </a:r>
          </a:p>
        </p:txBody>
      </p:sp>
      <p:grpSp>
        <p:nvGrpSpPr>
          <p:cNvPr id="47133" name="Group 29">
            <a:extLst>
              <a:ext uri="{FF2B5EF4-FFF2-40B4-BE49-F238E27FC236}">
                <a16:creationId xmlns:a16="http://schemas.microsoft.com/office/drawing/2014/main" id="{6CDE6DC8-CB0F-754A-9BDF-CF6E2A7486CC}"/>
              </a:ext>
            </a:extLst>
          </p:cNvPr>
          <p:cNvGrpSpPr>
            <a:grpSpLocks/>
          </p:cNvGrpSpPr>
          <p:nvPr/>
        </p:nvGrpSpPr>
        <p:grpSpPr bwMode="auto">
          <a:xfrm>
            <a:off x="1774825" y="1052514"/>
            <a:ext cx="3816350" cy="5616575"/>
            <a:chOff x="295" y="663"/>
            <a:chExt cx="2404" cy="3538"/>
          </a:xfrm>
        </p:grpSpPr>
        <p:sp>
          <p:nvSpPr>
            <p:cNvPr id="47111" name="AutoShape 7">
              <a:extLst>
                <a:ext uri="{FF2B5EF4-FFF2-40B4-BE49-F238E27FC236}">
                  <a16:creationId xmlns:a16="http://schemas.microsoft.com/office/drawing/2014/main" id="{35212E76-33AB-28C0-2E2A-022048702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" y="663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Αρχή</a:t>
              </a:r>
              <a:endParaRPr lang="en-US" altLang="el-GR"/>
            </a:p>
          </p:txBody>
        </p:sp>
        <p:sp>
          <p:nvSpPr>
            <p:cNvPr id="47112" name="AutoShape 8">
              <a:extLst>
                <a:ext uri="{FF2B5EF4-FFF2-40B4-BE49-F238E27FC236}">
                  <a16:creationId xmlns:a16="http://schemas.microsoft.com/office/drawing/2014/main" id="{31D657B5-A83E-BC7D-F384-0E8B2C83D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525"/>
              <a:ext cx="863" cy="227"/>
            </a:xfrm>
            <a:prstGeom prst="parallelogram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/>
                <a:t>X </a:t>
              </a:r>
              <a:r>
                <a:rPr lang="en-US" altLang="el-GR">
                  <a:sym typeface="Wingdings" panose="05000000000000000000" pitchFamily="2" charset="2"/>
                </a:rPr>
                <a:t> 1</a:t>
              </a:r>
              <a:endParaRPr lang="en-US" altLang="el-GR"/>
            </a:p>
          </p:txBody>
        </p:sp>
        <p:sp>
          <p:nvSpPr>
            <p:cNvPr id="47113" name="AutoShape 9">
              <a:extLst>
                <a:ext uri="{FF2B5EF4-FFF2-40B4-BE49-F238E27FC236}">
                  <a16:creationId xmlns:a16="http://schemas.microsoft.com/office/drawing/2014/main" id="{73242CCA-9CFF-F772-B529-448D65A46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929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Τέλος</a:t>
              </a:r>
              <a:endParaRPr lang="en-US" altLang="el-GR"/>
            </a:p>
          </p:txBody>
        </p:sp>
        <p:sp>
          <p:nvSpPr>
            <p:cNvPr id="47114" name="AutoShape 10">
              <a:extLst>
                <a:ext uri="{FF2B5EF4-FFF2-40B4-BE49-F238E27FC236}">
                  <a16:creationId xmlns:a16="http://schemas.microsoft.com/office/drawing/2014/main" id="{7113DEA0-991E-E35E-26E9-87949C499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2614"/>
              <a:ext cx="862" cy="227"/>
            </a:xfrm>
            <a:prstGeom prst="parallelogram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Α </a:t>
              </a:r>
              <a:r>
                <a:rPr lang="el-GR" altLang="el-GR">
                  <a:sym typeface="Wingdings" panose="05000000000000000000" pitchFamily="2" charset="2"/>
                </a:rPr>
                <a:t> Α + Χ</a:t>
              </a:r>
              <a:endParaRPr lang="en-US" altLang="el-GR"/>
            </a:p>
          </p:txBody>
        </p:sp>
        <p:sp>
          <p:nvSpPr>
            <p:cNvPr id="47115" name="AutoShape 11">
              <a:extLst>
                <a:ext uri="{FF2B5EF4-FFF2-40B4-BE49-F238E27FC236}">
                  <a16:creationId xmlns:a16="http://schemas.microsoft.com/office/drawing/2014/main" id="{23BDCF19-890A-68D1-1B03-5077BD5E9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" y="2115"/>
              <a:ext cx="725" cy="54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l-GR"/>
                <a:t>X </a:t>
              </a:r>
              <a:r>
                <a:rPr lang="en-US" altLang="el-GR">
                  <a:cs typeface="Arial" panose="020B0604020202020204" pitchFamily="34" charset="0"/>
                </a:rPr>
                <a:t>≤</a:t>
              </a:r>
              <a:r>
                <a:rPr lang="en-US" altLang="el-GR"/>
                <a:t> 5</a:t>
              </a:r>
              <a:r>
                <a:rPr lang="el-GR" altLang="el-GR"/>
                <a:t> </a:t>
              </a:r>
              <a:endParaRPr lang="en-US" altLang="el-GR"/>
            </a:p>
          </p:txBody>
        </p:sp>
        <p:sp>
          <p:nvSpPr>
            <p:cNvPr id="47116" name="AutoShape 12">
              <a:extLst>
                <a:ext uri="{FF2B5EF4-FFF2-40B4-BE49-F238E27FC236}">
                  <a16:creationId xmlns:a16="http://schemas.microsoft.com/office/drawing/2014/main" id="{95B41602-CBE8-0BB0-6285-249C7BA38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3068"/>
              <a:ext cx="862" cy="226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Χ </a:t>
              </a:r>
              <a:r>
                <a:rPr lang="el-GR" altLang="el-GR">
                  <a:sym typeface="Wingdings" panose="05000000000000000000" pitchFamily="2" charset="2"/>
                </a:rPr>
                <a:t> Χ </a:t>
              </a:r>
              <a:r>
                <a:rPr lang="en-US" altLang="el-GR">
                  <a:sym typeface="Wingdings" panose="05000000000000000000" pitchFamily="2" charset="2"/>
                </a:rPr>
                <a:t>+ 1</a:t>
              </a:r>
              <a:endParaRPr lang="en-US" altLang="el-GR"/>
            </a:p>
          </p:txBody>
        </p:sp>
        <p:sp>
          <p:nvSpPr>
            <p:cNvPr id="47117" name="Line 13">
              <a:extLst>
                <a:ext uri="{FF2B5EF4-FFF2-40B4-BE49-F238E27FC236}">
                  <a16:creationId xmlns:a16="http://schemas.microsoft.com/office/drawing/2014/main" id="{76B9871E-1677-6DC3-4FAF-82471D2A6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1752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18" name="Line 14">
              <a:extLst>
                <a:ext uri="{FF2B5EF4-FFF2-40B4-BE49-F238E27FC236}">
                  <a16:creationId xmlns:a16="http://schemas.microsoft.com/office/drawing/2014/main" id="{E479AD91-8E88-A86D-1707-B4956647B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660"/>
              <a:ext cx="0" cy="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19" name="Line 15">
              <a:extLst>
                <a:ext uri="{FF2B5EF4-FFF2-40B4-BE49-F238E27FC236}">
                  <a16:creationId xmlns:a16="http://schemas.microsoft.com/office/drawing/2014/main" id="{E962EB08-4A4D-D068-A453-0C521FDFD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2387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0" name="Line 16">
              <a:extLst>
                <a:ext uri="{FF2B5EF4-FFF2-40B4-BE49-F238E27FC236}">
                  <a16:creationId xmlns:a16="http://schemas.microsoft.com/office/drawing/2014/main" id="{2377B4D5-D96D-B31F-76A5-BE40E5E0E7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238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1" name="Text Box 17">
              <a:extLst>
                <a:ext uri="{FF2B5EF4-FFF2-40B4-BE49-F238E27FC236}">
                  <a16:creationId xmlns:a16="http://schemas.microsoft.com/office/drawing/2014/main" id="{A20FA126-AA64-C9F3-0D89-47F397D36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161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/>
                <a:t>ΑΛΗΘΗΣ</a:t>
              </a:r>
              <a:endParaRPr lang="en-US" altLang="el-GR"/>
            </a:p>
          </p:txBody>
        </p:sp>
        <p:sp>
          <p:nvSpPr>
            <p:cNvPr id="47122" name="Text Box 18">
              <a:extLst>
                <a:ext uri="{FF2B5EF4-FFF2-40B4-BE49-F238E27FC236}">
                  <a16:creationId xmlns:a16="http://schemas.microsoft.com/office/drawing/2014/main" id="{D80C562A-6F6F-5C7D-A1A5-364C07B57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2701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l-GR" altLang="el-GR"/>
                <a:t>ΨΕΥΔΗΣ</a:t>
              </a:r>
              <a:endParaRPr lang="en-US" altLang="el-GR"/>
            </a:p>
          </p:txBody>
        </p:sp>
        <p:sp>
          <p:nvSpPr>
            <p:cNvPr id="47123" name="Line 19">
              <a:extLst>
                <a:ext uri="{FF2B5EF4-FFF2-40B4-BE49-F238E27FC236}">
                  <a16:creationId xmlns:a16="http://schemas.microsoft.com/office/drawing/2014/main" id="{4CA46107-C935-1DC0-F53E-340B6D1C38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2841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4" name="Line 20">
              <a:extLst>
                <a:ext uri="{FF2B5EF4-FFF2-40B4-BE49-F238E27FC236}">
                  <a16:creationId xmlns:a16="http://schemas.microsoft.com/office/drawing/2014/main" id="{A0E7AFE8-E008-3165-D7FE-FFFF7C6DF8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3158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5" name="Line 21">
              <a:extLst>
                <a:ext uri="{FF2B5EF4-FFF2-40B4-BE49-F238E27FC236}">
                  <a16:creationId xmlns:a16="http://schemas.microsoft.com/office/drawing/2014/main" id="{77E4B0EA-9729-78FE-9680-9E7F91F0CE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9" y="1933"/>
              <a:ext cx="0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6" name="Line 22">
              <a:extLst>
                <a:ext uri="{FF2B5EF4-FFF2-40B4-BE49-F238E27FC236}">
                  <a16:creationId xmlns:a16="http://schemas.microsoft.com/office/drawing/2014/main" id="{D0F9FE44-EFC8-B632-F068-7220D3B54A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1" y="1933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28" name="AutoShape 24">
              <a:extLst>
                <a:ext uri="{FF2B5EF4-FFF2-40B4-BE49-F238E27FC236}">
                  <a16:creationId xmlns:a16="http://schemas.microsoft.com/office/drawing/2014/main" id="{4A895739-9283-BB43-8F71-DD771E81E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475"/>
              <a:ext cx="1271" cy="272"/>
            </a:xfrm>
            <a:prstGeom prst="flowChartInputOutpu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Εμφάνισε Α</a:t>
              </a:r>
            </a:p>
          </p:txBody>
        </p:sp>
        <p:sp>
          <p:nvSpPr>
            <p:cNvPr id="47129" name="Line 25">
              <a:extLst>
                <a:ext uri="{FF2B5EF4-FFF2-40B4-BE49-F238E27FC236}">
                  <a16:creationId xmlns:a16="http://schemas.microsoft.com/office/drawing/2014/main" id="{CE2F083B-2822-382E-C45C-D057852B5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374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30" name="Line 26">
              <a:extLst>
                <a:ext uri="{FF2B5EF4-FFF2-40B4-BE49-F238E27FC236}">
                  <a16:creationId xmlns:a16="http://schemas.microsoft.com/office/drawing/2014/main" id="{B360761A-DD3A-A091-3569-6E8293B9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1344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31" name="AutoShape 27">
              <a:extLst>
                <a:ext uri="{FF2B5EF4-FFF2-40B4-BE49-F238E27FC236}">
                  <a16:creationId xmlns:a16="http://schemas.microsoft.com/office/drawing/2014/main" id="{6AA9708E-337F-A699-432A-049112D49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117"/>
              <a:ext cx="863" cy="227"/>
            </a:xfrm>
            <a:prstGeom prst="parallelogram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Α</a:t>
              </a:r>
              <a:r>
                <a:rPr lang="en-US" altLang="el-GR"/>
                <a:t> </a:t>
              </a:r>
              <a:r>
                <a:rPr lang="en-US" altLang="el-GR">
                  <a:sym typeface="Wingdings" panose="05000000000000000000" pitchFamily="2" charset="2"/>
                </a:rPr>
                <a:t> </a:t>
              </a:r>
              <a:r>
                <a:rPr lang="el-GR" altLang="el-GR">
                  <a:sym typeface="Wingdings" panose="05000000000000000000" pitchFamily="2" charset="2"/>
                </a:rPr>
                <a:t>0</a:t>
              </a:r>
              <a:endParaRPr lang="en-US" altLang="el-GR"/>
            </a:p>
          </p:txBody>
        </p:sp>
        <p:sp>
          <p:nvSpPr>
            <p:cNvPr id="47132" name="Line 28">
              <a:extLst>
                <a:ext uri="{FF2B5EF4-FFF2-40B4-BE49-F238E27FC236}">
                  <a16:creationId xmlns:a16="http://schemas.microsoft.com/office/drawing/2014/main" id="{204CDF19-5E41-DE9B-E1D0-374D7E065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93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47134" name="Group 30">
            <a:extLst>
              <a:ext uri="{FF2B5EF4-FFF2-40B4-BE49-F238E27FC236}">
                <a16:creationId xmlns:a16="http://schemas.microsoft.com/office/drawing/2014/main" id="{BEC5E9A0-8403-368A-20ED-BD354F7EE236}"/>
              </a:ext>
            </a:extLst>
          </p:cNvPr>
          <p:cNvGrpSpPr>
            <a:grpSpLocks/>
          </p:cNvGrpSpPr>
          <p:nvPr/>
        </p:nvGrpSpPr>
        <p:grpSpPr bwMode="auto">
          <a:xfrm>
            <a:off x="6240464" y="1557339"/>
            <a:ext cx="4105275" cy="4321175"/>
            <a:chOff x="3061" y="799"/>
            <a:chExt cx="2586" cy="2722"/>
          </a:xfrm>
        </p:grpSpPr>
        <p:sp>
          <p:nvSpPr>
            <p:cNvPr id="47135" name="AutoShape 31">
              <a:extLst>
                <a:ext uri="{FF2B5EF4-FFF2-40B4-BE49-F238E27FC236}">
                  <a16:creationId xmlns:a16="http://schemas.microsoft.com/office/drawing/2014/main" id="{157B0C73-2653-0C57-DA99-BF11F486D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2931"/>
              <a:ext cx="1315" cy="227"/>
            </a:xfrm>
            <a:prstGeom prst="parallelogram">
              <a:avLst>
                <a:gd name="adj" fmla="val 14482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Εμφάνισε Μ</a:t>
              </a:r>
              <a:endParaRPr lang="en-US" altLang="el-GR"/>
            </a:p>
          </p:txBody>
        </p:sp>
        <p:sp>
          <p:nvSpPr>
            <p:cNvPr id="47136" name="AutoShape 32">
              <a:extLst>
                <a:ext uri="{FF2B5EF4-FFF2-40B4-BE49-F238E27FC236}">
                  <a16:creationId xmlns:a16="http://schemas.microsoft.com/office/drawing/2014/main" id="{DC5E6BD2-18C6-3956-920A-3D59602B8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2114"/>
              <a:ext cx="816" cy="54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Μ1 </a:t>
              </a:r>
              <a:r>
                <a:rPr lang="el-GR" altLang="el-GR">
                  <a:cs typeface="Arial" panose="020B0604020202020204" pitchFamily="34" charset="0"/>
                </a:rPr>
                <a:t>≥</a:t>
              </a:r>
              <a:r>
                <a:rPr lang="el-GR" altLang="el-GR"/>
                <a:t> 0</a:t>
              </a:r>
              <a:endParaRPr lang="en-US" altLang="el-GR"/>
            </a:p>
          </p:txBody>
        </p:sp>
        <p:sp>
          <p:nvSpPr>
            <p:cNvPr id="47137" name="Line 33">
              <a:extLst>
                <a:ext uri="{FF2B5EF4-FFF2-40B4-BE49-F238E27FC236}">
                  <a16:creationId xmlns:a16="http://schemas.microsoft.com/office/drawing/2014/main" id="{08F68306-DB15-720B-3136-440E47D533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1" y="1842"/>
              <a:ext cx="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38" name="Line 34">
              <a:extLst>
                <a:ext uri="{FF2B5EF4-FFF2-40B4-BE49-F238E27FC236}">
                  <a16:creationId xmlns:a16="http://schemas.microsoft.com/office/drawing/2014/main" id="{54AF938A-64A7-5AB0-8450-6BBF072A06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0" y="2387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39" name="Line 35">
              <a:extLst>
                <a:ext uri="{FF2B5EF4-FFF2-40B4-BE49-F238E27FC236}">
                  <a16:creationId xmlns:a16="http://schemas.microsoft.com/office/drawing/2014/main" id="{F2FD685D-E08F-2B63-E74D-0AC1CFA82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1" y="265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40" name="Text Box 36">
              <a:extLst>
                <a:ext uri="{FF2B5EF4-FFF2-40B4-BE49-F238E27FC236}">
                  <a16:creationId xmlns:a16="http://schemas.microsoft.com/office/drawing/2014/main" id="{40B7A91B-E7C0-02B8-7795-A94F39589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5" y="2115"/>
              <a:ext cx="7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/>
                <a:t>ΑΛΗΘΗΣ</a:t>
              </a:r>
              <a:endParaRPr lang="en-US" altLang="el-GR"/>
            </a:p>
          </p:txBody>
        </p:sp>
        <p:sp>
          <p:nvSpPr>
            <p:cNvPr id="47141" name="AutoShape 37">
              <a:extLst>
                <a:ext uri="{FF2B5EF4-FFF2-40B4-BE49-F238E27FC236}">
                  <a16:creationId xmlns:a16="http://schemas.microsoft.com/office/drawing/2014/main" id="{8062FA02-8AFA-E492-A18C-3D0FA4B6F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" y="2251"/>
              <a:ext cx="862" cy="22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Μ1 </a:t>
              </a:r>
              <a:r>
                <a:rPr lang="el-GR" altLang="el-GR">
                  <a:sym typeface="Wingdings" panose="05000000000000000000" pitchFamily="2" charset="2"/>
                </a:rPr>
                <a:t> Μ1 - 1</a:t>
              </a:r>
              <a:endParaRPr lang="en-US" altLang="el-GR"/>
            </a:p>
          </p:txBody>
        </p:sp>
        <p:sp>
          <p:nvSpPr>
            <p:cNvPr id="47142" name="Line 38">
              <a:extLst>
                <a:ext uri="{FF2B5EF4-FFF2-40B4-BE49-F238E27FC236}">
                  <a16:creationId xmlns:a16="http://schemas.microsoft.com/office/drawing/2014/main" id="{E21C1C96-AFCE-F6F2-5AAA-6B61BA490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799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43" name="AutoShape 39">
              <a:extLst>
                <a:ext uri="{FF2B5EF4-FFF2-40B4-BE49-F238E27FC236}">
                  <a16:creationId xmlns:a16="http://schemas.microsoft.com/office/drawing/2014/main" id="{BCA39120-3EC6-519F-5844-FFE1A1BC3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616"/>
              <a:ext cx="1315" cy="227"/>
            </a:xfrm>
            <a:prstGeom prst="parallelogram">
              <a:avLst>
                <a:gd name="adj" fmla="val 14482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Διάβασε Χ</a:t>
              </a:r>
              <a:endParaRPr lang="en-US" altLang="el-GR"/>
            </a:p>
          </p:txBody>
        </p:sp>
        <p:sp>
          <p:nvSpPr>
            <p:cNvPr id="47144" name="AutoShape 40">
              <a:extLst>
                <a:ext uri="{FF2B5EF4-FFF2-40B4-BE49-F238E27FC236}">
                  <a16:creationId xmlns:a16="http://schemas.microsoft.com/office/drawing/2014/main" id="{2F353904-1E2A-F0FC-C2A8-5E335ADA7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1117"/>
              <a:ext cx="862" cy="22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Μ1</a:t>
              </a:r>
              <a:r>
                <a:rPr lang="en-US" altLang="el-GR"/>
                <a:t> </a:t>
              </a:r>
              <a:r>
                <a:rPr lang="en-US" altLang="el-GR">
                  <a:sym typeface="Wingdings" panose="05000000000000000000" pitchFamily="2" charset="2"/>
                </a:rPr>
                <a:t> </a:t>
              </a:r>
              <a:r>
                <a:rPr lang="el-GR" altLang="el-GR">
                  <a:sym typeface="Wingdings" panose="05000000000000000000" pitchFamily="2" charset="2"/>
                </a:rPr>
                <a:t>20</a:t>
              </a:r>
              <a:endParaRPr lang="en-US" altLang="el-GR"/>
            </a:p>
          </p:txBody>
        </p:sp>
        <p:sp>
          <p:nvSpPr>
            <p:cNvPr id="47145" name="Line 41">
              <a:extLst>
                <a:ext uri="{FF2B5EF4-FFF2-40B4-BE49-F238E27FC236}">
                  <a16:creationId xmlns:a16="http://schemas.microsoft.com/office/drawing/2014/main" id="{D69BAA9D-D042-673E-960F-55506572E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2" y="1344"/>
              <a:ext cx="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46" name="Line 42">
              <a:extLst>
                <a:ext uri="{FF2B5EF4-FFF2-40B4-BE49-F238E27FC236}">
                  <a16:creationId xmlns:a16="http://schemas.microsoft.com/office/drawing/2014/main" id="{FB8EAB47-45CA-5B65-3496-F9F898275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9" y="1480"/>
              <a:ext cx="0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47" name="Line 43">
              <a:extLst>
                <a:ext uri="{FF2B5EF4-FFF2-40B4-BE49-F238E27FC236}">
                  <a16:creationId xmlns:a16="http://schemas.microsoft.com/office/drawing/2014/main" id="{6FBBF2FA-89BD-2CFD-3646-F4962271CA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2" y="1480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7148" name="Text Box 44">
              <a:extLst>
                <a:ext uri="{FF2B5EF4-FFF2-40B4-BE49-F238E27FC236}">
                  <a16:creationId xmlns:a16="http://schemas.microsoft.com/office/drawing/2014/main" id="{26C1900B-E8C4-FD7D-BCA0-3B4CADCC5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7" y="2659"/>
              <a:ext cx="7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/>
                <a:t>ΨΕΥΔΗΣ</a:t>
              </a:r>
              <a:endParaRPr lang="en-US" altLang="el-GR"/>
            </a:p>
          </p:txBody>
        </p:sp>
        <p:sp>
          <p:nvSpPr>
            <p:cNvPr id="47149" name="Line 45">
              <a:extLst>
                <a:ext uri="{FF2B5EF4-FFF2-40B4-BE49-F238E27FC236}">
                  <a16:creationId xmlns:a16="http://schemas.microsoft.com/office/drawing/2014/main" id="{FF3FE2C6-08E3-8408-A757-99DD1FA30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3158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7150" name="Line 46">
            <a:extLst>
              <a:ext uri="{FF2B5EF4-FFF2-40B4-BE49-F238E27FC236}">
                <a16:creationId xmlns:a16="http://schemas.microsoft.com/office/drawing/2014/main" id="{19D44060-1054-8B9C-3764-01E4D8818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1268414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2364BE2-7D71-821F-9653-4D5929C281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Παράδειγμα 4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5C84A0A0-5C7E-0581-F486-E99AE7E80E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1600" dirty="0"/>
              <a:t>Να γραφεί αλγόριθμος σε </a:t>
            </a:r>
            <a:r>
              <a:rPr lang="el-GR" altLang="el-GR" sz="1600" dirty="0" err="1"/>
              <a:t>ψευδογλώσσα</a:t>
            </a:r>
            <a:r>
              <a:rPr lang="el-GR" altLang="el-GR" sz="1600" dirty="0"/>
              <a:t> που</a:t>
            </a:r>
          </a:p>
          <a:p>
            <a:pPr lvl="1">
              <a:lnSpc>
                <a:spcPct val="80000"/>
              </a:lnSpc>
            </a:pPr>
            <a:r>
              <a:rPr lang="el-GR" altLang="el-GR" sz="1400" dirty="0"/>
              <a:t>διαβάζει συνεχώς αριθμούς και τερματίζει όταν το άθροισμα τους ξεπεράσει το 1000</a:t>
            </a:r>
          </a:p>
          <a:p>
            <a:pPr lvl="1">
              <a:lnSpc>
                <a:spcPct val="80000"/>
              </a:lnSpc>
            </a:pPr>
            <a:r>
              <a:rPr lang="el-GR" altLang="el-GR" sz="1400" dirty="0"/>
              <a:t>επίσης υπολογίζει το πλήθος των αριθμών που διαβάστηκαν.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EE6284D-1A97-B3D9-F763-0302CF9A4F9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951539" y="1600201"/>
            <a:ext cx="4465637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/>
              <a:t>Αλγόριθμος Π1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/>
              <a:t>	Πλήθος </a:t>
            </a:r>
            <a:r>
              <a:rPr lang="el-GR" altLang="el-GR" sz="1600" dirty="0">
                <a:sym typeface="Wingdings" panose="05000000000000000000" pitchFamily="2" charset="2"/>
              </a:rPr>
              <a:t> 0</a:t>
            </a:r>
            <a:endParaRPr lang="el-GR" altLang="el-GR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/>
              <a:t>	Άθροισμα </a:t>
            </a:r>
            <a:r>
              <a:rPr lang="el-GR" altLang="el-GR" sz="1600" dirty="0">
                <a:sym typeface="Wingdings" panose="05000000000000000000" pitchFamily="2" charset="2"/>
              </a:rPr>
              <a:t>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	Όσο Άθροισμα ≤ 1000 επανάλαβε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		Διάβασε Χ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		Άθροισμα  Άθροισμα +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		πλήθος  πλήθος + 1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	</a:t>
            </a:r>
            <a:r>
              <a:rPr lang="el-GR" altLang="el-GR" sz="1600" dirty="0" err="1">
                <a:sym typeface="Wingdings" panose="05000000000000000000" pitchFamily="2" charset="2"/>
              </a:rPr>
              <a:t>Τέλος_επανάληψης</a:t>
            </a:r>
            <a:endParaRPr lang="el-GR" altLang="el-GR" sz="1600" dirty="0"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>
                <a:sym typeface="Wingdings" panose="05000000000000000000" pitchFamily="2" charset="2"/>
              </a:rPr>
              <a:t>Εμφάνισε πλήθος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 dirty="0"/>
              <a:t>Τέλος Π1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3A4ECCC-1566-0C30-AB33-40EBF134D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ΑΣΚΗΣΗ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B474260-5516-06DA-163E-0B7E63198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000" dirty="0"/>
              <a:t>Η διαδικασία φόρτωσης ενός οχήματος μεταφοράς δεμάτων ολοκληρώνεται όταν συμπληρωθεί αριθμός 100 δεμάτων ή ξεπεραστεί το βάρος των 2000 κιλών.</a:t>
            </a:r>
          </a:p>
          <a:p>
            <a:pPr>
              <a:lnSpc>
                <a:spcPct val="90000"/>
              </a:lnSpc>
            </a:pPr>
            <a:r>
              <a:rPr lang="el-GR" altLang="el-GR" sz="2000" dirty="0"/>
              <a:t>Να γραφεί αλγόριθμος σε </a:t>
            </a:r>
            <a:r>
              <a:rPr lang="el-GR" altLang="el-GR" sz="2000" dirty="0" err="1"/>
              <a:t>ψευδογλώσσα</a:t>
            </a:r>
            <a:r>
              <a:rPr lang="el-GR" altLang="el-GR" sz="2000" dirty="0"/>
              <a:t> που διαβάζει το βάρος σε κιλά κάθε δέματος που φορτώνεται στο όχημα και εμφανίζει κατάλληλο μήνυμα όταν η διαδικασία της φόρτωσης ολοκληρώνεται.</a:t>
            </a:r>
          </a:p>
          <a:p>
            <a:pPr>
              <a:lnSpc>
                <a:spcPct val="90000"/>
              </a:lnSpc>
            </a:pPr>
            <a:r>
              <a:rPr lang="el-GR" altLang="el-GR" sz="2000" dirty="0"/>
              <a:t>Επίσης εμφανίζει το σύνολο των δεμάτων και το συνολικό βάρος του φορτίου.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8FBDFCA-4798-17F5-5783-A3D2F6B83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Λύση Άσκησης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2CA74EE-7C58-D7F3-8C6B-B320848D0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sz="1800" dirty="0"/>
              <a:t>Αλγόριθμος Π2</a:t>
            </a:r>
          </a:p>
          <a:p>
            <a:pPr>
              <a:buFontTx/>
              <a:buNone/>
            </a:pPr>
            <a:r>
              <a:rPr lang="el-GR" altLang="el-GR" sz="1800" dirty="0"/>
              <a:t>	Δέματα </a:t>
            </a:r>
            <a:r>
              <a:rPr lang="el-GR" altLang="el-GR" sz="1800" dirty="0">
                <a:sym typeface="Wingdings" panose="05000000000000000000" pitchFamily="2" charset="2"/>
              </a:rPr>
              <a:t> 0</a:t>
            </a:r>
            <a:endParaRPr lang="el-GR" altLang="el-GR" sz="1800" dirty="0"/>
          </a:p>
          <a:p>
            <a:pPr>
              <a:buFontTx/>
              <a:buNone/>
            </a:pPr>
            <a:r>
              <a:rPr lang="el-GR" altLang="el-GR" sz="1800" dirty="0"/>
              <a:t>	</a:t>
            </a:r>
            <a:r>
              <a:rPr lang="el-GR" altLang="el-GR" sz="1800" dirty="0" err="1"/>
              <a:t>Συν_Βάρος</a:t>
            </a:r>
            <a:r>
              <a:rPr lang="el-GR" altLang="el-GR" sz="1800" dirty="0"/>
              <a:t> </a:t>
            </a:r>
            <a:r>
              <a:rPr lang="el-GR" altLang="el-GR" sz="1800" dirty="0">
                <a:sym typeface="Wingdings" panose="05000000000000000000" pitchFamily="2" charset="2"/>
              </a:rPr>
              <a:t> 0</a:t>
            </a: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	Όσο Δέματα &lt; 100 ΚΑΙ </a:t>
            </a:r>
            <a:r>
              <a:rPr lang="el-GR" altLang="el-GR" sz="1800" dirty="0" err="1">
                <a:sym typeface="Wingdings" panose="05000000000000000000" pitchFamily="2" charset="2"/>
              </a:rPr>
              <a:t>Συν_Βάρος</a:t>
            </a:r>
            <a:r>
              <a:rPr lang="el-GR" altLang="el-GR" sz="1800" dirty="0">
                <a:sym typeface="Wingdings" panose="05000000000000000000" pitchFamily="2" charset="2"/>
              </a:rPr>
              <a:t> ≤ 2000 επανάλαβε</a:t>
            </a: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		Διάβασε </a:t>
            </a:r>
            <a:r>
              <a:rPr lang="el-GR" altLang="el-GR" sz="1800" dirty="0" err="1">
                <a:sym typeface="Wingdings" panose="05000000000000000000" pitchFamily="2" charset="2"/>
              </a:rPr>
              <a:t>βάρος_δέματος</a:t>
            </a:r>
            <a:r>
              <a:rPr lang="el-GR" altLang="el-GR" sz="1800" dirty="0"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		</a:t>
            </a:r>
            <a:r>
              <a:rPr lang="el-GR" altLang="el-GR" sz="1800" dirty="0" err="1">
                <a:sym typeface="Wingdings" panose="05000000000000000000" pitchFamily="2" charset="2"/>
              </a:rPr>
              <a:t>Συν_Βάρος</a:t>
            </a:r>
            <a:r>
              <a:rPr lang="el-GR" altLang="el-GR" sz="1800" dirty="0">
                <a:sym typeface="Wingdings" panose="05000000000000000000" pitchFamily="2" charset="2"/>
              </a:rPr>
              <a:t>  </a:t>
            </a:r>
            <a:r>
              <a:rPr lang="el-GR" altLang="el-GR" sz="1800" dirty="0" err="1">
                <a:sym typeface="Wingdings" panose="05000000000000000000" pitchFamily="2" charset="2"/>
              </a:rPr>
              <a:t>Συν_Βάρος</a:t>
            </a:r>
            <a:r>
              <a:rPr lang="el-GR" altLang="el-GR" sz="1800" dirty="0">
                <a:sym typeface="Wingdings" panose="05000000000000000000" pitchFamily="2" charset="2"/>
              </a:rPr>
              <a:t> + </a:t>
            </a:r>
            <a:r>
              <a:rPr lang="el-GR" altLang="el-GR" sz="1800" dirty="0" err="1">
                <a:sym typeface="Wingdings" panose="05000000000000000000" pitchFamily="2" charset="2"/>
              </a:rPr>
              <a:t>βάρος_δέματος</a:t>
            </a:r>
            <a:endParaRPr lang="el-GR" altLang="el-GR" sz="1800" dirty="0"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		δέματα  δέματα + 1</a:t>
            </a: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	</a:t>
            </a:r>
            <a:r>
              <a:rPr lang="el-GR" altLang="el-GR" sz="1800" dirty="0" err="1">
                <a:sym typeface="Wingdings" panose="05000000000000000000" pitchFamily="2" charset="2"/>
              </a:rPr>
              <a:t>Τέλος_επανάληψης</a:t>
            </a:r>
            <a:endParaRPr lang="el-GR" altLang="el-GR" sz="1800" dirty="0"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l-GR" altLang="el-GR" sz="1800" dirty="0">
                <a:sym typeface="Wingdings" panose="05000000000000000000" pitchFamily="2" charset="2"/>
              </a:rPr>
              <a:t>Εμφάνισε δέματα, </a:t>
            </a:r>
            <a:r>
              <a:rPr lang="el-GR" altLang="el-GR" sz="1800" dirty="0" err="1">
                <a:sym typeface="Wingdings" panose="05000000000000000000" pitchFamily="2" charset="2"/>
              </a:rPr>
              <a:t>Συν_Βάρος</a:t>
            </a:r>
            <a:endParaRPr lang="el-GR" altLang="el-GR" sz="1800" dirty="0"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l-GR" altLang="el-GR" sz="1800" dirty="0"/>
              <a:t>Τέλος Π2</a:t>
            </a:r>
          </a:p>
          <a:p>
            <a:pPr>
              <a:buFontTx/>
              <a:buNone/>
            </a:pPr>
            <a:endParaRPr lang="el-GR" alt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5EA15D5-89CA-D5F7-3E62-B210A5291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Σύνταξη και Λειτουργία της Εντολής</a:t>
            </a:r>
            <a:endParaRPr lang="en-US" altLang="el-G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9CE612-B38F-95B5-0A06-274A9AAF770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628775"/>
            <a:ext cx="3671887" cy="499745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1600"/>
              <a:t>Η γενική μορφή της εντολής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Αρχή_επανάληψης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	</a:t>
            </a:r>
            <a:r>
              <a:rPr lang="el-GR" altLang="el-GR" sz="1600"/>
              <a:t>εντολή(ες)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Μέχρις_ότου συνθήκη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1600"/>
          </a:p>
          <a:p>
            <a:pPr>
              <a:lnSpc>
                <a:spcPct val="80000"/>
              </a:lnSpc>
            </a:pPr>
            <a:r>
              <a:rPr lang="el-GR" altLang="el-GR" sz="1600"/>
              <a:t>Παράδειγμα:</a:t>
            </a:r>
            <a:endParaRPr lang="en-US" altLang="el-GR" sz="1600"/>
          </a:p>
          <a:p>
            <a:pPr>
              <a:lnSpc>
                <a:spcPct val="80000"/>
              </a:lnSpc>
            </a:pPr>
            <a:endParaRPr lang="el-GR" altLang="el-GR" sz="1600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/>
              <a:t>Αλγόριθμος Παράδειγμα1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Αρχή_επανάληψης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	</a:t>
            </a:r>
            <a:r>
              <a:rPr lang="el-GR" altLang="el-GR" sz="1600"/>
              <a:t>Διάβασε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/>
              <a:t>	Εμφάνισε 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Μέχρις_ότου </a:t>
            </a:r>
            <a:r>
              <a:rPr lang="el-GR" altLang="el-GR" sz="1600"/>
              <a:t>Χ &lt; 0</a:t>
            </a:r>
            <a:r>
              <a:rPr lang="el-GR" altLang="el-GR" sz="1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1600"/>
              <a:t>Τέλος Παράδειγμα1</a:t>
            </a:r>
            <a:endParaRPr lang="en-US" altLang="el-GR" sz="1600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06B4B686-6D77-55AF-0656-04DFE4528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1628776"/>
            <a:ext cx="41767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/>
              <a:t>Το διάγραμμα ροής του παραδείγματος</a:t>
            </a:r>
            <a:endParaRPr lang="en-US" altLang="el-GR"/>
          </a:p>
        </p:txBody>
      </p:sp>
      <p:grpSp>
        <p:nvGrpSpPr>
          <p:cNvPr id="4127" name="Group 31">
            <a:extLst>
              <a:ext uri="{FF2B5EF4-FFF2-40B4-BE49-F238E27FC236}">
                <a16:creationId xmlns:a16="http://schemas.microsoft.com/office/drawing/2014/main" id="{E3226B6A-4F3E-C542-23B4-9A62A652AFD8}"/>
              </a:ext>
            </a:extLst>
          </p:cNvPr>
          <p:cNvGrpSpPr>
            <a:grpSpLocks/>
          </p:cNvGrpSpPr>
          <p:nvPr/>
        </p:nvGrpSpPr>
        <p:grpSpPr bwMode="auto">
          <a:xfrm>
            <a:off x="7104064" y="2133601"/>
            <a:ext cx="2592387" cy="4175125"/>
            <a:chOff x="3515" y="1344"/>
            <a:chExt cx="1633" cy="2630"/>
          </a:xfrm>
        </p:grpSpPr>
        <p:sp>
          <p:nvSpPr>
            <p:cNvPr id="4102" name="AutoShape 6">
              <a:extLst>
                <a:ext uri="{FF2B5EF4-FFF2-40B4-BE49-F238E27FC236}">
                  <a16:creationId xmlns:a16="http://schemas.microsoft.com/office/drawing/2014/main" id="{6EA72F86-A05E-2A0B-287F-13C5D63D2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344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Αρχή</a:t>
              </a:r>
              <a:endParaRPr lang="en-US" altLang="el-GR"/>
            </a:p>
          </p:txBody>
        </p:sp>
        <p:sp>
          <p:nvSpPr>
            <p:cNvPr id="4103" name="AutoShape 7">
              <a:extLst>
                <a:ext uri="{FF2B5EF4-FFF2-40B4-BE49-F238E27FC236}">
                  <a16:creationId xmlns:a16="http://schemas.microsoft.com/office/drawing/2014/main" id="{43E0A06C-95F6-8595-2A51-E1CFB9480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702"/>
              <a:ext cx="544" cy="272"/>
            </a:xfrm>
            <a:prstGeom prst="flowChartTermina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Τέλος</a:t>
              </a:r>
              <a:endParaRPr lang="en-US" altLang="el-GR"/>
            </a:p>
          </p:txBody>
        </p:sp>
        <p:sp>
          <p:nvSpPr>
            <p:cNvPr id="4104" name="AutoShape 8">
              <a:extLst>
                <a:ext uri="{FF2B5EF4-FFF2-40B4-BE49-F238E27FC236}">
                  <a16:creationId xmlns:a16="http://schemas.microsoft.com/office/drawing/2014/main" id="{108026EC-77CE-8451-A854-2CD853F53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1888"/>
              <a:ext cx="1315" cy="227"/>
            </a:xfrm>
            <a:prstGeom prst="parallelogram">
              <a:avLst>
                <a:gd name="adj" fmla="val 14482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Διάβασε Χ</a:t>
              </a:r>
              <a:endParaRPr lang="en-US" altLang="el-GR"/>
            </a:p>
          </p:txBody>
        </p:sp>
        <p:sp>
          <p:nvSpPr>
            <p:cNvPr id="4105" name="AutoShape 9">
              <a:extLst>
                <a:ext uri="{FF2B5EF4-FFF2-40B4-BE49-F238E27FC236}">
                  <a16:creationId xmlns:a16="http://schemas.microsoft.com/office/drawing/2014/main" id="{DEFEBF2F-294C-03E3-E0D5-E5642ECDC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2886"/>
              <a:ext cx="816" cy="54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Χ &lt; 0</a:t>
              </a:r>
              <a:endParaRPr lang="en-US" altLang="el-GR"/>
            </a:p>
          </p:txBody>
        </p:sp>
        <p:sp>
          <p:nvSpPr>
            <p:cNvPr id="4111" name="Text Box 15">
              <a:extLst>
                <a:ext uri="{FF2B5EF4-FFF2-40B4-BE49-F238E27FC236}">
                  <a16:creationId xmlns:a16="http://schemas.microsoft.com/office/drawing/2014/main" id="{6C3394CF-AC15-8BB6-73B3-880FC6503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" y="3430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l-GR"/>
                <a:t>ΝΑΙ</a:t>
              </a:r>
              <a:endParaRPr lang="en-US" altLang="el-GR"/>
            </a:p>
          </p:txBody>
        </p:sp>
        <p:sp>
          <p:nvSpPr>
            <p:cNvPr id="4114" name="Line 18">
              <a:extLst>
                <a:ext uri="{FF2B5EF4-FFF2-40B4-BE49-F238E27FC236}">
                  <a16:creationId xmlns:a16="http://schemas.microsoft.com/office/drawing/2014/main" id="{CF3BB32F-6564-BDFB-6DE2-2C369D9FB6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3158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15" name="Line 19">
              <a:extLst>
                <a:ext uri="{FF2B5EF4-FFF2-40B4-BE49-F238E27FC236}">
                  <a16:creationId xmlns:a16="http://schemas.microsoft.com/office/drawing/2014/main" id="{92C4D937-BAB3-B2CC-1731-24BC64BD86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3" y="1752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19" name="Text Box 23">
              <a:extLst>
                <a:ext uri="{FF2B5EF4-FFF2-40B4-BE49-F238E27FC236}">
                  <a16:creationId xmlns:a16="http://schemas.microsoft.com/office/drawing/2014/main" id="{15C6843C-8129-E90E-C122-21CE14367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4" y="2931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l-GR"/>
                <a:t>OXI</a:t>
              </a:r>
            </a:p>
          </p:txBody>
        </p:sp>
        <p:sp>
          <p:nvSpPr>
            <p:cNvPr id="4120" name="Line 24">
              <a:extLst>
                <a:ext uri="{FF2B5EF4-FFF2-40B4-BE49-F238E27FC236}">
                  <a16:creationId xmlns:a16="http://schemas.microsoft.com/office/drawing/2014/main" id="{69A5ABAE-9BF9-415A-1610-DD8240EF4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2115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21" name="Line 25">
              <a:extLst>
                <a:ext uri="{FF2B5EF4-FFF2-40B4-BE49-F238E27FC236}">
                  <a16:creationId xmlns:a16="http://schemas.microsoft.com/office/drawing/2014/main" id="{FD0AF905-1502-221E-6125-372D5FD9B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1616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22" name="AutoShape 26">
              <a:extLst>
                <a:ext uri="{FF2B5EF4-FFF2-40B4-BE49-F238E27FC236}">
                  <a16:creationId xmlns:a16="http://schemas.microsoft.com/office/drawing/2014/main" id="{8DE5280D-C81A-4E85-5ADC-C1BC37EA1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387"/>
              <a:ext cx="1315" cy="227"/>
            </a:xfrm>
            <a:prstGeom prst="parallelogram">
              <a:avLst>
                <a:gd name="adj" fmla="val 14482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l-GR" altLang="el-GR"/>
                <a:t>Εμφάνισε Χ</a:t>
              </a:r>
              <a:endParaRPr lang="en-US" altLang="el-GR"/>
            </a:p>
          </p:txBody>
        </p:sp>
        <p:sp>
          <p:nvSpPr>
            <p:cNvPr id="4123" name="Line 27">
              <a:extLst>
                <a:ext uri="{FF2B5EF4-FFF2-40B4-BE49-F238E27FC236}">
                  <a16:creationId xmlns:a16="http://schemas.microsoft.com/office/drawing/2014/main" id="{7A7339F9-9B32-ECE2-8455-7E31CFCCE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261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24" name="Line 28">
              <a:extLst>
                <a:ext uri="{FF2B5EF4-FFF2-40B4-BE49-F238E27FC236}">
                  <a16:creationId xmlns:a16="http://schemas.microsoft.com/office/drawing/2014/main" id="{EF3821E8-B558-FC8A-4DE3-F8DF681D50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95" y="1752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25" name="Line 29">
              <a:extLst>
                <a:ext uri="{FF2B5EF4-FFF2-40B4-BE49-F238E27FC236}">
                  <a16:creationId xmlns:a16="http://schemas.microsoft.com/office/drawing/2014/main" id="{1A64938A-A57F-6B5B-6366-48E29B98E7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343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D4F5E9-1B4E-9EAE-A7D2-8A48172E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2</a:t>
            </a:r>
            <a:endParaRPr lang="en-US" alt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3CFBFB2-9828-60B8-373D-AC21479B361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sz="1800"/>
              <a:t>Αλγόριθμος Παράδειγμα2</a:t>
            </a:r>
          </a:p>
          <a:p>
            <a:pPr>
              <a:buFontTx/>
              <a:buNone/>
            </a:pPr>
            <a:r>
              <a:rPr lang="el-GR" altLang="el-GR" sz="1800"/>
              <a:t>	κ </a:t>
            </a:r>
            <a:r>
              <a:rPr lang="el-GR" altLang="el-GR" sz="1800">
                <a:sym typeface="Wingdings" panose="05000000000000000000" pitchFamily="2" charset="2"/>
              </a:rPr>
              <a:t> 0</a:t>
            </a:r>
          </a:p>
          <a:p>
            <a:pPr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	Αρχή_επανάληψης</a:t>
            </a:r>
          </a:p>
          <a:p>
            <a:pPr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	εντολή1</a:t>
            </a:r>
          </a:p>
          <a:p>
            <a:pPr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		κ  κ + 1</a:t>
            </a:r>
          </a:p>
          <a:p>
            <a:pPr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	Μέχρις_ότου </a:t>
            </a:r>
            <a:r>
              <a:rPr lang="el-GR" altLang="el-GR" sz="1600"/>
              <a:t>κ = Ν</a:t>
            </a:r>
            <a:endParaRPr lang="en-US" altLang="el-GR" sz="1600"/>
          </a:p>
          <a:p>
            <a:pPr>
              <a:buFontTx/>
              <a:buNone/>
            </a:pPr>
            <a:r>
              <a:rPr lang="el-GR" altLang="el-GR" sz="1800">
                <a:sym typeface="Wingdings" panose="05000000000000000000" pitchFamily="2" charset="2"/>
              </a:rPr>
              <a:t>Τέλος </a:t>
            </a:r>
            <a:r>
              <a:rPr lang="el-GR" altLang="el-GR" sz="1800"/>
              <a:t>Παράδειγμα2</a:t>
            </a:r>
          </a:p>
          <a:p>
            <a:pPr>
              <a:buFontTx/>
              <a:buNone/>
            </a:pPr>
            <a:r>
              <a:rPr lang="el-GR" altLang="el-GR" sz="1600">
                <a:solidFill>
                  <a:schemeClr val="accent2"/>
                </a:solidFill>
              </a:rPr>
              <a:t>	</a:t>
            </a:r>
            <a:endParaRPr lang="en-US" altLang="el-GR" sz="1600">
              <a:solidFill>
                <a:schemeClr val="accent2"/>
              </a:solidFill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70775B3-56FA-BAFC-61D8-7D17AC8E7CF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/>
            <a:r>
              <a:rPr lang="el-GR" altLang="el-GR" sz="1600"/>
              <a:t>Πόσες φορές θα εκτελεστεί η εντολή1 στις ακόλουθες περιπτώσεις:</a:t>
            </a:r>
          </a:p>
          <a:p>
            <a:pPr marL="914400" lvl="1" indent="-457200"/>
            <a:r>
              <a:rPr lang="el-GR" altLang="el-GR" sz="1400"/>
              <a:t>Ν = 5</a:t>
            </a:r>
          </a:p>
          <a:p>
            <a:pPr marL="914400" lvl="1" indent="-457200"/>
            <a:r>
              <a:rPr lang="el-GR" altLang="el-GR" sz="1400"/>
              <a:t>Ν = 1</a:t>
            </a:r>
          </a:p>
          <a:p>
            <a:pPr marL="914400" lvl="1" indent="-457200"/>
            <a:r>
              <a:rPr lang="el-GR" altLang="el-GR" sz="1400"/>
              <a:t>Ν = 1,5</a:t>
            </a:r>
          </a:p>
          <a:p>
            <a:pPr marL="914400" lvl="1" indent="-457200"/>
            <a:endParaRPr lang="el-GR" altLang="el-GR" sz="1400"/>
          </a:p>
          <a:p>
            <a:pPr marL="533400" indent="-533400"/>
            <a:r>
              <a:rPr lang="el-GR" altLang="el-GR" sz="1600"/>
              <a:t>Να σχεδιάσετε το διάγραμμα ροής του αλγορίθμου.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1231</Words>
  <Application>Microsoft Office PowerPoint</Application>
  <PresentationFormat>Ευρεία οθόνη</PresentationFormat>
  <Paragraphs>299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Verdana</vt:lpstr>
      <vt:lpstr>Wingdings</vt:lpstr>
      <vt:lpstr>Θέμα του Office</vt:lpstr>
      <vt:lpstr>Δομές Επανάληψης</vt:lpstr>
      <vt:lpstr>Η εντολή όσο συνθήκη επανάλαβε</vt:lpstr>
      <vt:lpstr>Παράδειγμα 2</vt:lpstr>
      <vt:lpstr>Παράδειγμα 3</vt:lpstr>
      <vt:lpstr>Παράδειγμα 4</vt:lpstr>
      <vt:lpstr>ΑΣΚΗΣΗ</vt:lpstr>
      <vt:lpstr>Λύση Άσκησης</vt:lpstr>
      <vt:lpstr>Σύνταξη και Λειτουργία της Εντολής</vt:lpstr>
      <vt:lpstr>Παράδειγμα 2</vt:lpstr>
      <vt:lpstr>Παράδειγμα 3 Θέμα 1ο.Δ Εσπερινό Λύκειο 2002 – Μονάδες 7 </vt:lpstr>
      <vt:lpstr>ΑΣΚΗΣΗ</vt:lpstr>
      <vt:lpstr>Λύση Άσκησης</vt:lpstr>
      <vt:lpstr>Σύνταξη και Λειτουργία της εντολής ΓΙΑ</vt:lpstr>
      <vt:lpstr>Παράδειγμα 2</vt:lpstr>
      <vt:lpstr>ΑΣΚΗΣΗ</vt:lpstr>
      <vt:lpstr>Λύση Άσκησης</vt:lpstr>
      <vt:lpstr>Εμφωλευμένη Δομή Επανάληψης</vt:lpstr>
      <vt:lpstr>Πολλαπλασιασμός αλά Ρωσικά</vt:lpstr>
      <vt:lpstr>Ο αλγόριθμος  Πολλαπλασιασμού αλά Ρωσικά</vt:lpstr>
      <vt:lpstr>Ολίσθηση (Shift)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_user</dc:creator>
  <cp:lastModifiedBy>_user</cp:lastModifiedBy>
  <cp:revision>2</cp:revision>
  <dcterms:created xsi:type="dcterms:W3CDTF">2024-11-06T07:09:49Z</dcterms:created>
  <dcterms:modified xsi:type="dcterms:W3CDTF">2024-11-06T07:53:17Z</dcterms:modified>
</cp:coreProperties>
</file>