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6120AE9-980A-48AD-8FF1-A063034FBB4E}" type="datetimeFigureOut">
              <a:rPr lang="el-GR" smtClean="0"/>
              <a:t>5/5/2025</a:t>
            </a:fld>
            <a:endParaRPr lang="el-GR"/>
          </a:p>
        </p:txBody>
      </p:sp>
      <p:sp>
        <p:nvSpPr>
          <p:cNvPr id="5" name="Footer Placeholder 4"/>
          <p:cNvSpPr>
            <a:spLocks noGrp="1"/>
          </p:cNvSpPr>
          <p:nvPr>
            <p:ph type="ftr" sz="quarter" idx="11"/>
          </p:nvPr>
        </p:nvSpPr>
        <p:spPr>
          <a:xfrm>
            <a:off x="2416500" y="329307"/>
            <a:ext cx="4973915" cy="309201"/>
          </a:xfrm>
        </p:spPr>
        <p:txBody>
          <a:bodyPr/>
          <a:lstStyle/>
          <a:p>
            <a:endParaRPr lang="el-GR"/>
          </a:p>
        </p:txBody>
      </p:sp>
      <p:sp>
        <p:nvSpPr>
          <p:cNvPr id="6" name="Slide Number Placeholder 5"/>
          <p:cNvSpPr>
            <a:spLocks noGrp="1"/>
          </p:cNvSpPr>
          <p:nvPr>
            <p:ph type="sldNum" sz="quarter" idx="12"/>
          </p:nvPr>
        </p:nvSpPr>
        <p:spPr>
          <a:xfrm>
            <a:off x="1437664" y="798973"/>
            <a:ext cx="811019" cy="503578"/>
          </a:xfrm>
        </p:spPr>
        <p:txBody>
          <a:bodyPr/>
          <a:lstStyle/>
          <a:p>
            <a:fld id="{2BABE20B-81EA-4FB1-B0CB-43CF1DFCC057}" type="slidenum">
              <a:rPr lang="el-GR" smtClean="0"/>
              <a:t>‹#›</a:t>
            </a:fld>
            <a:endParaRPr lang="el-G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181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6120AE9-980A-48AD-8FF1-A063034FBB4E}" type="datetimeFigureOut">
              <a:rPr lang="el-GR" smtClean="0"/>
              <a:t>5/5/2025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ABE20B-81EA-4FB1-B0CB-43CF1DFCC057}" type="slidenum">
              <a:rPr lang="el-GR" smtClean="0"/>
              <a:t>‹#›</a:t>
            </a:fld>
            <a:endParaRPr lang="el-G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342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6120AE9-980A-48AD-8FF1-A063034FBB4E}" type="datetimeFigureOut">
              <a:rPr lang="el-GR" smtClean="0"/>
              <a:t>5/5/2025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ABE20B-81EA-4FB1-B0CB-43CF1DFCC057}" type="slidenum">
              <a:rPr lang="el-GR" smtClean="0"/>
              <a:t>‹#›</a:t>
            </a:fld>
            <a:endParaRPr lang="el-G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650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6120AE9-980A-48AD-8FF1-A063034FBB4E}" type="datetimeFigureOut">
              <a:rPr lang="el-GR" smtClean="0"/>
              <a:t>5/5/2025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ABE20B-81EA-4FB1-B0CB-43CF1DFCC057}" type="slidenum">
              <a:rPr lang="el-GR" smtClean="0"/>
              <a:t>‹#›</a:t>
            </a:fld>
            <a:endParaRPr lang="el-G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742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6120AE9-980A-48AD-8FF1-A063034FBB4E}" type="datetimeFigureOut">
              <a:rPr lang="el-GR" smtClean="0"/>
              <a:t>5/5/2025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ABE20B-81EA-4FB1-B0CB-43CF1DFCC057}" type="slidenum">
              <a:rPr lang="el-GR" smtClean="0"/>
              <a:t>‹#›</a:t>
            </a:fld>
            <a:endParaRPr lang="el-G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598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6120AE9-980A-48AD-8FF1-A063034FBB4E}" type="datetimeFigureOut">
              <a:rPr lang="el-GR" smtClean="0"/>
              <a:t>5/5/2025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BABE20B-81EA-4FB1-B0CB-43CF1DFCC057}" type="slidenum">
              <a:rPr lang="el-GR" smtClean="0"/>
              <a:t>‹#›</a:t>
            </a:fld>
            <a:endParaRPr lang="el-G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1036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6120AE9-980A-48AD-8FF1-A063034FBB4E}" type="datetimeFigureOut">
              <a:rPr lang="el-GR" smtClean="0"/>
              <a:t>5/5/2025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BABE20B-81EA-4FB1-B0CB-43CF1DFCC057}" type="slidenum">
              <a:rPr lang="el-GR" smtClean="0"/>
              <a:t>‹#›</a:t>
            </a:fld>
            <a:endParaRPr lang="el-G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5785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6120AE9-980A-48AD-8FF1-A063034FBB4E}" type="datetimeFigureOut">
              <a:rPr lang="el-GR" smtClean="0"/>
              <a:t>5/5/2025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BABE20B-81EA-4FB1-B0CB-43CF1DFCC057}" type="slidenum">
              <a:rPr lang="el-GR" smtClean="0"/>
              <a:t>‹#›</a:t>
            </a:fld>
            <a:endParaRPr lang="el-G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385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20AE9-980A-48AD-8FF1-A063034FBB4E}" type="datetimeFigureOut">
              <a:rPr lang="el-GR" smtClean="0"/>
              <a:t>5/5/2025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BABE20B-81EA-4FB1-B0CB-43CF1DFCC057}" type="slidenum">
              <a:rPr lang="el-GR" smtClean="0"/>
              <a:t>‹#›</a:t>
            </a:fld>
            <a:endParaRPr lang="el-GR"/>
          </a:p>
        </p:txBody>
      </p:sp>
    </p:spTree>
    <p:extLst>
      <p:ext uri="{BB962C8B-B14F-4D97-AF65-F5344CB8AC3E}">
        <p14:creationId xmlns:p14="http://schemas.microsoft.com/office/powerpoint/2010/main" val="64449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6120AE9-980A-48AD-8FF1-A063034FBB4E}" type="datetimeFigureOut">
              <a:rPr lang="el-GR" smtClean="0"/>
              <a:t>5/5/2025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BABE20B-81EA-4FB1-B0CB-43CF1DFCC057}" type="slidenum">
              <a:rPr lang="el-GR" smtClean="0"/>
              <a:t>‹#›</a:t>
            </a:fld>
            <a:endParaRPr lang="el-G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5498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6120AE9-980A-48AD-8FF1-A063034FBB4E}" type="datetimeFigureOut">
              <a:rPr lang="el-GR" smtClean="0"/>
              <a:t>5/5/2025</a:t>
            </a:fld>
            <a:endParaRPr lang="el-GR"/>
          </a:p>
        </p:txBody>
      </p:sp>
      <p:sp>
        <p:nvSpPr>
          <p:cNvPr id="6" name="Footer Placeholder 5"/>
          <p:cNvSpPr>
            <a:spLocks noGrp="1"/>
          </p:cNvSpPr>
          <p:nvPr>
            <p:ph type="ftr" sz="quarter" idx="11"/>
          </p:nvPr>
        </p:nvSpPr>
        <p:spPr>
          <a:xfrm>
            <a:off x="1447382" y="318640"/>
            <a:ext cx="5541004" cy="320931"/>
          </a:xfrm>
        </p:spPr>
        <p:txBody>
          <a:bodyPr/>
          <a:lstStyle/>
          <a:p>
            <a:endParaRPr lang="el-GR"/>
          </a:p>
        </p:txBody>
      </p:sp>
      <p:sp>
        <p:nvSpPr>
          <p:cNvPr id="7" name="Slide Number Placeholder 6"/>
          <p:cNvSpPr>
            <a:spLocks noGrp="1"/>
          </p:cNvSpPr>
          <p:nvPr>
            <p:ph type="sldNum" sz="quarter" idx="12"/>
          </p:nvPr>
        </p:nvSpPr>
        <p:spPr/>
        <p:txBody>
          <a:bodyPr/>
          <a:lstStyle/>
          <a:p>
            <a:fld id="{2BABE20B-81EA-4FB1-B0CB-43CF1DFCC057}" type="slidenum">
              <a:rPr lang="el-GR" smtClean="0"/>
              <a:t>‹#›</a:t>
            </a:fld>
            <a:endParaRPr lang="el-G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5726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6120AE9-980A-48AD-8FF1-A063034FBB4E}" type="datetimeFigureOut">
              <a:rPr lang="el-GR" smtClean="0"/>
              <a:t>5/5/2025</a:t>
            </a:fld>
            <a:endParaRPr lang="el-G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BABE20B-81EA-4FB1-B0CB-43CF1DFCC057}" type="slidenum">
              <a:rPr lang="el-GR" smtClean="0"/>
              <a:t>‹#›</a:t>
            </a:fld>
            <a:endParaRPr lang="el-G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512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7D1A0B-EDA3-AD79-31C5-5CD04B26E442}"/>
              </a:ext>
            </a:extLst>
          </p:cNvPr>
          <p:cNvSpPr>
            <a:spLocks noGrp="1"/>
          </p:cNvSpPr>
          <p:nvPr>
            <p:ph type="ctrTitle"/>
          </p:nvPr>
        </p:nvSpPr>
        <p:spPr/>
        <p:txBody>
          <a:bodyPr/>
          <a:lstStyle/>
          <a:p>
            <a:r>
              <a:rPr lang="en-US" dirty="0"/>
              <a:t>Nürnberg</a:t>
            </a:r>
            <a:endParaRPr lang="el-GR" dirty="0"/>
          </a:p>
        </p:txBody>
      </p:sp>
      <p:sp>
        <p:nvSpPr>
          <p:cNvPr id="3" name="Υπότιτλος 2">
            <a:extLst>
              <a:ext uri="{FF2B5EF4-FFF2-40B4-BE49-F238E27FC236}">
                <a16:creationId xmlns:a16="http://schemas.microsoft.com/office/drawing/2014/main" id="{88A08F90-BE81-E4A6-1EA5-E551B3C69058}"/>
              </a:ext>
            </a:extLst>
          </p:cNvPr>
          <p:cNvSpPr>
            <a:spLocks noGrp="1"/>
          </p:cNvSpPr>
          <p:nvPr>
            <p:ph type="subTitle" idx="1"/>
          </p:nvPr>
        </p:nvSpPr>
        <p:spPr/>
        <p:txBody>
          <a:bodyPr/>
          <a:lstStyle/>
          <a:p>
            <a:r>
              <a:rPr lang="el-GR" dirty="0"/>
              <a:t>Ν</a:t>
            </a:r>
            <a:r>
              <a:rPr lang="en-US" dirty="0" err="1"/>
              <a:t>ame</a:t>
            </a:r>
            <a:r>
              <a:rPr lang="el-GR" dirty="0"/>
              <a:t>:</a:t>
            </a:r>
            <a:r>
              <a:rPr lang="en-US" dirty="0"/>
              <a:t>Georg Karafyllis</a:t>
            </a:r>
            <a:endParaRPr lang="el-GR" dirty="0"/>
          </a:p>
        </p:txBody>
      </p:sp>
      <p:pic>
        <p:nvPicPr>
          <p:cNvPr id="1027" name="Picture 3" descr="Τοποθεσία στον χάρτη της χώρας">
            <a:extLst>
              <a:ext uri="{FF2B5EF4-FFF2-40B4-BE49-F238E27FC236}">
                <a16:creationId xmlns:a16="http://schemas.microsoft.com/office/drawing/2014/main" id="{64E2C3E2-8E93-498B-9797-A0106C08D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5223" y="1393228"/>
            <a:ext cx="3110550" cy="369533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
            <a:extLst>
              <a:ext uri="{FF2B5EF4-FFF2-40B4-BE49-F238E27FC236}">
                <a16:creationId xmlns:a16="http://schemas.microsoft.com/office/drawing/2014/main" id="{A471A463-46FD-7903-A124-ECDFF83B71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9569866" y="3934659"/>
            <a:ext cx="83181" cy="83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964137"/>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278D73-09F6-4D9E-5022-B15C301BD815}"/>
              </a:ext>
            </a:extLst>
          </p:cNvPr>
          <p:cNvSpPr>
            <a:spLocks noGrp="1"/>
          </p:cNvSpPr>
          <p:nvPr>
            <p:ph type="title"/>
          </p:nvPr>
        </p:nvSpPr>
        <p:spPr/>
        <p:txBody>
          <a:bodyPr/>
          <a:lstStyle/>
          <a:p>
            <a:pPr algn="ctr"/>
            <a:r>
              <a:rPr lang="el-GR" dirty="0"/>
              <a:t>Α</a:t>
            </a:r>
            <a:r>
              <a:rPr lang="en-US" dirty="0" err="1"/>
              <a:t>llgemeine</a:t>
            </a:r>
            <a:r>
              <a:rPr lang="en-US" dirty="0"/>
              <a:t> </a:t>
            </a:r>
            <a:r>
              <a:rPr lang="en-US" dirty="0" err="1"/>
              <a:t>Informationen</a:t>
            </a:r>
            <a:endParaRPr lang="el-GR" dirty="0"/>
          </a:p>
        </p:txBody>
      </p:sp>
      <p:sp>
        <p:nvSpPr>
          <p:cNvPr id="3" name="Θέση περιεχομένου 2">
            <a:extLst>
              <a:ext uri="{FF2B5EF4-FFF2-40B4-BE49-F238E27FC236}">
                <a16:creationId xmlns:a16="http://schemas.microsoft.com/office/drawing/2014/main" id="{7A2BDA8E-C6D8-BE1C-8AD7-FC32E43340F2}"/>
              </a:ext>
            </a:extLst>
          </p:cNvPr>
          <p:cNvSpPr>
            <a:spLocks noGrp="1"/>
          </p:cNvSpPr>
          <p:nvPr>
            <p:ph sz="half" idx="1"/>
          </p:nvPr>
        </p:nvSpPr>
        <p:spPr/>
        <p:txBody>
          <a:bodyPr>
            <a:normAutofit/>
          </a:bodyPr>
          <a:lstStyle/>
          <a:p>
            <a:pPr algn="just"/>
            <a:r>
              <a:rPr lang="el-GR" sz="1600" i="0" dirty="0">
                <a:effectLst/>
                <a:latin typeface="Arial" panose="020B0604020202020204" pitchFamily="34" charset="0"/>
              </a:rPr>
              <a:t>Η Νυρεμβέργη είναι πόλη της </a:t>
            </a:r>
            <a:r>
              <a:rPr lang="el-GR" sz="1600" dirty="0">
                <a:latin typeface="Arial" panose="020B0604020202020204" pitchFamily="34" charset="0"/>
              </a:rPr>
              <a:t>Ομοσπονδιακής Δημοκρατίας της Γερμανίας</a:t>
            </a:r>
            <a:r>
              <a:rPr lang="el-GR" sz="1600" i="0" dirty="0">
                <a:effectLst/>
                <a:latin typeface="Arial" panose="020B0604020202020204" pitchFamily="34" charset="0"/>
              </a:rPr>
              <a:t> στο ομόσπονδο κρατίδιο της </a:t>
            </a:r>
            <a:r>
              <a:rPr lang="el-GR" sz="1600" dirty="0">
                <a:latin typeface="Arial" panose="020B0604020202020204" pitchFamily="34" charset="0"/>
              </a:rPr>
              <a:t>Βαυαρίας</a:t>
            </a:r>
            <a:r>
              <a:rPr lang="el-GR" sz="1600" i="0" dirty="0">
                <a:effectLst/>
                <a:latin typeface="Arial" panose="020B0604020202020204" pitchFamily="34" charset="0"/>
              </a:rPr>
              <a:t>. Βρίσκεται στην κοιλάδα του ποταμού Πέγκνιτς (Pegnitz) και σε απόσταση περίπου 140 χιλιομέτρων, προς τα βόρεια, από το </a:t>
            </a:r>
            <a:r>
              <a:rPr lang="el-GR" sz="1600" dirty="0">
                <a:latin typeface="Arial" panose="020B0604020202020204" pitchFamily="34" charset="0"/>
              </a:rPr>
              <a:t>Μόναχο</a:t>
            </a:r>
            <a:r>
              <a:rPr lang="el-GR" sz="1600" i="0" dirty="0">
                <a:effectLst/>
                <a:latin typeface="Arial" panose="020B0604020202020204" pitchFamily="34" charset="0"/>
              </a:rPr>
              <a:t>. Ο πληθυσμός της είναι 500.132 κάτοικοι.</a:t>
            </a:r>
            <a:endParaRPr lang="el-GR" sz="1600" dirty="0"/>
          </a:p>
        </p:txBody>
      </p:sp>
      <p:pic>
        <p:nvPicPr>
          <p:cNvPr id="2050" name="Picture 2">
            <a:extLst>
              <a:ext uri="{FF2B5EF4-FFF2-40B4-BE49-F238E27FC236}">
                <a16:creationId xmlns:a16="http://schemas.microsoft.com/office/drawing/2014/main" id="{F827F4B8-2807-84F0-1DAF-53EC6654B46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8069261" y="2501485"/>
            <a:ext cx="1762895" cy="1989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22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9C9615-BA55-3D5C-99C9-A25FB95C4992}"/>
              </a:ext>
            </a:extLst>
          </p:cNvPr>
          <p:cNvSpPr>
            <a:spLocks noGrp="1"/>
          </p:cNvSpPr>
          <p:nvPr>
            <p:ph type="title"/>
          </p:nvPr>
        </p:nvSpPr>
        <p:spPr/>
        <p:txBody>
          <a:bodyPr/>
          <a:lstStyle/>
          <a:p>
            <a:pPr algn="ctr"/>
            <a:r>
              <a:rPr lang="en-US" dirty="0"/>
              <a:t>Die Nürnberger </a:t>
            </a:r>
            <a:r>
              <a:rPr lang="en-US" dirty="0" err="1"/>
              <a:t>Prozesse</a:t>
            </a:r>
            <a:endParaRPr lang="el-GR" dirty="0"/>
          </a:p>
        </p:txBody>
      </p:sp>
      <p:sp>
        <p:nvSpPr>
          <p:cNvPr id="4" name="Θέση περιεχομένου 3">
            <a:extLst>
              <a:ext uri="{FF2B5EF4-FFF2-40B4-BE49-F238E27FC236}">
                <a16:creationId xmlns:a16="http://schemas.microsoft.com/office/drawing/2014/main" id="{FE32203E-E65B-7C97-1F40-59AF838FFAFE}"/>
              </a:ext>
            </a:extLst>
          </p:cNvPr>
          <p:cNvSpPr>
            <a:spLocks noGrp="1"/>
          </p:cNvSpPr>
          <p:nvPr>
            <p:ph sz="half" idx="2"/>
          </p:nvPr>
        </p:nvSpPr>
        <p:spPr/>
        <p:txBody>
          <a:bodyPr>
            <a:normAutofit fontScale="40000" lnSpcReduction="20000"/>
          </a:bodyPr>
          <a:lstStyle/>
          <a:p>
            <a:pPr algn="l">
              <a:buNone/>
            </a:pPr>
            <a:r>
              <a:rPr lang="el-GR" sz="2900" b="0" i="0" dirty="0">
                <a:effectLst/>
                <a:latin typeface="Arial" panose="020B0604020202020204" pitchFamily="34" charset="0"/>
              </a:rPr>
              <a:t>Από τους 24 κατηγορούμενους καταδικάστηκαν οι 19:</a:t>
            </a:r>
            <a:br>
              <a:rPr lang="el-GR" sz="2900" b="0" i="0" dirty="0">
                <a:effectLst/>
                <a:latin typeface="Arial" panose="020B0604020202020204" pitchFamily="34" charset="0"/>
              </a:rPr>
            </a:br>
            <a:r>
              <a:rPr lang="el-GR" sz="2900" b="0" i="0" dirty="0">
                <a:effectLst/>
                <a:latin typeface="Arial" panose="020B0604020202020204" pitchFamily="34" charset="0"/>
              </a:rPr>
              <a:t>*</a:t>
            </a:r>
            <a:r>
              <a:rPr lang="el-GR" sz="2900" b="1" i="0" dirty="0">
                <a:effectLst/>
                <a:latin typeface="Arial" panose="020B0604020202020204" pitchFamily="34" charset="0"/>
              </a:rPr>
              <a:t>12 σε θάνατο</a:t>
            </a:r>
            <a:r>
              <a:rPr lang="el-GR" sz="2900" b="0" i="0" dirty="0">
                <a:effectLst/>
                <a:latin typeface="Arial" panose="020B0604020202020204" pitchFamily="34" charset="0"/>
              </a:rPr>
              <a:t>, εκ των οποίων οι </a:t>
            </a:r>
            <a:r>
              <a:rPr lang="el-GR" sz="2900" b="1" i="0" dirty="0">
                <a:effectLst/>
                <a:latin typeface="Arial" panose="020B0604020202020204" pitchFamily="34" charset="0"/>
              </a:rPr>
              <a:t>10 εκτελέστηκαν</a:t>
            </a:r>
            <a:r>
              <a:rPr lang="el-GR" sz="2900" b="0" i="0" dirty="0">
                <a:effectLst/>
                <a:latin typeface="Arial" panose="020B0604020202020204" pitchFamily="34" charset="0"/>
              </a:rPr>
              <a:t>, ο </a:t>
            </a:r>
            <a:r>
              <a:rPr lang="el-GR" sz="2900" dirty="0">
                <a:latin typeface="Arial" panose="020B0604020202020204" pitchFamily="34" charset="0"/>
              </a:rPr>
              <a:t>Μάρτιν Μπόρμαν</a:t>
            </a:r>
            <a:r>
              <a:rPr lang="el-GR" sz="2900" b="0" i="0" dirty="0">
                <a:effectLst/>
                <a:latin typeface="Arial" panose="020B0604020202020204" pitchFamily="34" charset="0"/>
              </a:rPr>
              <a:t> καταδικάστηκε ερήμην (σήμερα γνωρίζουμε ότι είχε σκοτωθεί την ίδια χρονιά πριν τη δίκη), και ο </a:t>
            </a:r>
            <a:r>
              <a:rPr lang="el-GR" sz="2900" dirty="0">
                <a:latin typeface="Arial" panose="020B0604020202020204" pitchFamily="34" charset="0"/>
              </a:rPr>
              <a:t>Χέρμαν Γκέριγκ</a:t>
            </a:r>
            <a:r>
              <a:rPr lang="el-GR" sz="2900" b="0" i="0" dirty="0">
                <a:effectLst/>
                <a:latin typeface="Arial" panose="020B0604020202020204" pitchFamily="34" charset="0"/>
              </a:rPr>
              <a:t> αυτοκτόνησε το βράδυ πριν την εκτέλεσή του</a:t>
            </a:r>
            <a:br>
              <a:rPr lang="el-GR" sz="2900" b="0" i="0" dirty="0">
                <a:effectLst/>
                <a:latin typeface="Arial" panose="020B0604020202020204" pitchFamily="34" charset="0"/>
              </a:rPr>
            </a:br>
            <a:r>
              <a:rPr lang="el-GR" sz="2900" b="0" i="0" dirty="0">
                <a:effectLst/>
                <a:latin typeface="Arial" panose="020B0604020202020204" pitchFamily="34" charset="0"/>
              </a:rPr>
              <a:t>*</a:t>
            </a:r>
            <a:r>
              <a:rPr lang="el-GR" sz="2900" b="1" i="0" dirty="0">
                <a:effectLst/>
                <a:latin typeface="Arial" panose="020B0604020202020204" pitchFamily="34" charset="0"/>
              </a:rPr>
              <a:t>3 σε ισόβια</a:t>
            </a:r>
            <a:r>
              <a:rPr lang="el-GR" sz="2900" b="0" i="0" dirty="0">
                <a:effectLst/>
                <a:latin typeface="Arial" panose="020B0604020202020204" pitchFamily="34" charset="0"/>
              </a:rPr>
              <a:t>, εκ των οποίων 2 απελευθερώθηκαν μετά από 10 περίπου χρόνια λόγω προβλημάτων υγείας και πέθαναν λίγα χρόνια μετά, και ένας αυτοκτόνησε (;) μέσα στη φυλακή</a:t>
            </a:r>
            <a:br>
              <a:rPr lang="el-GR" sz="2900" b="0" i="0" dirty="0">
                <a:effectLst/>
                <a:latin typeface="Arial" panose="020B0604020202020204" pitchFamily="34" charset="0"/>
              </a:rPr>
            </a:br>
            <a:r>
              <a:rPr lang="el-GR" sz="2900" b="0" i="0" dirty="0">
                <a:effectLst/>
                <a:latin typeface="Arial" panose="020B0604020202020204" pitchFamily="34" charset="0"/>
              </a:rPr>
              <a:t>*</a:t>
            </a:r>
            <a:r>
              <a:rPr lang="el-GR" sz="2900" b="1" i="0" dirty="0">
                <a:effectLst/>
                <a:latin typeface="Arial" panose="020B0604020202020204" pitchFamily="34" charset="0"/>
              </a:rPr>
              <a:t>4 σε ποινές από 10 έως 20 χρόνια</a:t>
            </a:r>
            <a:r>
              <a:rPr lang="el-GR" sz="2900" b="0" i="0" dirty="0">
                <a:effectLst/>
                <a:latin typeface="Arial" panose="020B0604020202020204" pitchFamily="34" charset="0"/>
              </a:rPr>
              <a:t>, εκ των οποίων 3 εξέτισαν όλη την ποινή τους (20, 20, και 10 χρόνια), και ένας (15 χρόνια) απελευθερώθηκε λόγω προβλημάτων υγείας και πέθανε δύο χρόνια μετά</a:t>
            </a:r>
          </a:p>
          <a:p>
            <a:pPr algn="l">
              <a:buNone/>
            </a:pPr>
            <a:r>
              <a:rPr lang="en-US" sz="2900" b="0" i="0" dirty="0">
                <a:effectLst/>
                <a:latin typeface="Arial" panose="020B0604020202020204" pitchFamily="34" charset="0"/>
              </a:rPr>
              <a:t>      </a:t>
            </a:r>
            <a:r>
              <a:rPr lang="el-GR" sz="2900" b="0" i="0" dirty="0">
                <a:effectLst/>
                <a:latin typeface="Arial" panose="020B0604020202020204" pitchFamily="34" charset="0"/>
              </a:rPr>
              <a:t>Ενώ</a:t>
            </a:r>
            <a:br>
              <a:rPr lang="el-GR" sz="2900" b="0" i="0" dirty="0">
                <a:effectLst/>
                <a:latin typeface="Arial" panose="020B0604020202020204" pitchFamily="34" charset="0"/>
              </a:rPr>
            </a:br>
            <a:r>
              <a:rPr lang="el-GR" sz="2900" b="1" i="0" dirty="0">
                <a:effectLst/>
                <a:latin typeface="Arial" panose="020B0604020202020204" pitchFamily="34" charset="0"/>
              </a:rPr>
              <a:t>3 αθωώθηκαν</a:t>
            </a:r>
            <a:br>
              <a:rPr lang="el-GR" sz="2900" b="0" i="0" dirty="0">
                <a:effectLst/>
                <a:latin typeface="Arial" panose="020B0604020202020204" pitchFamily="34" charset="0"/>
              </a:rPr>
            </a:br>
            <a:r>
              <a:rPr lang="el-GR" sz="2900" b="1" i="0" dirty="0">
                <a:effectLst/>
                <a:latin typeface="Arial" panose="020B0604020202020204" pitchFamily="34" charset="0"/>
              </a:rPr>
              <a:t>2 δεν δικάστηκαν</a:t>
            </a:r>
            <a:r>
              <a:rPr lang="el-GR" sz="2900" b="0" i="0" dirty="0">
                <a:effectLst/>
                <a:latin typeface="Arial" panose="020B0604020202020204" pitchFamily="34" charset="0"/>
              </a:rPr>
              <a:t>, ένας λόγω ανήκεστης ζημιάς της υγείας του και ένας αυτοκτόνησε πριν από την έναρξη της δίκης</a:t>
            </a:r>
          </a:p>
          <a:p>
            <a:pPr marL="0" indent="0" algn="l">
              <a:buNone/>
            </a:pPr>
            <a:endParaRPr lang="el-GR" sz="2900" b="0" i="0" dirty="0">
              <a:effectLst/>
              <a:latin typeface="Arial" panose="020B0604020202020204" pitchFamily="34" charset="0"/>
            </a:endParaRPr>
          </a:p>
          <a:p>
            <a:endParaRPr lang="el-GR" dirty="0"/>
          </a:p>
        </p:txBody>
      </p:sp>
      <p:sp>
        <p:nvSpPr>
          <p:cNvPr id="9" name="Θέση περιεχομένου 2">
            <a:extLst>
              <a:ext uri="{FF2B5EF4-FFF2-40B4-BE49-F238E27FC236}">
                <a16:creationId xmlns:a16="http://schemas.microsoft.com/office/drawing/2014/main" id="{FC175729-0171-1B32-386F-D533F706E806}"/>
              </a:ext>
            </a:extLst>
          </p:cNvPr>
          <p:cNvSpPr>
            <a:spLocks noGrp="1"/>
          </p:cNvSpPr>
          <p:nvPr>
            <p:ph sz="half" idx="1"/>
          </p:nvPr>
        </p:nvSpPr>
        <p:spPr>
          <a:xfrm>
            <a:off x="15171174" y="7551173"/>
            <a:ext cx="69305" cy="10424199"/>
          </a:xfrm>
        </p:spPr>
        <p:txBody>
          <a:bodyPr>
            <a:noAutofit/>
          </a:bodyPr>
          <a:lstStyle/>
          <a:p>
            <a:pPr algn="just"/>
            <a:endParaRPr lang="el-GR" sz="1600" dirty="0"/>
          </a:p>
        </p:txBody>
      </p:sp>
      <p:sp>
        <p:nvSpPr>
          <p:cNvPr id="10" name="Rectangle 4">
            <a:extLst>
              <a:ext uri="{FF2B5EF4-FFF2-40B4-BE49-F238E27FC236}">
                <a16:creationId xmlns:a16="http://schemas.microsoft.com/office/drawing/2014/main" id="{338285BA-2B8A-57FE-E504-E1950CB67439}"/>
              </a:ext>
            </a:extLst>
          </p:cNvPr>
          <p:cNvSpPr>
            <a:spLocks noChangeArrowheads="1"/>
          </p:cNvSpPr>
          <p:nvPr/>
        </p:nvSpPr>
        <p:spPr bwMode="auto">
          <a:xfrm>
            <a:off x="1363865" y="2017343"/>
            <a:ext cx="5049906"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Μετά τη λήξη του Β’ Παγκοσμίου Πολέμου, οι Σύμμαχοι αποφάσισαν να δικάσουν τους υπευθύνους για τα εγκλήματα που διαπράχθηκαν κατά τη διάρκεια του Ολοκαυτώματος. Οι δίκες πραγματοποιήθηκαν στη Νυρεμβέργη της Γερμανίας την περίοδο 1945–1946, με τη συμμετοχή δικαστών από τη Μεγάλη Βρετανία, τη Γαλλία, τη Σοβιετική Ένωση και τις Ηνωμένες Πολιτείες. Στο εδώλιο κάθισαν 22 υψηλόβαθμα στελέχη του ναζιστικού καθεστώτος, κατηγορούμενοι για εγκλήματα πολέμου και εγκλήματα κατά της ανθρωπότητας. Από αυτούς, οι 12 καταδικάστηκαν σε θάνατο. Αρκετοί από τους κατηγορουμένους παραδέχτηκαν την ενοχή τους, αν και οι περισσότεροι ισχυρίστηκαν πως εκτελούσαν εντολές ανωτέρων. Οι ποινές που επιβλήθηκαν διέφεραν ανάλογα με τον βαθμό εμπλοκής τους στα εγκλήματα: όσοι συμμετείχαν άμεσα στις μαζικές δολοφονίες τιμωρήθηκαν αυστηρότερα, ενώ άλλοι –όπως κρατικοί αξιωματούχοι ή επιχειρηματίες που εκμεταλλεύτηκαν κρατούμενους για καταναγκαστική εργασία– έλαβαν ηπιότερες ποινές ή αθωώθηκαν. Οι Δίκες της Νυρεμβέργης αποτέλεσαν το πρώτο μεγάλο βήμα προς τη δημιουργία ενός διεθνούς νομικού πλαισίου για την τιμωρία εγκλημάτων πολέμου.</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a:ln>
                  <a:noFill/>
                </a:ln>
                <a:solidFill>
                  <a:schemeClr val="tx1"/>
                </a:solidFill>
                <a:effectLst/>
                <a:latin typeface="inherit"/>
              </a:rPr>
              <a:t>  </a:t>
            </a:r>
            <a:r>
              <a:rPr kumimoji="0" lang="el-GR" altLang="el-GR" sz="800" b="0" i="0" u="none" strike="noStrike" cap="none" normalizeH="0" baseline="0" dirty="0">
                <a:ln>
                  <a:noFill/>
                </a:ln>
                <a:solidFill>
                  <a:schemeClr val="tx1"/>
                </a:solidFill>
                <a:effectLst/>
                <a:latin typeface="inherit"/>
              </a:rPr>
              <a:t>      </a:t>
            </a:r>
            <a:endParaRPr kumimoji="0" lang="el-GR" altLang="el-GR" sz="1800" b="0" i="0" u="none" strike="noStrike" cap="none" normalizeH="0" baseline="0" dirty="0">
              <a:ln>
                <a:noFill/>
              </a:ln>
              <a:solidFill>
                <a:schemeClr val="tx1"/>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44633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6C9C36-C240-321D-5B56-5297F7044CA7}"/>
              </a:ext>
            </a:extLst>
          </p:cNvPr>
          <p:cNvSpPr>
            <a:spLocks noGrp="1"/>
          </p:cNvSpPr>
          <p:nvPr>
            <p:ph type="title"/>
          </p:nvPr>
        </p:nvSpPr>
        <p:spPr/>
        <p:txBody>
          <a:bodyPr/>
          <a:lstStyle/>
          <a:p>
            <a:pPr algn="ctr"/>
            <a:r>
              <a:rPr lang="en-US" dirty="0"/>
              <a:t>Das Klima in Nürnberg</a:t>
            </a:r>
            <a:endParaRPr lang="el-GR" dirty="0"/>
          </a:p>
        </p:txBody>
      </p:sp>
      <p:sp>
        <p:nvSpPr>
          <p:cNvPr id="3" name="Θέση περιεχομένου 2">
            <a:extLst>
              <a:ext uri="{FF2B5EF4-FFF2-40B4-BE49-F238E27FC236}">
                <a16:creationId xmlns:a16="http://schemas.microsoft.com/office/drawing/2014/main" id="{887EB025-CD08-E041-B49B-5DF547CD0F3D}"/>
              </a:ext>
            </a:extLst>
          </p:cNvPr>
          <p:cNvSpPr>
            <a:spLocks noGrp="1"/>
          </p:cNvSpPr>
          <p:nvPr>
            <p:ph idx="1"/>
          </p:nvPr>
        </p:nvSpPr>
        <p:spPr/>
        <p:txBody>
          <a:bodyPr>
            <a:normAutofit/>
          </a:bodyPr>
          <a:lstStyle/>
          <a:p>
            <a:pPr algn="just"/>
            <a:r>
              <a:rPr lang="el-GR" sz="1600" i="0" dirty="0">
                <a:effectLst/>
                <a:latin typeface="Arial" panose="020B0604020202020204" pitchFamily="34" charset="0"/>
                <a:cs typeface="Arial" panose="020B0604020202020204" pitchFamily="34" charset="0"/>
              </a:rPr>
              <a:t>Τα δεδομένα του DWD δείχνουν: Νυρεμβέργη είχε “εύκρατο κλίμα” μέχρι σήμερα</a:t>
            </a:r>
            <a:r>
              <a:rPr lang="en-US" sz="1600" i="0" dirty="0">
                <a:effectLst/>
                <a:latin typeface="Arial" panose="020B0604020202020204" pitchFamily="34" charset="0"/>
                <a:cs typeface="Arial" panose="020B0604020202020204" pitchFamily="34" charset="0"/>
              </a:rPr>
              <a:t>.</a:t>
            </a:r>
            <a:r>
              <a:rPr lang="el-GR" sz="1600" b="0" i="0" dirty="0">
                <a:effectLst/>
                <a:latin typeface="Arial" panose="020B0604020202020204" pitchFamily="34" charset="0"/>
                <a:cs typeface="Arial" panose="020B0604020202020204" pitchFamily="34" charset="0"/>
              </a:rPr>
              <a:t>Τα δεδομένα της Γερμανικής Μετεωρολογικής Υπηρεσίας (DWD) για το τρέχον κλίμα δείχνουν: Κατά μέσο όρο, η Νυρεμβέργη έχει θερμοκρασία 8,4 βαθμούς κατά τη διάρκεια του έτους, σε έξι ημέρες το χρόνο η θερμοκρασία ανεβαίνει πάνω από τους 30 βαθμούς, οι τροπικές νύχτες με θερμοκρασίες 20 βαθμών και άνω ήταν εξαιρετικά σπάνιες. Σε 23,5 ημέρες το χρόνο, το θερμόμετρο δεν ανεβαίνει πάνω από τους 0 βαθμούς. Όποιος εκτιμά το εύκρατο κλίμα της μητρόπολης της Φραγκονίας πρέπει να είναι προετοιμασμένος για αλλαγές στο μέλλον, όπως δείχνει το νέο </a:t>
            </a:r>
            <a:r>
              <a:rPr lang="el-GR" sz="1600" b="0" i="0" dirty="0">
                <a:solidFill>
                  <a:srgbClr val="333333"/>
                </a:solidFill>
                <a:effectLst/>
                <a:latin typeface="Arial" panose="020B0604020202020204" pitchFamily="34" charset="0"/>
                <a:cs typeface="Arial" panose="020B0604020202020204" pitchFamily="34" charset="0"/>
              </a:rPr>
              <a:t>κλιματικό μοντέλο</a:t>
            </a:r>
            <a:r>
              <a:rPr lang="el-GR" sz="1600" b="0" i="0" dirty="0">
                <a:solidFill>
                  <a:srgbClr val="333333"/>
                </a:solidFill>
                <a:effectLst/>
                <a:latin typeface="Noto Sans" panose="020B0502040504020204" pitchFamily="34" charset="0"/>
              </a:rPr>
              <a:t>.</a:t>
            </a:r>
            <a:endParaRPr lang="el-GR" sz="1600" dirty="0"/>
          </a:p>
        </p:txBody>
      </p:sp>
    </p:spTree>
    <p:extLst>
      <p:ext uri="{BB962C8B-B14F-4D97-AF65-F5344CB8AC3E}">
        <p14:creationId xmlns:p14="http://schemas.microsoft.com/office/powerpoint/2010/main" val="320219199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52D410-1AAC-6973-3BFA-836D8C8C66A4}"/>
              </a:ext>
            </a:extLst>
          </p:cNvPr>
          <p:cNvSpPr>
            <a:spLocks noGrp="1"/>
          </p:cNvSpPr>
          <p:nvPr>
            <p:ph type="title"/>
          </p:nvPr>
        </p:nvSpPr>
        <p:spPr/>
        <p:txBody>
          <a:bodyPr/>
          <a:lstStyle/>
          <a:p>
            <a:pPr algn="ctr"/>
            <a:r>
              <a:rPr lang="en-US" dirty="0"/>
              <a:t>Nürnberger Sehenswürdigkeiten</a:t>
            </a:r>
            <a:endParaRPr lang="el-GR" dirty="0"/>
          </a:p>
        </p:txBody>
      </p:sp>
      <p:pic>
        <p:nvPicPr>
          <p:cNvPr id="5122" name="Picture 2" descr="Άνοιγμα φωτογραφίας">
            <a:extLst>
              <a:ext uri="{FF2B5EF4-FFF2-40B4-BE49-F238E27FC236}">
                <a16:creationId xmlns:a16="http://schemas.microsoft.com/office/drawing/2014/main" id="{ACD1C929-C840-D83C-D927-833D21696E6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32436" y="2034978"/>
            <a:ext cx="4122418" cy="389448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5520132-45E0-70B9-9E18-6591D677FB1B}"/>
              </a:ext>
            </a:extLst>
          </p:cNvPr>
          <p:cNvSpPr txBox="1"/>
          <p:nvPr/>
        </p:nvSpPr>
        <p:spPr>
          <a:xfrm>
            <a:off x="583485" y="2215920"/>
            <a:ext cx="6103854" cy="2062103"/>
          </a:xfrm>
          <a:prstGeom prst="rect">
            <a:avLst/>
          </a:prstGeom>
          <a:noFill/>
        </p:spPr>
        <p:txBody>
          <a:bodyPr wrap="square">
            <a:spAutoFit/>
          </a:bodyPr>
          <a:lstStyle/>
          <a:p>
            <a:pPr marL="285750" indent="-285750" algn="just">
              <a:buFont typeface="Arial" panose="020B0604020202020204" pitchFamily="34" charset="0"/>
              <a:buChar char="•"/>
            </a:pPr>
            <a:r>
              <a:rPr lang="el-GR" sz="1600" b="0" i="0" dirty="0">
                <a:effectLst/>
                <a:latin typeface="Arial" panose="020B0604020202020204" pitchFamily="34" charset="0"/>
                <a:cs typeface="Arial" panose="020B0604020202020204" pitchFamily="34" charset="0"/>
              </a:rPr>
              <a:t>1.Πάνω αριστερά: Weißer Turm και Henkersteg – Γραφικό γεφύρι και μεσαιωνικός πύργος στον ποταμό Pegnitz.</a:t>
            </a:r>
          </a:p>
          <a:p>
            <a:pPr marL="285750" indent="-285750" algn="just">
              <a:buFont typeface="Arial" panose="020B0604020202020204" pitchFamily="34" charset="0"/>
              <a:buChar char="•"/>
            </a:pPr>
            <a:r>
              <a:rPr lang="el-GR" sz="1600" b="0" i="0" dirty="0">
                <a:effectLst/>
                <a:latin typeface="Arial" panose="020B0604020202020204" pitchFamily="34" charset="0"/>
                <a:cs typeface="Arial" panose="020B0604020202020204" pitchFamily="34" charset="0"/>
              </a:rPr>
              <a:t> 2. Πάνω δεξιά: Kaiserburg (Κάστρο της Νυρεμβέργης) – Το εμβληματικό κάστρο με τον κυκλικό πύργο. </a:t>
            </a:r>
          </a:p>
          <a:p>
            <a:pPr marL="285750" indent="-285750" algn="just">
              <a:buFont typeface="Arial" panose="020B0604020202020204" pitchFamily="34" charset="0"/>
              <a:buChar char="•"/>
            </a:pPr>
            <a:r>
              <a:rPr lang="el-GR" sz="1600" b="0" i="0" dirty="0">
                <a:effectLst/>
                <a:latin typeface="Arial" panose="020B0604020202020204" pitchFamily="34" charset="0"/>
                <a:cs typeface="Arial" panose="020B0604020202020204" pitchFamily="34" charset="0"/>
              </a:rPr>
              <a:t>3. Κάτω δεξιά: Frauenkirche (Εκκλησία της Παναγίας) – Γοτθικός ναός στη Hauptmarkt με ρολόι-μηχανισμό. </a:t>
            </a:r>
          </a:p>
          <a:p>
            <a:pPr marL="285750" indent="-285750" algn="just">
              <a:buFont typeface="Arial" panose="020B0604020202020204" pitchFamily="34" charset="0"/>
              <a:buChar char="•"/>
            </a:pPr>
            <a:r>
              <a:rPr lang="el-GR" sz="1600" b="0" i="0" dirty="0">
                <a:effectLst/>
                <a:latin typeface="Arial" panose="020B0604020202020204" pitchFamily="34" charset="0"/>
                <a:cs typeface="Arial" panose="020B0604020202020204" pitchFamily="34" charset="0"/>
              </a:rPr>
              <a:t>4. Κάτω αριστερά: St. Lorenz Kirche (Εκκλησία του Αγίου Λαυρεντίου) – Εντυπωσιακός ναός με δίδυμους πύργους.</a:t>
            </a:r>
            <a:endParaRPr lang="el-G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6839391"/>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C69872-AA94-2CC1-48E5-CC4584B5637A}"/>
              </a:ext>
            </a:extLst>
          </p:cNvPr>
          <p:cNvSpPr>
            <a:spLocks noGrp="1"/>
          </p:cNvSpPr>
          <p:nvPr>
            <p:ph type="title"/>
          </p:nvPr>
        </p:nvSpPr>
        <p:spPr/>
        <p:txBody>
          <a:bodyPr/>
          <a:lstStyle/>
          <a:p>
            <a:pPr algn="ctr"/>
            <a:r>
              <a:rPr lang="en-US" dirty="0"/>
              <a:t>Sport</a:t>
            </a:r>
            <a:endParaRPr lang="el-GR" dirty="0"/>
          </a:p>
        </p:txBody>
      </p:sp>
      <p:sp>
        <p:nvSpPr>
          <p:cNvPr id="3" name="Θέση περιεχομένου 2">
            <a:extLst>
              <a:ext uri="{FF2B5EF4-FFF2-40B4-BE49-F238E27FC236}">
                <a16:creationId xmlns:a16="http://schemas.microsoft.com/office/drawing/2014/main" id="{37196E78-EC05-6CDA-9488-574F8D5E6EBD}"/>
              </a:ext>
            </a:extLst>
          </p:cNvPr>
          <p:cNvSpPr>
            <a:spLocks noGrp="1"/>
          </p:cNvSpPr>
          <p:nvPr>
            <p:ph sz="half" idx="1"/>
          </p:nvPr>
        </p:nvSpPr>
        <p:spPr/>
        <p:txBody>
          <a:bodyPr>
            <a:normAutofit fontScale="70000" lnSpcReduction="20000"/>
          </a:bodyPr>
          <a:lstStyle/>
          <a:p>
            <a:pPr algn="just"/>
            <a:r>
              <a:rPr lang="el-GR" i="0" dirty="0">
                <a:effectLst/>
                <a:latin typeface="Arial" panose="020B0604020202020204" pitchFamily="34" charset="0"/>
              </a:rPr>
              <a:t>Το στάδιο της Νυρεμβέργης «Φράνκενσταντιον», χρησιμοποιείται ως έδρα της </a:t>
            </a:r>
            <a:r>
              <a:rPr lang="el-GR" dirty="0">
                <a:latin typeface="Arial" panose="020B0604020202020204" pitchFamily="34" charset="0"/>
              </a:rPr>
              <a:t>ποδοσφαιρικής</a:t>
            </a:r>
            <a:r>
              <a:rPr lang="el-GR" i="0" dirty="0">
                <a:effectLst/>
                <a:latin typeface="Arial" panose="020B0604020202020204" pitchFamily="34" charset="0"/>
              </a:rPr>
              <a:t> ομάδας </a:t>
            </a:r>
            <a:r>
              <a:rPr lang="el-GR" dirty="0">
                <a:latin typeface="Arial" panose="020B0604020202020204" pitchFamily="34" charset="0"/>
              </a:rPr>
              <a:t>ΦΚ Νυρεμβέργη</a:t>
            </a:r>
            <a:r>
              <a:rPr lang="el-GR" i="0" dirty="0">
                <a:effectLst/>
                <a:latin typeface="Arial" panose="020B0604020202020204" pitchFamily="34" charset="0"/>
              </a:rPr>
              <a:t> (FC Nürnberg). Το στάδιο έχει χωρητικότητα 50.000 θέσεων και η ομάδα της Νυρεμβέργης είναι η πρώτη στην μπούντεσλιγκα που από το 2008 έχει δώσει ξεχωριστό όνομα σε κάθε θύρα του γηπέδου τιμώντας με αυτόν τον τρόπο πρώην ποδοσφαιριστές της. Η ποδοσφαιρική ομάδα της Νυρεμβέργης έχει κατακτήσει τα περισσότερα πρωταθλήματα Γερμανίας μετά την Μπάγερν Μονάχου. Συγκεκριμένα έχει 9 κατακτήσεις πρωταθλημάτων.</a:t>
            </a:r>
          </a:p>
          <a:p>
            <a:endParaRPr lang="el-GR" dirty="0"/>
          </a:p>
        </p:txBody>
      </p:sp>
      <p:pic>
        <p:nvPicPr>
          <p:cNvPr id="7170" name="Picture 2" descr="Νυρεμβέργη - Γήπεδο - Max-Morlock-Stadion | Transfermarkt">
            <a:extLst>
              <a:ext uri="{FF2B5EF4-FFF2-40B4-BE49-F238E27FC236}">
                <a16:creationId xmlns:a16="http://schemas.microsoft.com/office/drawing/2014/main" id="{804895ED-2C47-B752-CA5A-FF8EB3B4FA3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26511" y="2290713"/>
            <a:ext cx="4204887" cy="28860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E1159AE-36C9-1D62-1A9A-96F25143EF37}"/>
              </a:ext>
            </a:extLst>
          </p:cNvPr>
          <p:cNvSpPr txBox="1"/>
          <p:nvPr/>
        </p:nvSpPr>
        <p:spPr>
          <a:xfrm>
            <a:off x="6626511" y="5176724"/>
            <a:ext cx="6103854" cy="369332"/>
          </a:xfrm>
          <a:prstGeom prst="rect">
            <a:avLst/>
          </a:prstGeom>
          <a:noFill/>
        </p:spPr>
        <p:txBody>
          <a:bodyPr wrap="square">
            <a:spAutoFit/>
          </a:bodyPr>
          <a:lstStyle/>
          <a:p>
            <a:r>
              <a:rPr lang="en-US" b="0" i="0" dirty="0">
                <a:effectLst/>
                <a:latin typeface="Google Sans"/>
              </a:rPr>
              <a:t>Franken Stadyumu</a:t>
            </a:r>
            <a:endParaRPr lang="el-GR" dirty="0"/>
          </a:p>
        </p:txBody>
      </p:sp>
    </p:spTree>
    <p:extLst>
      <p:ext uri="{BB962C8B-B14F-4D97-AF65-F5344CB8AC3E}">
        <p14:creationId xmlns:p14="http://schemas.microsoft.com/office/powerpoint/2010/main" val="53108285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theme/theme1.xml><?xml version="1.0" encoding="utf-8"?>
<a:theme xmlns:a="http://schemas.openxmlformats.org/drawingml/2006/main" name="Συλλογη">
  <a:themeElements>
    <a:clrScheme name="Συλλογη">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Συλλογη">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1082</TotalTime>
  <Words>666</Words>
  <Application>Microsoft Office PowerPoint</Application>
  <PresentationFormat>Ευρεία οθόνη</PresentationFormat>
  <Paragraphs>19</Paragraphs>
  <Slides>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6</vt:i4>
      </vt:variant>
    </vt:vector>
  </HeadingPairs>
  <TitlesOfParts>
    <vt:vector size="12" baseType="lpstr">
      <vt:lpstr>Arial</vt:lpstr>
      <vt:lpstr>Gill Sans MT</vt:lpstr>
      <vt:lpstr>Google Sans</vt:lpstr>
      <vt:lpstr>inherit</vt:lpstr>
      <vt:lpstr>Noto Sans</vt:lpstr>
      <vt:lpstr>Συλλογη</vt:lpstr>
      <vt:lpstr>Nürnberg</vt:lpstr>
      <vt:lpstr>Αllgemeine Informationen</vt:lpstr>
      <vt:lpstr>Die Nürnberger Prozesse</vt:lpstr>
      <vt:lpstr>Das Klima in Nürnberg</vt:lpstr>
      <vt:lpstr>Nürnberger Sehenswürdigkeiten</vt:lpstr>
      <vt:lpstr>Sport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Δημήτρης Καραφυλλης</dc:creator>
  <cp:lastModifiedBy>Δημήτρης Καραφυλλης</cp:lastModifiedBy>
  <cp:revision>14</cp:revision>
  <dcterms:created xsi:type="dcterms:W3CDTF">2025-05-03T18:48:17Z</dcterms:created>
  <dcterms:modified xsi:type="dcterms:W3CDTF">2025-05-04T22:52:51Z</dcterms:modified>
</cp:coreProperties>
</file>