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9" r:id="rId5"/>
    <p:sldId id="259" r:id="rId6"/>
    <p:sldId id="260" r:id="rId7"/>
    <p:sldId id="261" r:id="rId8"/>
    <p:sldId id="270" r:id="rId9"/>
    <p:sldId id="262" r:id="rId10"/>
    <p:sldId id="263" r:id="rId11"/>
    <p:sldId id="271" r:id="rId12"/>
    <p:sldId id="264" r:id="rId13"/>
    <p:sldId id="265" r:id="rId14"/>
    <p:sldId id="266" r:id="rId15"/>
    <p:sldId id="272" r:id="rId16"/>
    <p:sldId id="267" r:id="rId17"/>
    <p:sldId id="268"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9" d="100"/>
          <a:sy n="79" d="100"/>
        </p:scale>
        <p:origin x="-912"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A310B50C-E549-4EDC-B650-AA84F66081B2}" type="datetimeFigureOut">
              <a:rPr lang="el-GR" smtClean="0"/>
              <a:t>21/9/2024</a:t>
            </a:fld>
            <a:endParaRPr lang="el-GR"/>
          </a:p>
        </p:txBody>
      </p:sp>
      <p:sp>
        <p:nvSpPr>
          <p:cNvPr id="16" name="Slide Number Placeholder 15"/>
          <p:cNvSpPr>
            <a:spLocks noGrp="1"/>
          </p:cNvSpPr>
          <p:nvPr>
            <p:ph type="sldNum" sz="quarter" idx="11"/>
          </p:nvPr>
        </p:nvSpPr>
        <p:spPr/>
        <p:txBody>
          <a:bodyPr/>
          <a:lstStyle/>
          <a:p>
            <a:fld id="{76BCD818-087E-41A8-968E-9A183D733ECA}" type="slidenum">
              <a:rPr lang="el-GR" smtClean="0"/>
              <a:t>‹#›</a:t>
            </a:fld>
            <a:endParaRPr lang="el-GR"/>
          </a:p>
        </p:txBody>
      </p:sp>
      <p:sp>
        <p:nvSpPr>
          <p:cNvPr id="17" name="Footer Placeholder 16"/>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10B50C-E549-4EDC-B650-AA84F66081B2}" type="datetimeFigureOut">
              <a:rPr lang="el-GR" smtClean="0"/>
              <a:t>21/9/2024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BCD818-087E-41A8-968E-9A183D733EC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10B50C-E549-4EDC-B650-AA84F66081B2}" type="datetimeFigureOut">
              <a:rPr lang="el-GR" smtClean="0"/>
              <a:t>21/9/2024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BCD818-087E-41A8-968E-9A183D733EC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A310B50C-E549-4EDC-B650-AA84F66081B2}" type="datetimeFigureOut">
              <a:rPr lang="el-GR" smtClean="0"/>
              <a:t>21/9/2024</a:t>
            </a:fld>
            <a:endParaRPr lang="el-GR"/>
          </a:p>
        </p:txBody>
      </p:sp>
      <p:sp>
        <p:nvSpPr>
          <p:cNvPr id="15" name="Slide Number Placeholder 14"/>
          <p:cNvSpPr>
            <a:spLocks noGrp="1"/>
          </p:cNvSpPr>
          <p:nvPr>
            <p:ph type="sldNum" sz="quarter" idx="15"/>
          </p:nvPr>
        </p:nvSpPr>
        <p:spPr/>
        <p:txBody>
          <a:bodyPr/>
          <a:lstStyle>
            <a:lvl1pPr algn="ctr">
              <a:defRPr/>
            </a:lvl1pPr>
          </a:lstStyle>
          <a:p>
            <a:fld id="{76BCD818-087E-41A8-968E-9A183D733ECA}" type="slidenum">
              <a:rPr lang="el-GR" smtClean="0"/>
              <a:t>‹#›</a:t>
            </a:fld>
            <a:endParaRPr lang="el-GR"/>
          </a:p>
        </p:txBody>
      </p:sp>
      <p:sp>
        <p:nvSpPr>
          <p:cNvPr id="16" name="Footer Placeholder 15"/>
          <p:cNvSpPr>
            <a:spLocks noGrp="1"/>
          </p:cNvSpPr>
          <p:nvPr>
            <p:ph type="ftr" sz="quarter" idx="16"/>
          </p:nvPr>
        </p:nvSpPr>
        <p:spPr/>
        <p:txBody>
          <a:bodyPr/>
          <a:lstStyle/>
          <a:p>
            <a:endParaRPr lang="el-GR"/>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310B50C-E549-4EDC-B650-AA84F66081B2}" type="datetimeFigureOut">
              <a:rPr lang="el-GR" smtClean="0"/>
              <a:t>21/9/2024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BCD818-087E-41A8-968E-9A183D733ECA}" type="slidenum">
              <a:rPr lang="el-GR" smtClean="0"/>
              <a:t>‹#›</a:t>
            </a:fld>
            <a:endParaRPr lang="el-GR"/>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310B50C-E549-4EDC-B650-AA84F66081B2}" type="datetimeFigureOut">
              <a:rPr lang="el-GR" smtClean="0"/>
              <a:t>21/9/2024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6BCD818-087E-41A8-968E-9A183D733ECA}" type="slidenum">
              <a:rPr lang="el-GR" smtClean="0"/>
              <a:t>‹#›</a:t>
            </a:fld>
            <a:endParaRPr lang="el-G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76BCD818-087E-41A8-968E-9A183D733ECA}" type="slidenum">
              <a:rPr lang="el-GR" smtClean="0"/>
              <a:t>‹#›</a:t>
            </a:fld>
            <a:endParaRPr lang="el-GR"/>
          </a:p>
        </p:txBody>
      </p:sp>
      <p:sp>
        <p:nvSpPr>
          <p:cNvPr id="8" name="Footer Placeholder 7"/>
          <p:cNvSpPr>
            <a:spLocks noGrp="1"/>
          </p:cNvSpPr>
          <p:nvPr>
            <p:ph type="ftr" sz="quarter" idx="11"/>
          </p:nvPr>
        </p:nvSpPr>
        <p:spPr/>
        <p:txBody>
          <a:bodyPr/>
          <a:lstStyle/>
          <a:p>
            <a:endParaRPr lang="el-GR"/>
          </a:p>
        </p:txBody>
      </p:sp>
      <p:sp>
        <p:nvSpPr>
          <p:cNvPr id="7" name="Date Placeholder 6"/>
          <p:cNvSpPr>
            <a:spLocks noGrp="1"/>
          </p:cNvSpPr>
          <p:nvPr>
            <p:ph type="dt" sz="half" idx="10"/>
          </p:nvPr>
        </p:nvSpPr>
        <p:spPr/>
        <p:txBody>
          <a:bodyPr/>
          <a:lstStyle/>
          <a:p>
            <a:fld id="{A310B50C-E549-4EDC-B650-AA84F66081B2}" type="datetimeFigureOut">
              <a:rPr lang="el-GR" smtClean="0"/>
              <a:t>21/9/2024</a:t>
            </a:fld>
            <a:endParaRPr lang="el-GR"/>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310B50C-E549-4EDC-B650-AA84F66081B2}" type="datetimeFigureOut">
              <a:rPr lang="el-GR" smtClean="0"/>
              <a:t>21/9/2024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6BCD818-087E-41A8-968E-9A183D733ECA}" type="slidenum">
              <a:rPr lang="el-GR" smtClean="0"/>
              <a:t>‹#›</a:t>
            </a:fld>
            <a:endParaRPr lang="el-GR"/>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0B50C-E549-4EDC-B650-AA84F66081B2}" type="datetimeFigureOut">
              <a:rPr lang="el-GR" smtClean="0"/>
              <a:t>21/9/2024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76BCD818-087E-41A8-968E-9A183D733EC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A310B50C-E549-4EDC-B650-AA84F66081B2}" type="datetimeFigureOut">
              <a:rPr lang="el-GR" smtClean="0"/>
              <a:t>21/9/2024</a:t>
            </a:fld>
            <a:endParaRPr lang="el-GR"/>
          </a:p>
        </p:txBody>
      </p:sp>
      <p:sp>
        <p:nvSpPr>
          <p:cNvPr id="9" name="Slide Number Placeholder 8"/>
          <p:cNvSpPr>
            <a:spLocks noGrp="1"/>
          </p:cNvSpPr>
          <p:nvPr>
            <p:ph type="sldNum" sz="quarter" idx="15"/>
          </p:nvPr>
        </p:nvSpPr>
        <p:spPr/>
        <p:txBody>
          <a:bodyPr/>
          <a:lstStyle/>
          <a:p>
            <a:fld id="{76BCD818-087E-41A8-968E-9A183D733ECA}" type="slidenum">
              <a:rPr lang="el-GR" smtClean="0"/>
              <a:t>‹#›</a:t>
            </a:fld>
            <a:endParaRPr lang="el-GR"/>
          </a:p>
        </p:txBody>
      </p:sp>
      <p:sp>
        <p:nvSpPr>
          <p:cNvPr id="10" name="Footer Placeholder 9"/>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A310B50C-E549-4EDC-B650-AA84F66081B2}" type="datetimeFigureOut">
              <a:rPr lang="el-GR" smtClean="0"/>
              <a:t>21/9/2024</a:t>
            </a:fld>
            <a:endParaRPr lang="el-GR"/>
          </a:p>
        </p:txBody>
      </p:sp>
      <p:sp>
        <p:nvSpPr>
          <p:cNvPr id="9" name="Slide Number Placeholder 8"/>
          <p:cNvSpPr>
            <a:spLocks noGrp="1"/>
          </p:cNvSpPr>
          <p:nvPr>
            <p:ph type="sldNum" sz="quarter" idx="11"/>
          </p:nvPr>
        </p:nvSpPr>
        <p:spPr/>
        <p:txBody>
          <a:bodyPr/>
          <a:lstStyle/>
          <a:p>
            <a:fld id="{76BCD818-087E-41A8-968E-9A183D733ECA}"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310B50C-E549-4EDC-B650-AA84F66081B2}" type="datetimeFigureOut">
              <a:rPr lang="el-GR" smtClean="0"/>
              <a:t>21/9/2024</a:t>
            </a:fld>
            <a:endParaRPr lang="el-G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6BCD818-087E-41A8-968E-9A183D733ECA}" type="slidenum">
              <a:rPr lang="el-GR" smtClean="0"/>
              <a:t>‹#›</a:t>
            </a:fld>
            <a:endParaRPr lang="el-G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l-GR" dirty="0"/>
          </a:p>
        </p:txBody>
      </p:sp>
      <p:sp>
        <p:nvSpPr>
          <p:cNvPr id="2" name="Title 1"/>
          <p:cNvSpPr>
            <a:spLocks noGrp="1"/>
          </p:cNvSpPr>
          <p:nvPr>
            <p:ph type="ctrTitle"/>
          </p:nvPr>
        </p:nvSpPr>
        <p:spPr/>
        <p:txBody>
          <a:bodyPr/>
          <a:lstStyle/>
          <a:p>
            <a:r>
              <a:rPr lang="el-GR" dirty="0" smtClean="0"/>
              <a:t>ΕΥΚΛΕΙΔΕΙΑ ΓΕΩΜΕΤΡΙΑ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0034" y="857232"/>
            <a:ext cx="8286808" cy="2957861"/>
          </a:xfrm>
          <a:prstGeom prst="rect">
            <a:avLst/>
          </a:prstGeom>
          <a:noFill/>
        </p:spPr>
        <p:txBody>
          <a:bodyPr wrap="square" rtlCol="0">
            <a:spAutoFit/>
          </a:bodyPr>
          <a:lstStyle/>
          <a:p>
            <a:pPr algn="just">
              <a:lnSpc>
                <a:spcPct val="150000"/>
              </a:lnSpc>
            </a:pPr>
            <a:r>
              <a:rPr lang="el-GR" dirty="0"/>
              <a:t>Το γνωστότερο και αξιολογότερο έργο του Ευκλείδη είναι τα «Στοιχεία» που επηρέασαν βαθύτατα την ανθρώπινη σκέψη. Πολλοί θεωρούν ότι μετά την Αγία Γραφή και τον Αίσωπο είναι το πιο πολύ διαβασμένο έργο μέχρι τις μέρες μας. Το πρωτότυπο έργο έχει χαθεί, αλλά έχουν γίνει πολλές αντιγραφές του και μάλιστα πολλοί μεταγενέστεροι συγγραφείς έκαναν αλλαγές. Μέχρι σήμερα έχουν γίνει πάνω από 1.000 εκδόσεις των Στοιχείων. Στη Δυτική Ευρώπη τα «Στοιχεία» έγιναν γνωστά από τους Άραβες και τους Μαυριτανούς.</a:t>
            </a:r>
          </a:p>
        </p:txBody>
      </p:sp>
      <p:sp>
        <p:nvSpPr>
          <p:cNvPr id="4" name="TextBox 3"/>
          <p:cNvSpPr txBox="1"/>
          <p:nvPr/>
        </p:nvSpPr>
        <p:spPr>
          <a:xfrm>
            <a:off x="642910" y="4429132"/>
            <a:ext cx="7858180" cy="880369"/>
          </a:xfrm>
          <a:prstGeom prst="rect">
            <a:avLst/>
          </a:prstGeom>
          <a:noFill/>
        </p:spPr>
        <p:txBody>
          <a:bodyPr wrap="square" rtlCol="0">
            <a:spAutoFit/>
          </a:bodyPr>
          <a:lstStyle/>
          <a:p>
            <a:pPr fontAlgn="base">
              <a:lnSpc>
                <a:spcPct val="150000"/>
              </a:lnSpc>
            </a:pPr>
            <a:r>
              <a:rPr lang="el-GR" dirty="0"/>
              <a:t>Τα Στοιχεία του Ευκλείδη είναι το πρώτο αξιωματικό σύστημα στα Μαθηματικά και το μοναδικό μέχρι τα μέσα περίπου του 19ου αιώνα</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1643050"/>
            <a:ext cx="7858180" cy="3788858"/>
          </a:xfrm>
          <a:prstGeom prst="rect">
            <a:avLst/>
          </a:prstGeom>
          <a:noFill/>
        </p:spPr>
        <p:txBody>
          <a:bodyPr wrap="square" rtlCol="0">
            <a:spAutoFit/>
          </a:bodyPr>
          <a:lstStyle/>
          <a:p>
            <a:pPr algn="just" fontAlgn="base">
              <a:lnSpc>
                <a:spcPct val="150000"/>
              </a:lnSpc>
            </a:pPr>
            <a:r>
              <a:rPr lang="el-GR" dirty="0"/>
              <a:t>Ξεκινώντας με την παραδοχή πέντε αιτημάτων παρουσίασε μία σειρά θεωρημάτων, πολλά από τα οποία ήταν ήδη γνωστά, σε ένα ενιαίο συμπαγές πλαίσιο. Για τη συγγραφή των «Στοιχείων» ο Ευκλείδης είχε προφανώς στη διάθεσή του τα έργα των παλαιότερων μαθηματικών, όπως του Θαλή, του Πυθαγόρα, του Ευδόξου και του Θεαιτήτου. Μεγάλο επίτευγμα επίσης του Ευκλείδη ήταν ότι κατέγραψε και διέδωσε τις μαθηματικές γνώσεις των προγενέστερων και των συγχρόνων του μαθηματικών.</a:t>
            </a:r>
          </a:p>
          <a:p>
            <a:pPr algn="just">
              <a:lnSpc>
                <a:spcPct val="150000"/>
              </a:lnSpc>
            </a:pPr>
            <a:r>
              <a:rPr lang="el-GR" dirty="0" smtClean="0"/>
              <a:t/>
            </a:r>
            <a:br>
              <a:rPr lang="el-GR" dirty="0" smtClean="0"/>
            </a:b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TextBox 2"/>
          <p:cNvSpPr txBox="1"/>
          <p:nvPr/>
        </p:nvSpPr>
        <p:spPr>
          <a:xfrm>
            <a:off x="500034" y="1785926"/>
            <a:ext cx="8215370" cy="1615827"/>
          </a:xfrm>
          <a:prstGeom prst="rect">
            <a:avLst/>
          </a:prstGeom>
          <a:noFill/>
        </p:spPr>
        <p:txBody>
          <a:bodyPr wrap="square" rtlCol="0">
            <a:spAutoFit/>
          </a:bodyPr>
          <a:lstStyle/>
          <a:p>
            <a:pPr algn="just" fontAlgn="base">
              <a:lnSpc>
                <a:spcPct val="150000"/>
              </a:lnSpc>
            </a:pPr>
            <a:r>
              <a:rPr lang="el-GR" dirty="0"/>
              <a:t>Τα Στοιχεία διαιρούνται σε 13 βιβλία. Το 1</a:t>
            </a:r>
            <a:r>
              <a:rPr lang="el-GR" baseline="30000" dirty="0"/>
              <a:t>ο</a:t>
            </a:r>
            <a:r>
              <a:rPr lang="el-GR" dirty="0"/>
              <a:t> βιβλίο των «Στοιχείων» αρχίζει με 23 ορισμούς των βασικών γεωμετρικών εννοιών (σημείο, γραμμή, επιφάνεια, επίπεδο, γωνία, σύνορο, σχήμα). Μερικοί από τους ορισμούς αυτούς είναι οι παρακάτω:</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357166"/>
            <a:ext cx="8358246" cy="5909310"/>
          </a:xfrm>
          <a:prstGeom prst="rect">
            <a:avLst/>
          </a:prstGeom>
          <a:noFill/>
        </p:spPr>
        <p:txBody>
          <a:bodyPr wrap="square" rtlCol="0">
            <a:spAutoFit/>
          </a:bodyPr>
          <a:lstStyle/>
          <a:p>
            <a:pPr marL="342900" indent="-342900" fontAlgn="base">
              <a:buFont typeface="+mj-lt"/>
              <a:buAutoNum type="arabicPeriod"/>
            </a:pPr>
            <a:r>
              <a:rPr lang="el-GR" b="1" dirty="0"/>
              <a:t>Σημείο</a:t>
            </a:r>
            <a:r>
              <a:rPr lang="el-GR" dirty="0"/>
              <a:t> είναι ότι δεν έχει μέρος.</a:t>
            </a:r>
          </a:p>
          <a:p>
            <a:pPr marL="342900" indent="-342900" fontAlgn="base">
              <a:buFont typeface="+mj-lt"/>
              <a:buAutoNum type="arabicPeriod"/>
            </a:pPr>
            <a:r>
              <a:rPr lang="el-GR" dirty="0"/>
              <a:t>Η </a:t>
            </a:r>
            <a:r>
              <a:rPr lang="el-GR" b="1" dirty="0"/>
              <a:t>γραμμή</a:t>
            </a:r>
            <a:r>
              <a:rPr lang="el-GR" dirty="0"/>
              <a:t> είναι μήκος χωρίς πλάτος.</a:t>
            </a:r>
          </a:p>
          <a:p>
            <a:pPr marL="342900" indent="-342900" fontAlgn="base">
              <a:buFont typeface="+mj-lt"/>
              <a:buAutoNum type="arabicPeriod"/>
            </a:pPr>
            <a:r>
              <a:rPr lang="el-GR" dirty="0"/>
              <a:t>Τα </a:t>
            </a:r>
            <a:r>
              <a:rPr lang="el-GR" b="1" dirty="0"/>
              <a:t>άκρα μιας γραμμής</a:t>
            </a:r>
            <a:r>
              <a:rPr lang="el-GR" dirty="0"/>
              <a:t> είναι σημεία.</a:t>
            </a:r>
          </a:p>
          <a:p>
            <a:pPr marL="342900" indent="-342900" fontAlgn="base">
              <a:buFont typeface="+mj-lt"/>
              <a:buAutoNum type="arabicPeriod"/>
            </a:pPr>
            <a:r>
              <a:rPr lang="el-GR" b="1" dirty="0"/>
              <a:t>Ευθεία</a:t>
            </a:r>
            <a:r>
              <a:rPr lang="el-GR" dirty="0"/>
              <a:t> είναι η γραμμή, που κείται εξίσου ως προς τα σημεία της. (Ο ορισμός αυτός δεν είναι σαφής. Ο Ευκλείδης ίσως να θεωρεί ότι μια λεπτή βέργα είναι ευθεία, όταν παρατηρώντας την από τη μία άκρη της ως την άλλη δε βλέπουμε σημείο της που να προεξέχει.)</a:t>
            </a:r>
          </a:p>
          <a:p>
            <a:pPr marL="342900" indent="-342900" fontAlgn="base">
              <a:buFont typeface="+mj-lt"/>
              <a:buAutoNum type="arabicPeriod"/>
            </a:pPr>
            <a:r>
              <a:rPr lang="el-GR" b="1" dirty="0"/>
              <a:t>Επιφάνεια</a:t>
            </a:r>
            <a:r>
              <a:rPr lang="el-GR" dirty="0"/>
              <a:t> είναι ό,τι έχει μόνο μήκος και πλάτος.</a:t>
            </a:r>
          </a:p>
          <a:p>
            <a:pPr marL="342900" indent="-342900" fontAlgn="base">
              <a:buFont typeface="+mj-lt"/>
              <a:buAutoNum type="arabicPeriod"/>
            </a:pPr>
            <a:r>
              <a:rPr lang="el-GR" dirty="0"/>
              <a:t>Τα </a:t>
            </a:r>
            <a:r>
              <a:rPr lang="el-GR" b="1" dirty="0"/>
              <a:t>πέρατα της επιφάνειας</a:t>
            </a:r>
            <a:r>
              <a:rPr lang="el-GR" dirty="0"/>
              <a:t> είναι γραμμές.</a:t>
            </a:r>
          </a:p>
          <a:p>
            <a:pPr marL="342900" indent="-342900" fontAlgn="base">
              <a:buFont typeface="+mj-lt"/>
              <a:buAutoNum type="arabicPeriod"/>
            </a:pPr>
            <a:r>
              <a:rPr lang="el-GR" b="1" dirty="0"/>
              <a:t>Επίπεδη επιφάνεια</a:t>
            </a:r>
            <a:r>
              <a:rPr lang="el-GR" dirty="0"/>
              <a:t> είναι αυτή, που κείται εξίσου ως προς τις ευθείες της. (Ο ορισμός αυτός μας λέει ότι μία επιφάνεια είναι επίπεδη, όταν παρατηρώντας την από όλες τις μεριές δεν ξεχωρίζει καμία από τις ευθείες της.)</a:t>
            </a:r>
          </a:p>
          <a:p>
            <a:pPr marL="342900" indent="-342900" fontAlgn="base">
              <a:buFont typeface="+mj-lt"/>
              <a:buAutoNum type="arabicPeriod"/>
            </a:pPr>
            <a:r>
              <a:rPr lang="el-GR" b="1" dirty="0"/>
              <a:t>Επίπεδη γωνία</a:t>
            </a:r>
            <a:r>
              <a:rPr lang="el-GR" dirty="0"/>
              <a:t> είναι η κλίση, της μιας ως προς την άλλη, δύο γραμμών του ίδιου επιπέδου, που συναντιούνται και δεν βρίσκονται πάνω στην ίδια ευθεία.</a:t>
            </a:r>
          </a:p>
          <a:p>
            <a:pPr marL="342900" indent="-342900" fontAlgn="base">
              <a:buFont typeface="+mj-lt"/>
              <a:buAutoNum type="arabicPeriod"/>
            </a:pPr>
            <a:r>
              <a:rPr lang="el-GR" dirty="0"/>
              <a:t>Όταν μία ευθεία χαραχθεί πάνω σε άλλη ευθεία και οι εφεξής γωνίες που σχηματίζονται είναι ίσες, η καθεμία από τις ίσες γωνίες είναι </a:t>
            </a:r>
            <a:r>
              <a:rPr lang="el-GR" b="1" dirty="0"/>
              <a:t>ορθή</a:t>
            </a:r>
            <a:r>
              <a:rPr lang="el-GR" dirty="0"/>
              <a:t> και η πρώτη ευθεία λέγεται </a:t>
            </a:r>
            <a:r>
              <a:rPr lang="el-GR" b="1" dirty="0"/>
              <a:t>κάθετη</a:t>
            </a:r>
            <a:r>
              <a:rPr lang="el-GR" dirty="0"/>
              <a:t> στη δεύτερη.</a:t>
            </a:r>
          </a:p>
          <a:p>
            <a:pPr marL="342900" indent="-342900" fontAlgn="base">
              <a:buFont typeface="+mj-lt"/>
              <a:buAutoNum type="arabicPeriod"/>
            </a:pPr>
            <a:r>
              <a:rPr lang="el-GR" b="1" dirty="0"/>
              <a:t>Παράλληλες</a:t>
            </a:r>
            <a:r>
              <a:rPr lang="el-GR" dirty="0"/>
              <a:t> είναι οι ευθείες εκείνες, που βρίσκονται στο ίδιο επίπεδο και, αν τις προεκτείνουμε απεριόριστα και προς τα δύο μέρη, δεν συναντώνται σε κανένα από αυτά. Ο ορισμός αυτός είναι ο 23ος, δηλαδή ο τελευταίος στον κατάλογο.</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 calcmode="lin" valueType="num">
                                      <p:cBhvr additive="base">
                                        <p:cTn id="35"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4">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 calcmode="lin" valueType="num">
                                      <p:cBhvr additive="base">
                                        <p:cTn id="39" dur="500" fill="hold"/>
                                        <p:tgtEl>
                                          <p:spTgt spid="4">
                                            <p:txEl>
                                              <p:pRg st="8" end="8"/>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4">
                                            <p:txEl>
                                              <p:pRg st="8" end="8"/>
                                            </p:txEl>
                                          </p:spTgt>
                                        </p:tgtEl>
                                        <p:attrNameLst>
                                          <p:attrName>ppt_y</p:attrName>
                                        </p:attrNameLst>
                                      </p:cBhvr>
                                      <p:tavLst>
                                        <p:tav tm="0">
                                          <p:val>
                                            <p:strVal val="#ppt_y"/>
                                          </p:val>
                                        </p:tav>
                                        <p:tav tm="100000">
                                          <p:val>
                                            <p:strVal val="#ppt_y"/>
                                          </p:val>
                                        </p:tav>
                                      </p:tavLst>
                                    </p:anim>
                                  </p:childTnLst>
                                </p:cTn>
                              </p:par>
                              <p:par>
                                <p:cTn id="41" presetID="2" presetClass="entr" presetSubtype="8" fill="hold" nodeType="with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anim calcmode="lin" valueType="num">
                                      <p:cBhvr additive="base">
                                        <p:cTn id="43" dur="500" fill="hold"/>
                                        <p:tgtEl>
                                          <p:spTgt spid="4">
                                            <p:txEl>
                                              <p:pRg st="9" end="9"/>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1357298"/>
            <a:ext cx="8215370" cy="4204356"/>
          </a:xfrm>
          <a:prstGeom prst="rect">
            <a:avLst/>
          </a:prstGeom>
          <a:noFill/>
        </p:spPr>
        <p:txBody>
          <a:bodyPr wrap="square" rtlCol="0">
            <a:spAutoFit/>
          </a:bodyPr>
          <a:lstStyle/>
          <a:p>
            <a:pPr algn="just" fontAlgn="base">
              <a:lnSpc>
                <a:spcPct val="150000"/>
              </a:lnSpc>
            </a:pPr>
            <a:r>
              <a:rPr lang="el-GR" dirty="0"/>
              <a:t>Ο Ευκλείδης θεμελίωσε τα Στοιχεία του σε </a:t>
            </a:r>
            <a:r>
              <a:rPr lang="el-GR" u="sng" dirty="0"/>
              <a:t>πέντε αιτήματα</a:t>
            </a:r>
            <a:r>
              <a:rPr lang="el-GR" dirty="0"/>
              <a:t>, που είναι τα εξής:</a:t>
            </a:r>
          </a:p>
          <a:p>
            <a:pPr marL="342900" indent="-342900" algn="just" fontAlgn="base">
              <a:lnSpc>
                <a:spcPct val="150000"/>
              </a:lnSpc>
              <a:buFont typeface="+mj-lt"/>
              <a:buAutoNum type="arabicPeriod"/>
            </a:pPr>
            <a:r>
              <a:rPr lang="el-GR" dirty="0"/>
              <a:t>Από δύο σημεία διέρχεται μία μόνο ευθεία.</a:t>
            </a:r>
          </a:p>
          <a:p>
            <a:pPr marL="342900" indent="-342900" algn="just" fontAlgn="base">
              <a:lnSpc>
                <a:spcPct val="150000"/>
              </a:lnSpc>
              <a:buFont typeface="+mj-lt"/>
              <a:buAutoNum type="arabicPeriod"/>
            </a:pPr>
            <a:r>
              <a:rPr lang="el-GR" dirty="0"/>
              <a:t>Ένα ευθύγραμμο τμήμα προεκτείνεται απεριόριστα.</a:t>
            </a:r>
          </a:p>
          <a:p>
            <a:pPr marL="342900" indent="-342900" algn="just" fontAlgn="base">
              <a:lnSpc>
                <a:spcPct val="150000"/>
              </a:lnSpc>
              <a:buFont typeface="+mj-lt"/>
              <a:buAutoNum type="arabicPeriod"/>
            </a:pPr>
            <a:r>
              <a:rPr lang="el-GR" dirty="0"/>
              <a:t>Ένας κύκλος ορίζεται από ένα σημείο (το κέντρο του) και ένα ευθύγραμμο τμήμα (την ακτίνα του).</a:t>
            </a:r>
          </a:p>
          <a:p>
            <a:pPr marL="342900" indent="-342900" algn="just" fontAlgn="base">
              <a:lnSpc>
                <a:spcPct val="150000"/>
              </a:lnSpc>
              <a:buFont typeface="+mj-lt"/>
              <a:buAutoNum type="arabicPeriod"/>
            </a:pPr>
            <a:r>
              <a:rPr lang="el-GR" dirty="0"/>
              <a:t>Όλες οι ορθές γωνίες είναι ίσες.</a:t>
            </a:r>
          </a:p>
          <a:p>
            <a:pPr marL="342900" indent="-342900" algn="just" fontAlgn="base">
              <a:lnSpc>
                <a:spcPct val="150000"/>
              </a:lnSpc>
              <a:buFont typeface="+mj-lt"/>
              <a:buAutoNum type="arabicPeriod"/>
            </a:pPr>
            <a:r>
              <a:rPr lang="el-GR" dirty="0"/>
              <a:t>Αν δύο ευθείες τεμνόμενες από μία τρίτη ευθεία σχηματίζουν δύο εντός και επί τα αυτά μέρη γωνίες με άθροισμα μικρότερο από 2 ορθές, τότε οι ευθείες αυτές τέμνονται προς το μέρος της τέμνουσας που βρίσκονται οι γωνίες αυτές.</a:t>
            </a:r>
          </a:p>
          <a:p>
            <a:pPr algn="just">
              <a:lnSpc>
                <a:spcPct val="150000"/>
              </a:lnSpc>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1928802"/>
            <a:ext cx="8215370" cy="2957861"/>
          </a:xfrm>
          <a:prstGeom prst="rect">
            <a:avLst/>
          </a:prstGeom>
          <a:noFill/>
        </p:spPr>
        <p:txBody>
          <a:bodyPr wrap="square" rtlCol="0">
            <a:spAutoFit/>
          </a:bodyPr>
          <a:lstStyle/>
          <a:p>
            <a:pPr algn="just" fontAlgn="base">
              <a:lnSpc>
                <a:spcPct val="150000"/>
              </a:lnSpc>
            </a:pPr>
            <a:r>
              <a:rPr lang="el-GR" dirty="0"/>
              <a:t>Στα 6 πρώτα βιβλία ο Ευκλείδης ασχολήθηκε με θέματα της Επιπεδομετρίας, δηλαδή τη μελέτη σχημάτων που όλα τους τα σημεία ανήκουν στο ίδιο επίπεδο. Στο 5ο βιβλίο περιλαμβάνεται η θεωρία των λόγων και των αναλογιών, δηλαδή και θέματα με τα οποία ασχολείται η Αριθμητική</a:t>
            </a:r>
            <a:r>
              <a:rPr lang="el-GR" dirty="0" smtClean="0"/>
              <a:t>.</a:t>
            </a:r>
          </a:p>
          <a:p>
            <a:pPr algn="just" fontAlgn="base">
              <a:lnSpc>
                <a:spcPct val="150000"/>
              </a:lnSpc>
            </a:pPr>
            <a:endParaRPr lang="el-GR" dirty="0"/>
          </a:p>
          <a:p>
            <a:pPr algn="just" fontAlgn="base">
              <a:lnSpc>
                <a:spcPct val="150000"/>
              </a:lnSpc>
            </a:pPr>
            <a:r>
              <a:rPr lang="el-GR" dirty="0"/>
              <a:t>Στα επόμενα τρία βιβλία (7ο, 8ο και 9ο) ανέλυσε τη θεωρία των αριθμών.</a:t>
            </a:r>
          </a:p>
          <a:p>
            <a:pPr algn="just">
              <a:lnSpc>
                <a:spcPct val="150000"/>
              </a:lnSpc>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t>Άλλα έργα του Ευκλείδη</a:t>
            </a:r>
            <a:endParaRPr lang="el-GR" dirty="0"/>
          </a:p>
        </p:txBody>
      </p:sp>
      <p:sp>
        <p:nvSpPr>
          <p:cNvPr id="3" name="TextBox 2"/>
          <p:cNvSpPr txBox="1"/>
          <p:nvPr/>
        </p:nvSpPr>
        <p:spPr>
          <a:xfrm>
            <a:off x="428596" y="1643050"/>
            <a:ext cx="8358246" cy="5078313"/>
          </a:xfrm>
          <a:prstGeom prst="rect">
            <a:avLst/>
          </a:prstGeom>
          <a:noFill/>
        </p:spPr>
        <p:txBody>
          <a:bodyPr wrap="square" rtlCol="0">
            <a:spAutoFit/>
          </a:bodyPr>
          <a:lstStyle/>
          <a:p>
            <a:pPr fontAlgn="base">
              <a:lnSpc>
                <a:spcPct val="150000"/>
              </a:lnSpc>
              <a:buFont typeface="Arial" pitchFamily="34" charset="0"/>
              <a:buChar char="•"/>
            </a:pPr>
            <a:r>
              <a:rPr lang="el-GR" b="1" dirty="0" smtClean="0"/>
              <a:t>«</a:t>
            </a:r>
            <a:r>
              <a:rPr lang="el-GR" b="1" dirty="0"/>
              <a:t>Οπτικά»:</a:t>
            </a:r>
            <a:r>
              <a:rPr lang="el-GR" dirty="0"/>
              <a:t> Το έργο του αυτό περιέχει τις βασικές προτάσεις της γεωμετρικής οπτικής, που είναι βασισμένες στην υπόθεση του Πλάτωνα, σύμφωνα με την οποία η όραση προκαλείται από ακτίνες που προέρχονται από το μάτι.</a:t>
            </a:r>
          </a:p>
          <a:p>
            <a:pPr fontAlgn="base">
              <a:lnSpc>
                <a:spcPct val="150000"/>
              </a:lnSpc>
              <a:buFont typeface="Arial" pitchFamily="34" charset="0"/>
              <a:buChar char="•"/>
            </a:pPr>
            <a:r>
              <a:rPr lang="el-GR" b="1" dirty="0"/>
              <a:t>«Κατοπτρικά»:</a:t>
            </a:r>
            <a:r>
              <a:rPr lang="el-GR" dirty="0"/>
              <a:t> Το έργο αυτό ασχολείται με τα φαινόμενα της ανάκλασης του φωτός σε επίπεδα κάτοπτρα. Δεν είναι γνήσιο έργο του Ευκλείδη αν και μπορεί να είναι μεταγενέστερη συλλογή εργασιών του.</a:t>
            </a:r>
          </a:p>
          <a:p>
            <a:pPr fontAlgn="base">
              <a:lnSpc>
                <a:spcPct val="150000"/>
              </a:lnSpc>
              <a:buFont typeface="Arial" pitchFamily="34" charset="0"/>
              <a:buChar char="•"/>
            </a:pPr>
            <a:r>
              <a:rPr lang="el-GR" b="1" dirty="0"/>
              <a:t>«Φαινόμενα»:</a:t>
            </a:r>
            <a:r>
              <a:rPr lang="el-GR" dirty="0"/>
              <a:t> Είναι μια πραγματεία κοσμογραφίας, διατυπωμένη με την ίδια αυστηρότητα που είχε εφαρμόσει και στα άλλα έργα του.</a:t>
            </a:r>
          </a:p>
          <a:p>
            <a:pPr fontAlgn="base">
              <a:lnSpc>
                <a:spcPct val="150000"/>
              </a:lnSpc>
              <a:buFont typeface="Arial" pitchFamily="34" charset="0"/>
              <a:buChar char="•"/>
            </a:pPr>
            <a:r>
              <a:rPr lang="el-GR" b="1" dirty="0"/>
              <a:t>«Δεδομένα»:</a:t>
            </a:r>
            <a:r>
              <a:rPr lang="el-GR" dirty="0"/>
              <a:t> Το έργο αυτό ασχολείται με μια κατηγορία προτάσεων. Κάθε πρόταση από αυτές αναφέρεται σε ένα σχήμα, του οποίου δίνονται ορισμένα στοιχεία κατά σχήμα, θέση ή μέγεθος.</a:t>
            </a:r>
          </a:p>
          <a:p>
            <a:pPr>
              <a:lnSpc>
                <a:spcPct val="150000"/>
              </a:lnSpc>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TextBox 2"/>
          <p:cNvSpPr txBox="1"/>
          <p:nvPr/>
        </p:nvSpPr>
        <p:spPr>
          <a:xfrm>
            <a:off x="642910" y="3571876"/>
            <a:ext cx="8072494" cy="2446824"/>
          </a:xfrm>
          <a:prstGeom prst="rect">
            <a:avLst/>
          </a:prstGeom>
          <a:noFill/>
        </p:spPr>
        <p:txBody>
          <a:bodyPr wrap="square" rtlCol="0">
            <a:spAutoFit/>
          </a:bodyPr>
          <a:lstStyle/>
          <a:p>
            <a:pPr algn="just" fontAlgn="base">
              <a:lnSpc>
                <a:spcPct val="150000"/>
              </a:lnSpc>
            </a:pPr>
            <a:endParaRPr lang="el-GR" dirty="0" smtClean="0"/>
          </a:p>
          <a:p>
            <a:pPr algn="just" fontAlgn="base">
              <a:lnSpc>
                <a:spcPct val="150000"/>
              </a:lnSpc>
            </a:pPr>
            <a:endParaRPr lang="el-GR" dirty="0" smtClean="0"/>
          </a:p>
          <a:p>
            <a:pPr algn="just" fontAlgn="base">
              <a:lnSpc>
                <a:spcPct val="150000"/>
              </a:lnSpc>
            </a:pPr>
            <a:endParaRPr lang="el-GR" dirty="0" smtClean="0"/>
          </a:p>
          <a:p>
            <a:pPr algn="just" fontAlgn="base">
              <a:lnSpc>
                <a:spcPct val="150000"/>
              </a:lnSpc>
            </a:pPr>
            <a:r>
              <a:rPr lang="el-GR" dirty="0" smtClean="0"/>
              <a:t>Το έργο του Ευκλείδη είναι ορόσημο καθώς μετά τον Ευκλείδη τα Μαθηματικά είναι πλέον ΕΠΙΣΤΗΜΗ!!!</a:t>
            </a:r>
          </a:p>
          <a:p>
            <a:endParaRPr lang="el-GR" dirty="0"/>
          </a:p>
        </p:txBody>
      </p:sp>
      <p:sp>
        <p:nvSpPr>
          <p:cNvPr id="7" name="TextBox 6"/>
          <p:cNvSpPr txBox="1"/>
          <p:nvPr/>
        </p:nvSpPr>
        <p:spPr>
          <a:xfrm>
            <a:off x="500034" y="1500174"/>
            <a:ext cx="7929618" cy="1754326"/>
          </a:xfrm>
          <a:prstGeom prst="rect">
            <a:avLst/>
          </a:prstGeom>
          <a:noFill/>
        </p:spPr>
        <p:txBody>
          <a:bodyPr wrap="square" rtlCol="0">
            <a:spAutoFit/>
          </a:bodyPr>
          <a:lstStyle/>
          <a:p>
            <a:pPr fontAlgn="base">
              <a:lnSpc>
                <a:spcPct val="150000"/>
              </a:lnSpc>
              <a:buFont typeface="Arial" pitchFamily="34" charset="0"/>
              <a:buChar char="•"/>
            </a:pPr>
            <a:r>
              <a:rPr lang="el-GR" b="1" dirty="0" smtClean="0"/>
              <a:t>«Περί διαιρέσεων»:</a:t>
            </a:r>
            <a:r>
              <a:rPr lang="el-GR" dirty="0" smtClean="0"/>
              <a:t> Το ελληνικό πρωτότυπο κείμενο δεν έχει βρεθεί μέχρι σήμερα. Οι πληροφορίες που έχουμε για το έργο αυτό προέρχονται από την αραβική βιβλιογραφία.</a:t>
            </a:r>
          </a:p>
          <a:p>
            <a:pPr fontAlgn="base">
              <a:lnSpc>
                <a:spcPct val="150000"/>
              </a:lnSpc>
              <a:buFont typeface="Arial" pitchFamily="34" charset="0"/>
              <a:buChar char="•"/>
            </a:pPr>
            <a:r>
              <a:rPr lang="el-GR" dirty="0" smtClean="0"/>
              <a:t>Τα έργα «Δεδομένα» και «Περί διαιρέσεων» συμπληρώνουν τα «Στοιχεία» του.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1285860"/>
            <a:ext cx="7429552" cy="1295868"/>
          </a:xfrm>
          <a:prstGeom prst="rect">
            <a:avLst/>
          </a:prstGeom>
          <a:noFill/>
        </p:spPr>
        <p:txBody>
          <a:bodyPr wrap="square" rtlCol="0">
            <a:spAutoFit/>
          </a:bodyPr>
          <a:lstStyle/>
          <a:p>
            <a:pPr algn="just">
              <a:lnSpc>
                <a:spcPct val="150000"/>
              </a:lnSpc>
            </a:pPr>
            <a:r>
              <a:rPr lang="el-GR" dirty="0"/>
              <a:t>Η γεωμετρία είναι ο πρώτος κλάδος των μαθηματικών που τοποθετήθηκε σε αξιωματική βάση από τον Ευκλείδη στα "Στοιχεία" του, και δικαιολογημένα ονομάζεται "Ευκλείδεια γεωμετρία".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fontAlgn="base"/>
            <a:r>
              <a:rPr lang="el-GR" sz="3200" b="1" dirty="0"/>
              <a:t>Ευκλείδης, γιατί θεωρείται ο Πατέρας της </a:t>
            </a:r>
            <a:r>
              <a:rPr lang="el-GR" sz="3200" b="1" dirty="0" smtClean="0"/>
              <a:t>Γεωμετρίας</a:t>
            </a:r>
            <a:endParaRPr lang="el-GR" sz="3200" dirty="0"/>
          </a:p>
        </p:txBody>
      </p:sp>
      <p:sp>
        <p:nvSpPr>
          <p:cNvPr id="3" name="TextBox 2"/>
          <p:cNvSpPr txBox="1"/>
          <p:nvPr/>
        </p:nvSpPr>
        <p:spPr>
          <a:xfrm>
            <a:off x="714348" y="2500306"/>
            <a:ext cx="7786742" cy="1711366"/>
          </a:xfrm>
          <a:prstGeom prst="rect">
            <a:avLst/>
          </a:prstGeom>
          <a:noFill/>
        </p:spPr>
        <p:txBody>
          <a:bodyPr wrap="square" rtlCol="0">
            <a:spAutoFit/>
          </a:bodyPr>
          <a:lstStyle/>
          <a:p>
            <a:pPr algn="just">
              <a:lnSpc>
                <a:spcPct val="150000"/>
              </a:lnSpc>
            </a:pPr>
            <a:r>
              <a:rPr lang="el-GR" dirty="0"/>
              <a:t>Ο Ευκλείδης ήταν Έλληνας μαθηματικός που έζησε σε αυτήν την τόσο σπουδαία για την επιστήμη Ελληνιστική εποχή. Γεννήθηκε περίπου το 330 π.Χ. και πέθανε το 275 π.Χ. ή το 270 π.Χ. . Για τη ζωή του Ευκλείδη ελάχιστα είναι γνωστά και από αυτά λίγα είναι εξακριβωμένα.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24" y="857232"/>
            <a:ext cx="7572428" cy="5632311"/>
          </a:xfrm>
          <a:prstGeom prst="rect">
            <a:avLst/>
          </a:prstGeom>
          <a:noFill/>
        </p:spPr>
        <p:txBody>
          <a:bodyPr wrap="square" rtlCol="0">
            <a:spAutoFit/>
          </a:bodyPr>
          <a:lstStyle/>
          <a:p>
            <a:pPr algn="just" fontAlgn="base">
              <a:lnSpc>
                <a:spcPct val="150000"/>
              </a:lnSpc>
            </a:pPr>
            <a:r>
              <a:rPr lang="el-GR" dirty="0"/>
              <a:t>Ορισμένοι αναφέρουν ότι γεννήθηκε στη Σικελία και άλλοι στην Τύρο. Σπούδασε στην Αθήνα, στην Ακαδημία του Πλάτωνα, όπου και διακρίθηκε για τις μαθηματικές του εργασίες. Για τον λόγο αυτό ο βασιλιάς της Αιγύπτου Πτολεμαίος Α΄ τον προσκάλεσε στην Αλεξάνδρεια, για να διδάξει Αριθμητική και Γεωμετρία στο ονομαστό εκπαιδευτικό ίδρυμα, που λεγόταν «Μουσείον». Το έργο του μας οδηγεί στο συμπέρασμα ότι ο Ευκλείδης ήταν εξαιρετικός δάσκαλος</a:t>
            </a:r>
            <a:r>
              <a:rPr lang="el-GR" dirty="0" smtClean="0"/>
              <a:t>.</a:t>
            </a:r>
          </a:p>
          <a:p>
            <a:pPr algn="just" fontAlgn="base">
              <a:lnSpc>
                <a:spcPct val="150000"/>
              </a:lnSpc>
            </a:pPr>
            <a:r>
              <a:rPr lang="el-GR" dirty="0" smtClean="0"/>
              <a:t> </a:t>
            </a:r>
            <a:r>
              <a:rPr lang="el-GR" dirty="0"/>
              <a:t>Παρουσίασε τις αρχές των μαθηματικών με τέτοιον τρόπο, ώστε να είναι κατανοητές από τους σύγχρονούς του και τους μεταγενέστερους μαθητές- μελετητές. Το μεγαλύτερο μέρος του έργου του δεν ήταν πρωτότυπο, αλλά περιείχε εργασίες προγενέστερων μαθηματικών, τις οποίες όμως συστηματοποίησε κατά τρόπο επιστημονικό.</a:t>
            </a:r>
          </a:p>
          <a:p>
            <a:r>
              <a:rPr lang="el-GR" dirty="0" smtClean="0"/>
              <a:t/>
            </a:r>
            <a:br>
              <a:rPr lang="el-GR" dirty="0" smtClean="0"/>
            </a:b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42910" y="571480"/>
            <a:ext cx="8072494" cy="1892826"/>
          </a:xfrm>
          <a:prstGeom prst="rect">
            <a:avLst/>
          </a:prstGeom>
          <a:noFill/>
        </p:spPr>
        <p:txBody>
          <a:bodyPr wrap="square" rtlCol="0">
            <a:spAutoFit/>
          </a:bodyPr>
          <a:lstStyle/>
          <a:p>
            <a:pPr algn="just" fontAlgn="base">
              <a:lnSpc>
                <a:spcPct val="150000"/>
              </a:lnSpc>
            </a:pPr>
            <a:r>
              <a:rPr lang="el-GR" dirty="0"/>
              <a:t>Λέγεται, χωρίς να είναι απόλυτα εξακριβωμένο, ότι όταν ο Πτολεμαίος του ζήτησε ένα πιο εύκολο τρόπο για να μάθει Γεωμετρία, ο Ευκλείδης του απάντησε ότι «δεν υπάρχει βασιλική οδός για τη Γεωμετρία».</a:t>
            </a:r>
          </a:p>
          <a:p>
            <a:r>
              <a:rPr lang="el-GR" dirty="0" smtClean="0"/>
              <a:t/>
            </a:r>
            <a:br>
              <a:rPr lang="el-GR" dirty="0" smtClean="0"/>
            </a:br>
            <a:endParaRPr lang="el-GR" dirty="0"/>
          </a:p>
        </p:txBody>
      </p:sp>
      <p:sp>
        <p:nvSpPr>
          <p:cNvPr id="4" name="TextBox 3"/>
          <p:cNvSpPr txBox="1"/>
          <p:nvPr/>
        </p:nvSpPr>
        <p:spPr>
          <a:xfrm>
            <a:off x="714348" y="2071678"/>
            <a:ext cx="7858180" cy="2126864"/>
          </a:xfrm>
          <a:prstGeom prst="rect">
            <a:avLst/>
          </a:prstGeom>
          <a:noFill/>
        </p:spPr>
        <p:txBody>
          <a:bodyPr wrap="square" rtlCol="0">
            <a:spAutoFit/>
          </a:bodyPr>
          <a:lstStyle/>
          <a:p>
            <a:pPr algn="just" fontAlgn="base">
              <a:lnSpc>
                <a:spcPct val="150000"/>
              </a:lnSpc>
            </a:pPr>
            <a:r>
              <a:rPr lang="el-GR" dirty="0"/>
              <a:t>Πίστευε ότι η μελέτη των μαθηματικών πρέπει να έχει ως στόχο τη γνώση και όχι το υλικό κέρδος. Στο «Ανθολόγιον» του Στοβαίου αναφέρεται ότι, όταν κάποιος μαθητής του τον ρώτησε τι θα κερδίσει, αν μάθει Γεωμετρία, ο Ευκλείδης ζήτησε από τον υπηρέτη του να δώσει στον μαθητή του τρεις οβολούς γιατί έχει ανάγκη να κερδίζει κάτι από ό,τι μαθαίνει</a:t>
            </a:r>
            <a:r>
              <a:rPr lang="el-GR" dirty="0" smtClean="0"/>
              <a:t>.</a:t>
            </a:r>
            <a:endParaRPr lang="el-GR" dirty="0"/>
          </a:p>
        </p:txBody>
      </p:sp>
      <p:sp>
        <p:nvSpPr>
          <p:cNvPr id="5" name="TextBox 4"/>
          <p:cNvSpPr txBox="1"/>
          <p:nvPr/>
        </p:nvSpPr>
        <p:spPr>
          <a:xfrm>
            <a:off x="785786" y="4500570"/>
            <a:ext cx="7715304" cy="1711366"/>
          </a:xfrm>
          <a:prstGeom prst="rect">
            <a:avLst/>
          </a:prstGeom>
          <a:noFill/>
        </p:spPr>
        <p:txBody>
          <a:bodyPr wrap="square" rtlCol="0">
            <a:spAutoFit/>
          </a:bodyPr>
          <a:lstStyle/>
          <a:p>
            <a:pPr algn="just" fontAlgn="base">
              <a:lnSpc>
                <a:spcPct val="150000"/>
              </a:lnSpc>
            </a:pPr>
            <a:r>
              <a:rPr lang="el-GR" dirty="0"/>
              <a:t>Ο Ευκλείδης είναι γνωστός ως ο πατέρας της Γεωμετρίας καθώς είναι ο πρώτος που έδωσε στη Γεωμετρία μια ανυπέρβλητη λογική αυστηρότητα με την εισαγωγή της αξιωματικής μεθόδου (βασική αρχή κατασκευής μιας αποδεικτικής επιστήμης</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219200"/>
          </a:xfrm>
        </p:spPr>
        <p:txBody>
          <a:bodyPr>
            <a:normAutofit/>
          </a:bodyPr>
          <a:lstStyle/>
          <a:p>
            <a:pPr algn="ctr"/>
            <a:r>
              <a:rPr lang="el-GR" b="1" dirty="0"/>
              <a:t>Τι είναι η αξιωματική μέθοδος;</a:t>
            </a:r>
            <a:endParaRPr lang="el-GR" dirty="0"/>
          </a:p>
        </p:txBody>
      </p:sp>
      <p:sp>
        <p:nvSpPr>
          <p:cNvPr id="4" name="TextBox 3"/>
          <p:cNvSpPr txBox="1"/>
          <p:nvPr/>
        </p:nvSpPr>
        <p:spPr>
          <a:xfrm>
            <a:off x="928662" y="1428736"/>
            <a:ext cx="7429552" cy="880369"/>
          </a:xfrm>
          <a:prstGeom prst="rect">
            <a:avLst/>
          </a:prstGeom>
          <a:noFill/>
        </p:spPr>
        <p:txBody>
          <a:bodyPr wrap="square" rtlCol="0">
            <a:spAutoFit/>
          </a:bodyPr>
          <a:lstStyle/>
          <a:p>
            <a:pPr algn="just">
              <a:lnSpc>
                <a:spcPct val="150000"/>
              </a:lnSpc>
            </a:pPr>
            <a:r>
              <a:rPr lang="el-GR" dirty="0"/>
              <a:t>Η αξιωματική μέθοδος είναι ένας τρόπος για να κατασκευάσουμε μια επιστημονική θεωρία.</a:t>
            </a:r>
          </a:p>
        </p:txBody>
      </p:sp>
      <p:sp>
        <p:nvSpPr>
          <p:cNvPr id="5" name="TextBox 4"/>
          <p:cNvSpPr txBox="1"/>
          <p:nvPr/>
        </p:nvSpPr>
        <p:spPr>
          <a:xfrm>
            <a:off x="857224" y="2571744"/>
            <a:ext cx="7500990" cy="1295868"/>
          </a:xfrm>
          <a:prstGeom prst="rect">
            <a:avLst/>
          </a:prstGeom>
          <a:noFill/>
        </p:spPr>
        <p:txBody>
          <a:bodyPr wrap="square" rtlCol="0">
            <a:spAutoFit/>
          </a:bodyPr>
          <a:lstStyle/>
          <a:p>
            <a:pPr algn="just">
              <a:lnSpc>
                <a:spcPct val="150000"/>
              </a:lnSpc>
            </a:pPr>
            <a:r>
              <a:rPr lang="el-GR" dirty="0" smtClean="0"/>
              <a:t>1. Αρχικά </a:t>
            </a:r>
            <a:r>
              <a:rPr lang="el-GR" dirty="0"/>
              <a:t>εισάγονται, χωρίς ορισμούς, κάποιες έννοιες που προκύπτουν άμεσα από την εμπειρία μας και λέγονται </a:t>
            </a:r>
            <a:r>
              <a:rPr lang="el-GR" u="sng" dirty="0"/>
              <a:t>πρωταρχικές ή αρχικές έννοιες</a:t>
            </a:r>
            <a:r>
              <a:rPr lang="el-GR" dirty="0"/>
              <a:t>. Οι αρχικές έννοιες για τη Γεωμετρία είναι το σημείο, η ευθεία και το επίπεδο</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71472" y="1357298"/>
            <a:ext cx="8001056" cy="4204356"/>
          </a:xfrm>
          <a:prstGeom prst="rect">
            <a:avLst/>
          </a:prstGeom>
          <a:noFill/>
        </p:spPr>
        <p:txBody>
          <a:bodyPr wrap="square" rtlCol="0">
            <a:spAutoFit/>
          </a:bodyPr>
          <a:lstStyle/>
          <a:p>
            <a:pPr algn="just">
              <a:lnSpc>
                <a:spcPct val="150000"/>
              </a:lnSpc>
            </a:pPr>
            <a:r>
              <a:rPr lang="el-GR" dirty="0" smtClean="0"/>
              <a:t>2. Στη </a:t>
            </a:r>
            <a:r>
              <a:rPr lang="el-GR" dirty="0"/>
              <a:t>συνέχεια επιλέγονται ορισμένες προτάσεις (ισχυρισμοί) των οποίων η αλήθεια είναι προφανής και λέγονται </a:t>
            </a:r>
            <a:r>
              <a:rPr lang="el-GR" u="sng" dirty="0"/>
              <a:t>αξιώματα ή αιτήματα</a:t>
            </a:r>
            <a:r>
              <a:rPr lang="el-GR" dirty="0"/>
              <a:t>. Κατά τον Αριστοτέλη στο έργο του «Αναλυτικά Ύστερα» τα αιτήματα είναι υποθέσεις τις οποίες δεχόμαστε χωρίς απόδειξη, μολονότι η αλήθειά τους δεν είναι προφανής.Τα αξιώματα αναφέρονται σε ιδιότητες των αρχικών εννοιών. Για παράδειγμα αξιώματα είναι οι προτάσεις:«Από δύο σημεία διέρχεται μία μόνο ευθεία»«Για κάθε ευθεία υπάρχει τουλάχιστον ένα σημείο του επιπέδου που δεν ανήκει σε αυτή»«Κάθε ευθεία έχει άπειρα σημεία και προεκτείνεται απεριόριστα και προς τις δύο κατευθύνσεις χωρίς διακοπές και κενά».</a:t>
            </a:r>
          </a:p>
          <a:p>
            <a:pPr algn="just">
              <a:lnSpc>
                <a:spcPct val="150000"/>
              </a:lnSpc>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0034" y="2143116"/>
            <a:ext cx="8143932" cy="2957861"/>
          </a:xfrm>
          <a:prstGeom prst="rect">
            <a:avLst/>
          </a:prstGeom>
          <a:noFill/>
        </p:spPr>
        <p:txBody>
          <a:bodyPr wrap="square" rtlCol="0">
            <a:spAutoFit/>
          </a:bodyPr>
          <a:lstStyle/>
          <a:p>
            <a:pPr algn="just">
              <a:lnSpc>
                <a:spcPct val="150000"/>
              </a:lnSpc>
            </a:pPr>
            <a:r>
              <a:rPr lang="el-GR" dirty="0" smtClean="0"/>
              <a:t>3. Τέλος </a:t>
            </a:r>
            <a:r>
              <a:rPr lang="el-GR" dirty="0"/>
              <a:t>έχουμε τα </a:t>
            </a:r>
            <a:r>
              <a:rPr lang="el-GR" u="sng" dirty="0"/>
              <a:t>θεωρήματα</a:t>
            </a:r>
            <a:r>
              <a:rPr lang="el-GR" dirty="0"/>
              <a:t>, τα οποία είναι προτάσεις, η αλήθεια των οποίων προκύπτει με μια σειρά συλλογισμών, που στηρίζονται σε ένα ή περισσότερα αξιώματα ή και σε άλλα γνωστά θεωρήματα. Οι κανόνες στους οποίους βασίζονται οι συλλογισμοί αυτοί είναι το αντικείμενο της Λογικής. Η διαδικασία που μας οδηγεί στην αλήθεια ενός θεωρήματος λέγεται απόδειξη. Επίσης έχουμε και τα πορίσματα τα οποία είναι προτάσεις των οποίων η αλήθεια είναι άμεση συνέπεια ενός θεωρήματος</a:t>
            </a:r>
            <a:r>
              <a:rPr lang="el-GR" dirty="0" smtClean="0"/>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l-GR" b="1" dirty="0"/>
              <a:t>Τα «Στοιχεία» του </a:t>
            </a:r>
            <a:r>
              <a:rPr lang="el-GR" b="1" dirty="0" smtClean="0"/>
              <a:t>Ευκλείδη</a:t>
            </a:r>
            <a:r>
              <a:rPr lang="el-GR" dirty="0" smtClean="0"/>
              <a:t/>
            </a:r>
            <a:br>
              <a:rPr lang="el-GR" dirty="0" smtClean="0"/>
            </a:br>
            <a:endParaRPr lang="el-GR" dirty="0"/>
          </a:p>
        </p:txBody>
      </p:sp>
      <p:pic>
        <p:nvPicPr>
          <p:cNvPr id="1026" name="Picture 2" descr="https://www.athinodromio.gr/wordpress_a/wp-content/uploads/2019/10/%CE%B5%CF%85%CE%BA%CE%BB%CE%B5%CE%AF%CE%B4%CE%B7%CF%82-%CE%BF-%CE%B1%CE%BB%CE%B5%CE%BE%CE%B1%CE%BD%CE%B4%CF%81%CE%B5%CF%8D%CF%82201602242.jpg?x53580"/>
          <p:cNvPicPr>
            <a:picLocks noChangeAspect="1" noChangeArrowheads="1"/>
          </p:cNvPicPr>
          <p:nvPr/>
        </p:nvPicPr>
        <p:blipFill>
          <a:blip r:embed="rId2"/>
          <a:srcRect/>
          <a:stretch>
            <a:fillRect/>
          </a:stretch>
        </p:blipFill>
        <p:spPr bwMode="auto">
          <a:xfrm>
            <a:off x="1500166" y="1571612"/>
            <a:ext cx="5715000" cy="42862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132</TotalTime>
  <Words>687</Words>
  <Application>Microsoft Office PowerPoint</Application>
  <PresentationFormat>On-screen Show (4:3)</PresentationFormat>
  <Paragraphs>52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Paper</vt:lpstr>
      <vt:lpstr>ΕΥΚΛΕΙΔΕΙΑ ΓΕΩΜΕΤΡΙΑ</vt:lpstr>
      <vt:lpstr>Slide 2</vt:lpstr>
      <vt:lpstr>Ευκλείδης, γιατί θεωρείται ο Πατέρας της Γεωμετρίας</vt:lpstr>
      <vt:lpstr>Slide 4</vt:lpstr>
      <vt:lpstr>Slide 5</vt:lpstr>
      <vt:lpstr>Τι είναι η αξιωματική μέθοδος;</vt:lpstr>
      <vt:lpstr>Slide 7</vt:lpstr>
      <vt:lpstr>Slide 8</vt:lpstr>
      <vt:lpstr>Τα «Στοιχεία» του Ευκλείδη </vt:lpstr>
      <vt:lpstr>Slide 10</vt:lpstr>
      <vt:lpstr>Slide 11</vt:lpstr>
      <vt:lpstr>Slide 12</vt:lpstr>
      <vt:lpstr>Slide 13</vt:lpstr>
      <vt:lpstr>Slide 14</vt:lpstr>
      <vt:lpstr>Slide 15</vt:lpstr>
      <vt:lpstr>Άλλα έργα του Ευκλείδη</vt:lpstr>
      <vt:lpstr>Slide 17</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ΕΥΚΛΕΙΔΕΙΑ ΓΕΩΜΕΤΡΙΑ</dc:title>
  <dc:creator>maria pappa</dc:creator>
  <cp:lastModifiedBy>maria pappa</cp:lastModifiedBy>
  <cp:revision>6</cp:revision>
  <dcterms:created xsi:type="dcterms:W3CDTF">2024-09-21T16:09:39Z</dcterms:created>
  <dcterms:modified xsi:type="dcterms:W3CDTF">2024-09-21T18:21:41Z</dcterms:modified>
</cp:coreProperties>
</file>