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6" r:id="rId5"/>
    <p:sldId id="267" r:id="rId6"/>
    <p:sldId id="268" r:id="rId7"/>
    <p:sldId id="270" r:id="rId8"/>
    <p:sldId id="271" r:id="rId9"/>
    <p:sldId id="273" r:id="rId10"/>
    <p:sldId id="272" r:id="rId11"/>
    <p:sldId id="274" r:id="rId12"/>
    <p:sldId id="275" r:id="rId13"/>
    <p:sldId id="276" r:id="rId14"/>
    <p:sldId id="258" r:id="rId15"/>
    <p:sldId id="284" r:id="rId16"/>
    <p:sldId id="305" r:id="rId17"/>
    <p:sldId id="307" r:id="rId18"/>
    <p:sldId id="279" r:id="rId19"/>
    <p:sldId id="281" r:id="rId20"/>
    <p:sldId id="288" r:id="rId21"/>
    <p:sldId id="282" r:id="rId22"/>
    <p:sldId id="283" r:id="rId23"/>
    <p:sldId id="280" r:id="rId24"/>
    <p:sldId id="264" r:id="rId25"/>
    <p:sldId id="300" r:id="rId26"/>
    <p:sldId id="263" r:id="rId27"/>
    <p:sldId id="306" r:id="rId28"/>
    <p:sldId id="309" r:id="rId29"/>
    <p:sldId id="292" r:id="rId30"/>
    <p:sldId id="289" r:id="rId31"/>
    <p:sldId id="291" r:id="rId32"/>
    <p:sldId id="290" r:id="rId33"/>
    <p:sldId id="286" r:id="rId34"/>
    <p:sldId id="293" r:id="rId35"/>
    <p:sldId id="301" r:id="rId36"/>
    <p:sldId id="294" r:id="rId37"/>
    <p:sldId id="295" r:id="rId38"/>
    <p:sldId id="296" r:id="rId39"/>
    <p:sldId id="285" r:id="rId40"/>
    <p:sldId id="297" r:id="rId41"/>
    <p:sldId id="298" r:id="rId42"/>
    <p:sldId id="308" r:id="rId43"/>
    <p:sldId id="304" r:id="rId44"/>
    <p:sldId id="278" r:id="rId45"/>
    <p:sldId id="277" r:id="rId4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92" y="-102"/>
      </p:cViewPr>
      <p:guideLst>
        <p:guide orient="horz" pos="2160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55113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7E66C9A-F288-41DC-9137-CFD551D84B8C}" type="datetimeFigureOut">
              <a:rPr lang="el-GR" smtClean="0"/>
            </a:fld>
            <a:endParaRPr lang="el-G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52CF56C-CBB0-4B76-BBB3-1B3202748A8A}" type="slidenum">
              <a:rPr lang="el-GR" smtClean="0"/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E66C9A-F288-41DC-9137-CFD551D84B8C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52CF56C-CBB0-4B76-BBB3-1B3202748A8A}" type="slidenum">
              <a:rPr lang="el-GR" smtClean="0"/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E66C9A-F288-41DC-9137-CFD551D84B8C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52CF56C-CBB0-4B76-BBB3-1B3202748A8A}" type="slidenum">
              <a:rPr lang="el-GR" smtClean="0"/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E66C9A-F288-41DC-9137-CFD551D84B8C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52CF56C-CBB0-4B76-BBB3-1B3202748A8A}" type="slidenum">
              <a:rPr lang="el-GR" smtClean="0"/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E66C9A-F288-41DC-9137-CFD551D84B8C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52CF56C-CBB0-4B76-BBB3-1B3202748A8A}" type="slidenum">
              <a:rPr lang="el-GR" smtClean="0"/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E66C9A-F288-41DC-9137-CFD551D84B8C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52CF56C-CBB0-4B76-BBB3-1B3202748A8A}" type="slidenum">
              <a:rPr lang="el-GR" smtClean="0"/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E66C9A-F288-41DC-9137-CFD551D84B8C}" type="datetimeFigureOut">
              <a:rPr lang="el-GR" smtClean="0"/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52CF56C-CBB0-4B76-BBB3-1B3202748A8A}" type="slidenum">
              <a:rPr lang="el-GR" smtClean="0"/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E66C9A-F288-41DC-9137-CFD551D84B8C}" type="datetimeFigureOut">
              <a:rPr lang="el-GR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52CF56C-CBB0-4B76-BBB3-1B3202748A8A}" type="slidenum">
              <a:rPr lang="el-GR" smtClean="0"/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E66C9A-F288-41DC-9137-CFD551D84B8C}" type="datetimeFigureOut">
              <a:rPr lang="el-GR" smtClean="0"/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52CF56C-CBB0-4B76-BBB3-1B3202748A8A}" type="slidenum">
              <a:rPr lang="el-GR" smtClean="0"/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E66C9A-F288-41DC-9137-CFD551D84B8C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52CF56C-CBB0-4B76-BBB3-1B3202748A8A}" type="slidenum">
              <a:rPr lang="el-GR" smtClean="0"/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E66C9A-F288-41DC-9137-CFD551D84B8C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52CF56C-CBB0-4B76-BBB3-1B3202748A8A}" type="slidenum">
              <a:rPr lang="el-GR" smtClean="0"/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37E66C9A-F288-41DC-9137-CFD551D84B8C}" type="datetimeFigureOut">
              <a:rPr lang="el-GR" smtClean="0"/>
            </a:fld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52CF56C-CBB0-4B76-BBB3-1B3202748A8A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el.wikipedia.org/wiki/%CE%9C%CE%AD%CF%84%CF%81%CE%BF" TargetMode="External"/><Relationship Id="rId1" Type="http://schemas.openxmlformats.org/officeDocument/2006/relationships/hyperlink" Target="https://el.wikipedia.org/wiki/%CE%A4%CF%81%CE%AF%CE%B3%CF%89%CE%BD%CE%B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14348" y="1571612"/>
            <a:ext cx="7786742" cy="471490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Τριγωνομετρία</a:t>
            </a:r>
            <a:endParaRPr lang="el-GR" sz="3200" dirty="0"/>
          </a:p>
        </p:txBody>
      </p:sp>
      <p:pic>
        <p:nvPicPr>
          <p:cNvPr id="1026" name="Picture 2" descr="C:\Users\USER\Desktop\εικονες\Copy-of-Trigonometry.jp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587226"/>
            <a:ext cx="6500858" cy="52707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54032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chemeClr val="tx1"/>
                </a:solidFill>
              </a:rPr>
              <a:t>Ημίτονο οξείας γωνίας  </a:t>
            </a:r>
            <a:r>
              <a:rPr lang="el-GR" b="1" dirty="0" err="1" smtClean="0">
                <a:solidFill>
                  <a:schemeClr val="tx1"/>
                </a:solidFill>
              </a:rPr>
              <a:t>ορθ.τριγ</a:t>
            </a:r>
            <a:r>
              <a:rPr lang="el-GR" b="1" dirty="0" smtClean="0">
                <a:solidFill>
                  <a:schemeClr val="tx1"/>
                </a:solidFill>
              </a:rPr>
              <a:t>.</a:t>
            </a:r>
            <a:endParaRPr lang="el-GR" b="1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 bwMode="auto">
          <a:xfrm>
            <a:off x="1962221" y="1447800"/>
            <a:ext cx="567675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605" y="11588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tx1"/>
                </a:solidFill>
              </a:rPr>
              <a:t>Συνημίτονο οξείας γωνίας  </a:t>
            </a:r>
            <a:r>
              <a:rPr lang="el-GR" b="1" dirty="0" err="1" smtClean="0">
                <a:solidFill>
                  <a:schemeClr val="tx1"/>
                </a:solidFill>
              </a:rPr>
              <a:t>ορθ.τριγ</a:t>
            </a:r>
            <a:r>
              <a:rPr lang="el-GR" b="1" dirty="0" smtClean="0">
                <a:solidFill>
                  <a:schemeClr val="tx1"/>
                </a:solidFill>
              </a:rPr>
              <a:t>.</a:t>
            </a:r>
            <a:endParaRPr lang="el-GR" b="1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 bwMode="auto">
          <a:xfrm>
            <a:off x="1918078" y="1447800"/>
            <a:ext cx="576504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993" y="-317"/>
            <a:ext cx="8329642" cy="868346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tx1"/>
                </a:solidFill>
              </a:rPr>
              <a:t>Εφαπτομένη οξείας γωνίας  </a:t>
            </a:r>
            <a:r>
              <a:rPr lang="el-GR" sz="3200" b="1" dirty="0" err="1" smtClean="0">
                <a:solidFill>
                  <a:schemeClr val="tx1"/>
                </a:solidFill>
              </a:rPr>
              <a:t>ορθ.τριγ</a:t>
            </a:r>
            <a:r>
              <a:rPr lang="el-GR" sz="3200" b="1" dirty="0" smtClean="0">
                <a:solidFill>
                  <a:schemeClr val="tx1"/>
                </a:solidFill>
              </a:rPr>
              <a:t>.</a:t>
            </a:r>
            <a:endParaRPr lang="el-GR" sz="3200" b="1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 bwMode="auto">
          <a:xfrm>
            <a:off x="1989731" y="1447800"/>
            <a:ext cx="56217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Τριγωνομετρικοί αριθμοί γωνίας ω</a:t>
            </a:r>
            <a:br>
              <a:rPr lang="el-GR" sz="3200" b="1" dirty="0" smtClean="0"/>
            </a:br>
            <a:r>
              <a:rPr lang="el-GR" sz="3200" b="1" dirty="0" smtClean="0"/>
              <a:t>0</a:t>
            </a:r>
            <a:r>
              <a:rPr lang="el-GR" sz="3200" b="1" baseline="30000" dirty="0" smtClean="0"/>
              <a:t>0</a:t>
            </a:r>
            <a:r>
              <a:rPr lang="el-GR" sz="3200" b="1" dirty="0" smtClean="0"/>
              <a:t> ≤ ω ≤ 180</a:t>
            </a:r>
            <a:r>
              <a:rPr lang="el-GR" sz="3200" b="1" baseline="30000" dirty="0" smtClean="0"/>
              <a:t>0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Μπορούμε να ορίσουμε τους τριγωνομετρικούς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αριθμούς μιας γωνίας ω με τη βοήθεια ενός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 err="1" smtClean="0"/>
              <a:t>ορθοκανονικού</a:t>
            </a:r>
            <a:r>
              <a:rPr lang="el-GR" dirty="0" smtClean="0"/>
              <a:t> συστήματος αξόνων.</a:t>
            </a:r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605" y="692150"/>
            <a:ext cx="8229600" cy="1960880"/>
          </a:xfrm>
        </p:spPr>
        <p:txBody>
          <a:bodyPr/>
          <a:lstStyle/>
          <a:p>
            <a:pPr algn="l"/>
            <a:r>
              <a:rPr lang="el-GR" sz="2000" dirty="0" smtClean="0">
                <a:solidFill>
                  <a:schemeClr val="tx1"/>
                </a:solidFill>
              </a:rPr>
              <a:t>Επιλέγουμε ένα σημείο  Μ στο 1</a:t>
            </a:r>
            <a:r>
              <a:rPr lang="el-GR" sz="2000" baseline="30000" dirty="0" smtClean="0">
                <a:solidFill>
                  <a:schemeClr val="tx1"/>
                </a:solidFill>
              </a:rPr>
              <a:t>ο</a:t>
            </a:r>
            <a:r>
              <a:rPr lang="el-GR" sz="2000" dirty="0" smtClean="0">
                <a:solidFill>
                  <a:schemeClr val="tx1"/>
                </a:solidFill>
              </a:rPr>
              <a:t> τεταρτημόριο       </a:t>
            </a:r>
            <a:r>
              <a:rPr lang="el-GR" sz="2000" b="1" dirty="0" smtClean="0">
                <a:solidFill>
                  <a:schemeClr val="tx1"/>
                </a:solidFill>
              </a:rPr>
              <a:t>(</a:t>
            </a:r>
            <a:r>
              <a:rPr lang="el-GR" sz="2000" dirty="0" smtClean="0">
                <a:solidFill>
                  <a:schemeClr val="tx1"/>
                </a:solidFill>
              </a:rPr>
              <a:t>όχι το Ο(0,0)</a:t>
            </a:r>
            <a:r>
              <a:rPr lang="el-GR" sz="2000" b="1" dirty="0" smtClean="0">
                <a:solidFill>
                  <a:schemeClr val="tx1"/>
                </a:solidFill>
              </a:rPr>
              <a:t>)</a:t>
            </a:r>
            <a:br>
              <a:rPr lang="el-GR" sz="2000" b="1" dirty="0" smtClean="0">
                <a:solidFill>
                  <a:schemeClr val="tx1"/>
                </a:solidFill>
              </a:rPr>
            </a:br>
            <a:r>
              <a:rPr lang="el-GR" sz="2000" dirty="0" smtClean="0">
                <a:solidFill>
                  <a:schemeClr val="tx1"/>
                </a:solidFill>
              </a:rPr>
              <a:t>Ο θετικός </a:t>
            </a:r>
            <a:r>
              <a:rPr lang="el-GR" sz="2000" dirty="0" err="1" smtClean="0">
                <a:solidFill>
                  <a:schemeClr val="tx1"/>
                </a:solidFill>
              </a:rPr>
              <a:t>ημιάξονας</a:t>
            </a:r>
            <a:r>
              <a:rPr lang="el-GR" sz="2000" dirty="0" smtClean="0">
                <a:solidFill>
                  <a:schemeClr val="tx1"/>
                </a:solidFill>
              </a:rPr>
              <a:t> </a:t>
            </a:r>
            <a:r>
              <a:rPr lang="el-GR" sz="2000" b="1" dirty="0" smtClean="0">
                <a:solidFill>
                  <a:schemeClr val="tx1"/>
                </a:solidFill>
              </a:rPr>
              <a:t>Ο</a:t>
            </a:r>
            <a:r>
              <a:rPr lang="en-US" sz="2000" b="1" dirty="0" smtClean="0">
                <a:solidFill>
                  <a:schemeClr val="tx1"/>
                </a:solidFill>
              </a:rPr>
              <a:t>x </a:t>
            </a:r>
            <a:r>
              <a:rPr lang="el-GR" sz="2000" dirty="0" smtClean="0">
                <a:solidFill>
                  <a:schemeClr val="tx1"/>
                </a:solidFill>
              </a:rPr>
              <a:t>και η </a:t>
            </a:r>
            <a:r>
              <a:rPr lang="el-GR" sz="2000" dirty="0" err="1" smtClean="0">
                <a:solidFill>
                  <a:schemeClr val="tx1"/>
                </a:solidFill>
              </a:rPr>
              <a:t>ημιευθεία</a:t>
            </a:r>
            <a:r>
              <a:rPr lang="el-GR" sz="2000" dirty="0" smtClean="0">
                <a:solidFill>
                  <a:schemeClr val="tx1"/>
                </a:solidFill>
              </a:rPr>
              <a:t> </a:t>
            </a:r>
            <a:r>
              <a:rPr lang="el-GR" sz="2000" b="1" dirty="0" smtClean="0">
                <a:solidFill>
                  <a:schemeClr val="tx1"/>
                </a:solidFill>
              </a:rPr>
              <a:t>ΟΜ</a:t>
            </a:r>
            <a:br>
              <a:rPr lang="el-GR" sz="2000" b="1" dirty="0" smtClean="0">
                <a:solidFill>
                  <a:schemeClr val="tx1"/>
                </a:solidFill>
              </a:rPr>
            </a:br>
            <a:r>
              <a:rPr lang="el-GR" sz="2000" b="1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σχηματίζουν τη γωνία  </a:t>
            </a:r>
            <a:r>
              <a:rPr lang="en-US" sz="2000" b="1" dirty="0" smtClean="0">
                <a:solidFill>
                  <a:schemeClr val="tx1"/>
                </a:solidFill>
              </a:rPr>
              <a:t>x</a:t>
            </a:r>
            <a:r>
              <a:rPr lang="el-GR" sz="2000" b="1" dirty="0" smtClean="0">
                <a:solidFill>
                  <a:schemeClr val="tx1"/>
                </a:solidFill>
              </a:rPr>
              <a:t>ΟΜ = ω</a:t>
            </a:r>
            <a:endParaRPr lang="el-GR" sz="2000" b="1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 bwMode="auto">
          <a:xfrm>
            <a:off x="2339323" y="2348855"/>
            <a:ext cx="423321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215" y="980123"/>
            <a:ext cx="8229600" cy="1725602"/>
          </a:xfrm>
        </p:spPr>
        <p:txBody>
          <a:bodyPr>
            <a:normAutofit/>
          </a:bodyPr>
          <a:lstStyle/>
          <a:p>
            <a:pPr algn="l"/>
            <a:r>
              <a:rPr lang="el-GR" sz="2400" dirty="0" smtClean="0">
                <a:solidFill>
                  <a:schemeClr val="tx1"/>
                </a:solidFill>
              </a:rPr>
              <a:t>Επιλέγουμε ένα σημείο  Μ </a:t>
            </a:r>
            <a:r>
              <a:rPr lang="el-GR" sz="2400" b="1" dirty="0" smtClean="0">
                <a:solidFill>
                  <a:schemeClr val="tx1"/>
                </a:solidFill>
              </a:rPr>
              <a:t>(</a:t>
            </a:r>
            <a:r>
              <a:rPr lang="el-GR" sz="2400" dirty="0" smtClean="0">
                <a:solidFill>
                  <a:schemeClr val="tx1"/>
                </a:solidFill>
              </a:rPr>
              <a:t>όχι το Ο(0,0)</a:t>
            </a:r>
            <a:r>
              <a:rPr lang="el-GR" sz="2400" b="1" dirty="0" smtClean="0">
                <a:solidFill>
                  <a:schemeClr val="tx1"/>
                </a:solidFill>
              </a:rPr>
              <a:t>)</a:t>
            </a:r>
            <a:br>
              <a:rPr lang="el-GR" sz="2400" b="1" dirty="0" smtClean="0">
                <a:solidFill>
                  <a:schemeClr val="tx1"/>
                </a:solidFill>
              </a:rPr>
            </a:br>
            <a:r>
              <a:rPr lang="el-GR" sz="2400" dirty="0" smtClean="0">
                <a:solidFill>
                  <a:schemeClr val="tx1"/>
                </a:solidFill>
              </a:rPr>
              <a:t>Ο θετικός </a:t>
            </a:r>
            <a:r>
              <a:rPr lang="el-GR" sz="2400" dirty="0" err="1" smtClean="0">
                <a:solidFill>
                  <a:schemeClr val="tx1"/>
                </a:solidFill>
              </a:rPr>
              <a:t>ημιάξονας</a:t>
            </a:r>
            <a:r>
              <a:rPr lang="el-GR" sz="2400" dirty="0" smtClean="0">
                <a:solidFill>
                  <a:schemeClr val="tx1"/>
                </a:solidFill>
              </a:rPr>
              <a:t> </a:t>
            </a:r>
            <a:r>
              <a:rPr lang="el-GR" sz="2400" b="1" dirty="0" smtClean="0">
                <a:solidFill>
                  <a:schemeClr val="tx1"/>
                </a:solidFill>
              </a:rPr>
              <a:t>Ο</a:t>
            </a:r>
            <a:r>
              <a:rPr lang="en-US" sz="2400" b="1" dirty="0" smtClean="0">
                <a:solidFill>
                  <a:schemeClr val="tx1"/>
                </a:solidFill>
              </a:rPr>
              <a:t>x </a:t>
            </a:r>
            <a:r>
              <a:rPr lang="el-GR" sz="2400" dirty="0" smtClean="0">
                <a:solidFill>
                  <a:schemeClr val="tx1"/>
                </a:solidFill>
              </a:rPr>
              <a:t>και η </a:t>
            </a:r>
            <a:r>
              <a:rPr lang="el-GR" sz="2400" dirty="0" err="1" smtClean="0">
                <a:solidFill>
                  <a:schemeClr val="tx1"/>
                </a:solidFill>
              </a:rPr>
              <a:t>ημιευθεία</a:t>
            </a:r>
            <a:r>
              <a:rPr lang="el-GR" sz="2400" dirty="0" smtClean="0">
                <a:solidFill>
                  <a:schemeClr val="tx1"/>
                </a:solidFill>
              </a:rPr>
              <a:t> </a:t>
            </a:r>
            <a:r>
              <a:rPr lang="el-GR" sz="2400" b="1" dirty="0" smtClean="0">
                <a:solidFill>
                  <a:schemeClr val="tx1"/>
                </a:solidFill>
              </a:rPr>
              <a:t>ΟΜ</a:t>
            </a:r>
            <a:br>
              <a:rPr lang="el-GR" sz="2400" b="1" dirty="0" smtClean="0">
                <a:solidFill>
                  <a:schemeClr val="tx1"/>
                </a:solidFill>
              </a:rPr>
            </a:br>
            <a:r>
              <a:rPr lang="el-GR" sz="2400" b="1" dirty="0" smtClean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σχηματίζουν τη γωνία  </a:t>
            </a:r>
            <a:r>
              <a:rPr lang="en-US" sz="2400" b="1" dirty="0" smtClean="0">
                <a:solidFill>
                  <a:schemeClr val="tx1"/>
                </a:solidFill>
              </a:rPr>
              <a:t>x</a:t>
            </a:r>
            <a:r>
              <a:rPr lang="el-GR" sz="2400" b="1" dirty="0" smtClean="0">
                <a:solidFill>
                  <a:schemeClr val="tx1"/>
                </a:solidFill>
              </a:rPr>
              <a:t>ΟΜ = ω</a:t>
            </a:r>
            <a:endParaRPr lang="el-GR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329510" cy="4757758"/>
          </a:xfrm>
        </p:spPr>
        <p:txBody>
          <a:bodyPr/>
          <a:lstStyle/>
          <a:p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99370" y="2564757"/>
            <a:ext cx="41243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605" y="835978"/>
            <a:ext cx="8229600" cy="1725602"/>
          </a:xfrm>
        </p:spPr>
        <p:txBody>
          <a:bodyPr>
            <a:normAutofit/>
          </a:bodyPr>
          <a:lstStyle/>
          <a:p>
            <a:pPr algn="l"/>
            <a:r>
              <a:rPr lang="el-GR" sz="2000" dirty="0" smtClean="0">
                <a:solidFill>
                  <a:schemeClr val="tx1"/>
                </a:solidFill>
              </a:rPr>
              <a:t>Επιλέγουμε ένα σημείο  Μ </a:t>
            </a:r>
            <a:r>
              <a:rPr lang="el-GR" sz="2000" b="1" dirty="0" smtClean="0">
                <a:solidFill>
                  <a:schemeClr val="tx1"/>
                </a:solidFill>
              </a:rPr>
              <a:t>(</a:t>
            </a:r>
            <a:r>
              <a:rPr lang="el-GR" sz="2000" dirty="0" smtClean="0">
                <a:solidFill>
                  <a:schemeClr val="tx1"/>
                </a:solidFill>
              </a:rPr>
              <a:t>όχι το Ο(0,0)</a:t>
            </a:r>
            <a:r>
              <a:rPr lang="el-GR" sz="2000" b="1" dirty="0" smtClean="0">
                <a:solidFill>
                  <a:schemeClr val="tx1"/>
                </a:solidFill>
              </a:rPr>
              <a:t>)</a:t>
            </a:r>
            <a:br>
              <a:rPr lang="el-GR" sz="2000" b="1" dirty="0" smtClean="0">
                <a:solidFill>
                  <a:schemeClr val="tx1"/>
                </a:solidFill>
              </a:rPr>
            </a:br>
            <a:r>
              <a:rPr lang="el-GR" sz="2000" dirty="0" smtClean="0">
                <a:solidFill>
                  <a:schemeClr val="tx1"/>
                </a:solidFill>
              </a:rPr>
              <a:t>Ο θετικός </a:t>
            </a:r>
            <a:r>
              <a:rPr lang="el-GR" sz="2000" dirty="0" err="1" smtClean="0">
                <a:solidFill>
                  <a:schemeClr val="tx1"/>
                </a:solidFill>
              </a:rPr>
              <a:t>ημιάξονας</a:t>
            </a:r>
            <a:r>
              <a:rPr lang="el-GR" sz="2000" dirty="0" smtClean="0">
                <a:solidFill>
                  <a:schemeClr val="tx1"/>
                </a:solidFill>
              </a:rPr>
              <a:t> </a:t>
            </a:r>
            <a:r>
              <a:rPr lang="el-GR" sz="2000" b="1" dirty="0" smtClean="0">
                <a:solidFill>
                  <a:schemeClr val="tx1"/>
                </a:solidFill>
              </a:rPr>
              <a:t>Ο</a:t>
            </a:r>
            <a:r>
              <a:rPr lang="en-US" sz="2000" b="1" dirty="0" smtClean="0">
                <a:solidFill>
                  <a:schemeClr val="tx1"/>
                </a:solidFill>
              </a:rPr>
              <a:t>x </a:t>
            </a:r>
            <a:r>
              <a:rPr lang="el-GR" sz="2000" dirty="0" smtClean="0">
                <a:solidFill>
                  <a:schemeClr val="tx1"/>
                </a:solidFill>
              </a:rPr>
              <a:t>και η </a:t>
            </a:r>
            <a:r>
              <a:rPr lang="el-GR" sz="2000" dirty="0" err="1" smtClean="0">
                <a:solidFill>
                  <a:schemeClr val="tx1"/>
                </a:solidFill>
              </a:rPr>
              <a:t>ημιευθεία</a:t>
            </a:r>
            <a:r>
              <a:rPr lang="el-GR" sz="2000" dirty="0" smtClean="0">
                <a:solidFill>
                  <a:schemeClr val="tx1"/>
                </a:solidFill>
              </a:rPr>
              <a:t> </a:t>
            </a:r>
            <a:r>
              <a:rPr lang="el-GR" sz="2000" b="1" dirty="0" smtClean="0">
                <a:solidFill>
                  <a:schemeClr val="tx1"/>
                </a:solidFill>
              </a:rPr>
              <a:t>ΟΜ</a:t>
            </a:r>
            <a:br>
              <a:rPr lang="el-GR" sz="2000" b="1" dirty="0" smtClean="0">
                <a:solidFill>
                  <a:schemeClr val="tx1"/>
                </a:solidFill>
              </a:rPr>
            </a:br>
            <a:r>
              <a:rPr lang="el-GR" sz="2000" b="1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σχηματίζουν τη γωνία  </a:t>
            </a:r>
            <a:r>
              <a:rPr lang="en-US" sz="2000" b="1" dirty="0" smtClean="0">
                <a:solidFill>
                  <a:schemeClr val="tx1"/>
                </a:solidFill>
              </a:rPr>
              <a:t>x</a:t>
            </a:r>
            <a:r>
              <a:rPr lang="el-GR" sz="2000" b="1" dirty="0" smtClean="0">
                <a:solidFill>
                  <a:schemeClr val="tx1"/>
                </a:solidFill>
              </a:rPr>
              <a:t>ΟΜ = ω</a:t>
            </a:r>
            <a:endParaRPr lang="el-GR" sz="20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195989" y="2708751"/>
            <a:ext cx="41529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215" y="764223"/>
            <a:ext cx="8229600" cy="1296974"/>
          </a:xfrm>
        </p:spPr>
        <p:txBody>
          <a:bodyPr>
            <a:noAutofit/>
          </a:bodyPr>
          <a:lstStyle/>
          <a:p>
            <a:pPr algn="l"/>
            <a:r>
              <a:rPr lang="el-GR" sz="2400" dirty="0" smtClean="0">
                <a:solidFill>
                  <a:schemeClr val="tx1"/>
                </a:solidFill>
              </a:rPr>
              <a:t>Αν το σημείο Μ βρίσκεται στο 1</a:t>
            </a:r>
            <a:r>
              <a:rPr lang="el-GR" sz="2400" baseline="30000" dirty="0" smtClean="0">
                <a:solidFill>
                  <a:schemeClr val="tx1"/>
                </a:solidFill>
              </a:rPr>
              <a:t>ο</a:t>
            </a:r>
            <a:r>
              <a:rPr lang="el-GR" sz="2400" dirty="0" smtClean="0">
                <a:solidFill>
                  <a:schemeClr val="tx1"/>
                </a:solidFill>
              </a:rPr>
              <a:t> τεταρτημόριο τότε η γωνία ω είναι οξεία  (ω&lt;90</a:t>
            </a:r>
            <a:r>
              <a:rPr lang="el-GR" sz="2400" baseline="30000" dirty="0" smtClean="0">
                <a:solidFill>
                  <a:schemeClr val="tx1"/>
                </a:solidFill>
              </a:rPr>
              <a:t>ο</a:t>
            </a:r>
            <a:r>
              <a:rPr lang="el-GR" sz="2400" dirty="0" smtClean="0">
                <a:solidFill>
                  <a:schemeClr val="tx1"/>
                </a:solidFill>
              </a:rPr>
              <a:t> )</a:t>
            </a:r>
            <a:endParaRPr lang="el-GR" sz="2400" dirty="0" smtClean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757680"/>
            <a:ext cx="8229600" cy="4368800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47474" y="2205026"/>
            <a:ext cx="60219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430" y="691833"/>
            <a:ext cx="8401080" cy="1225536"/>
          </a:xfrm>
        </p:spPr>
        <p:txBody>
          <a:bodyPr/>
          <a:lstStyle/>
          <a:p>
            <a:pPr algn="l"/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l-GR" sz="2800" dirty="0" smtClean="0">
                <a:solidFill>
                  <a:schemeClr val="tx1"/>
                </a:solidFill>
              </a:rPr>
              <a:t>Αν το σημείο Μ βρίσκεται στο 2</a:t>
            </a:r>
            <a:r>
              <a:rPr lang="el-GR" sz="2800" baseline="30000" dirty="0" smtClean="0">
                <a:solidFill>
                  <a:schemeClr val="tx1"/>
                </a:solidFill>
              </a:rPr>
              <a:t>ο</a:t>
            </a:r>
            <a:r>
              <a:rPr lang="el-GR" sz="2800" dirty="0" smtClean="0">
                <a:solidFill>
                  <a:schemeClr val="tx1"/>
                </a:solidFill>
              </a:rPr>
              <a:t> τεταρτημόριο τότε η γωνία ω είναι αμβλεία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ω&gt;90°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 bwMode="auto">
          <a:xfrm>
            <a:off x="1547474" y="2276780"/>
            <a:ext cx="629182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Ειδικές περιπτώσεις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360" y="148463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Μετά την οξεία και την αμβλεία γωνία θα δούμε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και τρεις ειδικές περιπτώσεις</a:t>
            </a:r>
            <a:endParaRPr lang="el-GR" dirty="0" smtClean="0"/>
          </a:p>
          <a:p>
            <a:r>
              <a:rPr lang="el-GR" dirty="0" smtClean="0"/>
              <a:t> ω=0</a:t>
            </a:r>
            <a:r>
              <a:rPr lang="el-GR" baseline="30000" dirty="0" smtClean="0"/>
              <a:t>ο  </a:t>
            </a:r>
            <a:r>
              <a:rPr lang="el-GR" dirty="0" smtClean="0"/>
              <a:t>(μηδενική)</a:t>
            </a:r>
            <a:endParaRPr lang="el-GR" baseline="30000" dirty="0" smtClean="0"/>
          </a:p>
          <a:p>
            <a:r>
              <a:rPr lang="el-GR" baseline="30000" dirty="0" smtClean="0"/>
              <a:t> </a:t>
            </a:r>
            <a:r>
              <a:rPr lang="el-GR" dirty="0" smtClean="0"/>
              <a:t>ω=90</a:t>
            </a:r>
            <a:r>
              <a:rPr lang="el-GR" baseline="30000" dirty="0" smtClean="0"/>
              <a:t>ο</a:t>
            </a:r>
            <a:r>
              <a:rPr lang="el-GR" dirty="0" smtClean="0"/>
              <a:t> (ορθή)</a:t>
            </a:r>
            <a:endParaRPr lang="el-GR" baseline="30000" dirty="0" smtClean="0"/>
          </a:p>
          <a:p>
            <a:r>
              <a:rPr lang="el-GR" baseline="30000" dirty="0" smtClean="0"/>
              <a:t> </a:t>
            </a:r>
            <a:r>
              <a:rPr lang="el-GR" dirty="0" smtClean="0"/>
              <a:t>ω=180</a:t>
            </a:r>
            <a:r>
              <a:rPr lang="el-GR" baseline="30000" dirty="0" smtClean="0"/>
              <a:t>ο</a:t>
            </a:r>
            <a:r>
              <a:rPr lang="el-GR" dirty="0" smtClean="0"/>
              <a:t> (ευθεία)</a:t>
            </a:r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8143932" cy="4572032"/>
          </a:xfrm>
        </p:spPr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Τριγωνομετρία</a:t>
            </a:r>
            <a:r>
              <a:rPr lang="el-GR" dirty="0">
                <a:solidFill>
                  <a:schemeClr val="tx1"/>
                </a:solidFill>
              </a:rPr>
              <a:t> (από την ελληνική </a:t>
            </a:r>
            <a:r>
              <a:rPr lang="el-GR" dirty="0" err="1">
                <a:solidFill>
                  <a:schemeClr val="tx1"/>
                </a:solidFill>
              </a:rPr>
              <a:t>τρĩγονον</a:t>
            </a:r>
            <a:r>
              <a:rPr lang="el-GR" dirty="0">
                <a:solidFill>
                  <a:schemeClr val="tx1"/>
                </a:solidFill>
              </a:rPr>
              <a:t> "</a:t>
            </a:r>
            <a:r>
              <a:rPr lang="el-GR" dirty="0">
                <a:solidFill>
                  <a:schemeClr val="tx1"/>
                </a:solidFill>
                <a:hlinkClick r:id="rId1" tooltip="Τρίγωνο"/>
              </a:rPr>
              <a:t>τρίγωνο</a:t>
            </a:r>
            <a:r>
              <a:rPr lang="el-GR" dirty="0">
                <a:solidFill>
                  <a:schemeClr val="tx1"/>
                </a:solidFill>
              </a:rPr>
              <a:t>" + </a:t>
            </a:r>
            <a:r>
              <a:rPr lang="el-GR" dirty="0" err="1">
                <a:solidFill>
                  <a:schemeClr val="tx1"/>
                </a:solidFill>
              </a:rPr>
              <a:t>μέτρον</a:t>
            </a:r>
            <a:r>
              <a:rPr lang="el-GR" dirty="0">
                <a:solidFill>
                  <a:schemeClr val="tx1"/>
                </a:solidFill>
              </a:rPr>
              <a:t> "</a:t>
            </a:r>
            <a:r>
              <a:rPr lang="el-GR" dirty="0">
                <a:solidFill>
                  <a:schemeClr val="tx1"/>
                </a:solidFill>
                <a:hlinkClick r:id="rId2" tooltip="Μέτρο"/>
              </a:rPr>
              <a:t>μέτρο</a:t>
            </a:r>
            <a:r>
              <a:rPr lang="el-GR" dirty="0">
                <a:solidFill>
                  <a:schemeClr val="tx1"/>
                </a:solidFill>
              </a:rPr>
              <a:t>" ) είναι ο κλάδος των </a:t>
            </a:r>
            <a:r>
              <a:rPr lang="el-GR" dirty="0" smtClean="0">
                <a:solidFill>
                  <a:schemeClr val="tx1"/>
                </a:solidFill>
              </a:rPr>
              <a:t>μαθηματικών</a:t>
            </a:r>
            <a:r>
              <a:rPr lang="el-GR" dirty="0">
                <a:solidFill>
                  <a:schemeClr val="tx1"/>
                </a:solidFill>
              </a:rPr>
              <a:t> που ασχολείται με τη μελέτη ειδικών συναρτήσεων των γωνιών και τις εφαρμογές τους σε διάφορους υπολογισμούς , όπως στην </a:t>
            </a:r>
            <a:r>
              <a:rPr lang="el-GR" b="1" i="1" dirty="0">
                <a:solidFill>
                  <a:schemeClr val="tx1"/>
                </a:solidFill>
              </a:rPr>
              <a:t>επίλυση τριγώνου</a:t>
            </a:r>
            <a:r>
              <a:rPr lang="el-GR" dirty="0">
                <a:solidFill>
                  <a:schemeClr val="tx1"/>
                </a:solidFill>
              </a:rPr>
              <a:t>, δηλαδή 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τον προσδιορισμό άγνωστων στοιχείων </a:t>
            </a:r>
            <a:r>
              <a:rPr lang="el-GR" dirty="0" smtClean="0">
                <a:solidFill>
                  <a:schemeClr val="tx1"/>
                </a:solidFill>
              </a:rPr>
              <a:t>τριγώνου, </a:t>
            </a:r>
            <a:r>
              <a:rPr lang="el-GR" dirty="0">
                <a:solidFill>
                  <a:schemeClr val="tx1"/>
                </a:solidFill>
              </a:rPr>
              <a:t>σε συνάρτηση πλευρών και γωνιών.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500043"/>
            <a:ext cx="7772400" cy="1071570"/>
          </a:xfrm>
        </p:spPr>
        <p:txBody>
          <a:bodyPr/>
          <a:lstStyle/>
          <a:p>
            <a:r>
              <a:rPr lang="el-GR" dirty="0" smtClean="0"/>
              <a:t>Ετυμολογία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764223"/>
            <a:ext cx="8001056" cy="1368412"/>
          </a:xfrm>
        </p:spPr>
        <p:txBody>
          <a:bodyPr/>
          <a:lstStyle/>
          <a:p>
            <a:pPr algn="l"/>
            <a:br>
              <a:rPr lang="el-GR" sz="2400" dirty="0" smtClean="0">
                <a:solidFill>
                  <a:schemeClr val="tx1"/>
                </a:solidFill>
              </a:rPr>
            </a:br>
            <a:r>
              <a:rPr lang="el-GR" sz="2400" dirty="0" smtClean="0">
                <a:solidFill>
                  <a:schemeClr val="tx1"/>
                </a:solidFill>
              </a:rPr>
              <a:t>Αν το σημείο Μ βρίσκεται στο θετικό </a:t>
            </a:r>
            <a:r>
              <a:rPr lang="el-GR" sz="2400" dirty="0" err="1" smtClean="0">
                <a:solidFill>
                  <a:schemeClr val="tx1"/>
                </a:solidFill>
              </a:rPr>
              <a:t>ημιάξονα</a:t>
            </a:r>
            <a:r>
              <a:rPr lang="el-GR" sz="2400" dirty="0" smtClean="0">
                <a:solidFill>
                  <a:schemeClr val="tx1"/>
                </a:solidFill>
              </a:rPr>
              <a:t> Ο</a:t>
            </a:r>
            <a:r>
              <a:rPr lang="en-US" sz="2400" dirty="0" smtClean="0">
                <a:solidFill>
                  <a:schemeClr val="tx1"/>
                </a:solidFill>
              </a:rPr>
              <a:t>x </a:t>
            </a:r>
            <a:r>
              <a:rPr lang="el-GR" sz="2400" dirty="0" smtClean="0">
                <a:solidFill>
                  <a:schemeClr val="tx1"/>
                </a:solidFill>
              </a:rPr>
              <a:t>τότε η γωνία ω είναι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μηδενική (ω=0</a:t>
            </a:r>
            <a:r>
              <a:rPr lang="el-GR" sz="2400" baseline="30000" dirty="0" smtClean="0">
                <a:solidFill>
                  <a:schemeClr val="tx1"/>
                </a:solidFill>
              </a:rPr>
              <a:t>ο</a:t>
            </a:r>
            <a:r>
              <a:rPr lang="el-GR" sz="2400" dirty="0" smtClean="0">
                <a:solidFill>
                  <a:schemeClr val="tx1"/>
                </a:solidFill>
              </a:rPr>
              <a:t>)</a:t>
            </a:r>
            <a:endParaRPr lang="el-GR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 bwMode="auto">
          <a:xfrm>
            <a:off x="1187767" y="2636837"/>
            <a:ext cx="70389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36880" y="1196340"/>
            <a:ext cx="8249920" cy="1098550"/>
          </a:xfrm>
        </p:spPr>
        <p:txBody>
          <a:bodyPr/>
          <a:lstStyle/>
          <a:p>
            <a:pPr algn="l"/>
            <a:br>
              <a:rPr lang="el-GR" sz="2800" dirty="0" smtClean="0">
                <a:solidFill>
                  <a:schemeClr val="tx1"/>
                </a:solidFill>
              </a:rPr>
            </a:br>
            <a:r>
              <a:rPr lang="el-GR" sz="2800" dirty="0" smtClean="0">
                <a:solidFill>
                  <a:schemeClr val="tx1"/>
                </a:solidFill>
              </a:rPr>
              <a:t>Αν το σημείο Μ βρίσκεται στο θετικό </a:t>
            </a:r>
            <a:r>
              <a:rPr lang="el-GR" sz="2800" dirty="0" err="1" smtClean="0">
                <a:solidFill>
                  <a:schemeClr val="tx1"/>
                </a:solidFill>
              </a:rPr>
              <a:t>ημιάξονα</a:t>
            </a:r>
            <a:r>
              <a:rPr lang="el-GR" sz="2800" dirty="0" smtClean="0">
                <a:solidFill>
                  <a:schemeClr val="tx1"/>
                </a:solidFill>
              </a:rPr>
              <a:t> Ο</a:t>
            </a:r>
            <a:r>
              <a:rPr lang="en-US" sz="2800" dirty="0" smtClean="0">
                <a:solidFill>
                  <a:schemeClr val="tx1"/>
                </a:solidFill>
              </a:rPr>
              <a:t>y </a:t>
            </a:r>
            <a:r>
              <a:rPr lang="el-GR" sz="2800" dirty="0" smtClean="0">
                <a:solidFill>
                  <a:schemeClr val="tx1"/>
                </a:solidFill>
              </a:rPr>
              <a:t>τότε η γωνία ω είναι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ορθή (ω=90</a:t>
            </a:r>
            <a:r>
              <a:rPr lang="el-GR" sz="2800" baseline="30000" dirty="0" smtClean="0">
                <a:solidFill>
                  <a:schemeClr val="tx1"/>
                </a:solidFill>
              </a:rPr>
              <a:t>ο</a:t>
            </a:r>
            <a:r>
              <a:rPr lang="el-GR" sz="2800" dirty="0" smtClean="0">
                <a:solidFill>
                  <a:schemeClr val="tx1"/>
                </a:solidFill>
              </a:rPr>
              <a:t> )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 bwMode="auto">
          <a:xfrm>
            <a:off x="539115" y="2780454"/>
            <a:ext cx="7772400" cy="357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705" y="1051560"/>
            <a:ext cx="8572500" cy="1079500"/>
          </a:xfrm>
        </p:spPr>
        <p:txBody>
          <a:bodyPr/>
          <a:lstStyle/>
          <a:p>
            <a:pPr algn="l"/>
            <a:br>
              <a:rPr lang="el-GR" sz="2000" dirty="0" smtClean="0">
                <a:solidFill>
                  <a:schemeClr val="tx1"/>
                </a:solidFill>
              </a:rPr>
            </a:br>
            <a:r>
              <a:rPr lang="el-GR" sz="2000" dirty="0" smtClean="0">
                <a:solidFill>
                  <a:schemeClr val="tx1"/>
                </a:solidFill>
              </a:rPr>
              <a:t>Αν το σημείο Μ βρίσκεται στον αρνητικό </a:t>
            </a:r>
            <a:r>
              <a:rPr lang="el-GR" sz="2000" dirty="0" err="1" smtClean="0">
                <a:solidFill>
                  <a:schemeClr val="tx1"/>
                </a:solidFill>
              </a:rPr>
              <a:t>ημιάξονα</a:t>
            </a:r>
            <a:r>
              <a:rPr lang="el-GR" sz="2000" dirty="0" smtClean="0">
                <a:solidFill>
                  <a:schemeClr val="tx1"/>
                </a:solidFill>
              </a:rPr>
              <a:t> Ο</a:t>
            </a:r>
            <a:r>
              <a:rPr lang="en-US" sz="2000" dirty="0" smtClean="0">
                <a:solidFill>
                  <a:schemeClr val="tx1"/>
                </a:solidFill>
              </a:rPr>
              <a:t>x</a:t>
            </a:r>
            <a:r>
              <a:rPr lang="el-GR" sz="2000" dirty="0" smtClean="0">
                <a:solidFill>
                  <a:schemeClr val="tx1"/>
                </a:solidFill>
              </a:rPr>
              <a:t>’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τότε η γωνία ω είναι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ευθεία (ω=180</a:t>
            </a:r>
            <a:r>
              <a:rPr lang="el-GR" sz="2000" baseline="30000" dirty="0" smtClean="0">
                <a:solidFill>
                  <a:schemeClr val="tx1"/>
                </a:solidFill>
              </a:rPr>
              <a:t>ο</a:t>
            </a:r>
            <a:r>
              <a:rPr lang="el-GR" sz="2000" dirty="0" smtClean="0">
                <a:solidFill>
                  <a:schemeClr val="tx1"/>
                </a:solidFill>
              </a:rPr>
              <a:t>)</a:t>
            </a:r>
            <a:endParaRPr lang="el-GR" sz="2000" dirty="0" smtClean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472518" cy="4525963"/>
          </a:xfrm>
        </p:spPr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5786" y="2071678"/>
            <a:ext cx="73723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Τριγωνομετρικοί αριθμοί γωνίας ω </a:t>
            </a:r>
            <a:br>
              <a:rPr lang="el-GR" sz="3200" b="1" dirty="0" smtClean="0"/>
            </a:br>
            <a:r>
              <a:rPr lang="el-GR" sz="3200" b="1" dirty="0" smtClean="0"/>
              <a:t>0</a:t>
            </a:r>
            <a:r>
              <a:rPr lang="el-GR" sz="3200" b="1" baseline="30000" dirty="0" smtClean="0"/>
              <a:t>0</a:t>
            </a:r>
            <a:r>
              <a:rPr lang="el-GR" sz="3200" b="1" dirty="0" smtClean="0"/>
              <a:t> ≤ ω ≤ 180</a:t>
            </a:r>
            <a:r>
              <a:rPr lang="el-GR" sz="3200" b="1" baseline="30000" dirty="0" smtClean="0"/>
              <a:t>0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72518" cy="4972072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 Άρα, </a:t>
            </a:r>
            <a:r>
              <a:rPr lang="el-GR" b="1" dirty="0" smtClean="0"/>
              <a:t>σε κάθε περίπτωση </a:t>
            </a:r>
            <a:r>
              <a:rPr lang="el-GR" dirty="0" smtClean="0"/>
              <a:t>οι τριγωνομετρικοί αριθμοί γωνίας ω=</a:t>
            </a:r>
            <a:r>
              <a:rPr lang="en-US" dirty="0" err="1" smtClean="0"/>
              <a:t>xOM</a:t>
            </a:r>
            <a:r>
              <a:rPr lang="el-GR" dirty="0" smtClean="0"/>
              <a:t> είναι: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                                     όπου </a:t>
            </a:r>
            <a:r>
              <a:rPr lang="en-US" dirty="0" smtClean="0"/>
              <a:t>x</a:t>
            </a:r>
            <a:r>
              <a:rPr lang="el-GR" dirty="0" smtClean="0"/>
              <a:t>: η </a:t>
            </a:r>
            <a:r>
              <a:rPr lang="el-GR" dirty="0" err="1" smtClean="0"/>
              <a:t>τετμημένη</a:t>
            </a:r>
            <a:r>
              <a:rPr lang="el-GR" dirty="0" smtClean="0"/>
              <a:t> του Μ</a:t>
            </a:r>
            <a:endParaRPr lang="el-GR" dirty="0"/>
          </a:p>
          <a:p>
            <a:pPr>
              <a:buNone/>
            </a:pPr>
            <a:r>
              <a:rPr lang="el-GR" dirty="0" smtClean="0"/>
              <a:t>                                         </a:t>
            </a:r>
            <a:r>
              <a:rPr lang="en-US" dirty="0" smtClean="0"/>
              <a:t>y</a:t>
            </a:r>
            <a:r>
              <a:rPr lang="el-GR" dirty="0" smtClean="0"/>
              <a:t>: η τεταγμένη του Μ</a:t>
            </a:r>
            <a:endParaRPr lang="el-GR" dirty="0" smtClean="0"/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          ρ: η απόσταση ΟΜ</a:t>
            </a:r>
            <a:endParaRPr lang="el-GR" dirty="0" smtClean="0"/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         </a:t>
            </a:r>
            <a:endParaRPr lang="el-G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9448" y="2996879"/>
            <a:ext cx="34099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Ιδιότητες των τριγωνομετρικών αριθμών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</a:t>
            </a:r>
            <a:r>
              <a:rPr lang="en-US" dirty="0" smtClean="0"/>
              <a:t>   </a:t>
            </a:r>
            <a:r>
              <a:rPr lang="el-GR" dirty="0" smtClean="0"/>
              <a:t>Ισχύει ότι:   </a:t>
            </a:r>
            <a:r>
              <a:rPr lang="en-US" dirty="0" smtClean="0"/>
              <a:t>       </a:t>
            </a:r>
            <a:r>
              <a:rPr lang="el-GR" sz="4400" b="1" dirty="0" smtClean="0">
                <a:solidFill>
                  <a:srgbClr val="FF0000"/>
                </a:solidFill>
              </a:rPr>
              <a:t>0</a:t>
            </a:r>
            <a:r>
              <a:rPr lang="el-GR" sz="4400" dirty="0" smtClean="0"/>
              <a:t> </a:t>
            </a:r>
            <a:r>
              <a:rPr lang="el-GR" sz="4400" dirty="0" smtClean="0">
                <a:solidFill>
                  <a:srgbClr val="FF0000"/>
                </a:solidFill>
              </a:rPr>
              <a:t>≤</a:t>
            </a:r>
            <a:r>
              <a:rPr lang="el-GR" sz="4400" dirty="0" smtClean="0"/>
              <a:t> </a:t>
            </a:r>
            <a:r>
              <a:rPr lang="el-GR" sz="4400" b="1" dirty="0" err="1" smtClean="0">
                <a:solidFill>
                  <a:srgbClr val="FF0000"/>
                </a:solidFill>
              </a:rPr>
              <a:t>ημω</a:t>
            </a:r>
            <a:r>
              <a:rPr lang="el-GR" sz="4400" dirty="0" smtClean="0"/>
              <a:t> </a:t>
            </a:r>
            <a:r>
              <a:rPr lang="el-GR" sz="4400" dirty="0" smtClean="0">
                <a:solidFill>
                  <a:srgbClr val="FF0000"/>
                </a:solidFill>
              </a:rPr>
              <a:t>≤</a:t>
            </a:r>
            <a:r>
              <a:rPr lang="el-GR" sz="4400" dirty="0" smtClean="0"/>
              <a:t> </a:t>
            </a:r>
            <a:r>
              <a:rPr lang="el-GR" sz="4400" b="1" dirty="0" smtClean="0">
                <a:solidFill>
                  <a:srgbClr val="FF0000"/>
                </a:solidFill>
              </a:rPr>
              <a:t>1       </a:t>
            </a:r>
            <a:r>
              <a:rPr lang="el-GR" dirty="0" smtClean="0"/>
              <a:t>και</a:t>
            </a:r>
            <a:endParaRPr lang="el-GR" dirty="0" smtClean="0"/>
          </a:p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                   </a:t>
            </a:r>
            <a:r>
              <a:rPr lang="en-US" sz="4400" b="1" dirty="0" smtClean="0">
                <a:solidFill>
                  <a:srgbClr val="FF0000"/>
                </a:solidFill>
              </a:rPr>
              <a:t>-1</a:t>
            </a:r>
            <a:r>
              <a:rPr lang="el-GR" sz="4400" dirty="0" smtClean="0"/>
              <a:t> </a:t>
            </a:r>
            <a:r>
              <a:rPr lang="el-GR" sz="4400" dirty="0" smtClean="0">
                <a:solidFill>
                  <a:srgbClr val="FF0000"/>
                </a:solidFill>
              </a:rPr>
              <a:t>≤</a:t>
            </a:r>
            <a:r>
              <a:rPr lang="el-GR" sz="4400" dirty="0" smtClean="0"/>
              <a:t> </a:t>
            </a:r>
            <a:r>
              <a:rPr lang="el-GR" sz="4400" b="1" dirty="0" err="1" smtClean="0">
                <a:solidFill>
                  <a:srgbClr val="FF0000"/>
                </a:solidFill>
              </a:rPr>
              <a:t>συνω</a:t>
            </a:r>
            <a:r>
              <a:rPr lang="el-GR" sz="4400" dirty="0" smtClean="0"/>
              <a:t> </a:t>
            </a:r>
            <a:r>
              <a:rPr lang="el-GR" sz="4400" dirty="0" smtClean="0">
                <a:solidFill>
                  <a:srgbClr val="FF0000"/>
                </a:solidFill>
              </a:rPr>
              <a:t>≤</a:t>
            </a:r>
            <a:r>
              <a:rPr lang="el-GR" sz="4400" dirty="0" smtClean="0"/>
              <a:t> </a:t>
            </a:r>
            <a:r>
              <a:rPr lang="el-GR" sz="4400" b="1" dirty="0" smtClean="0">
                <a:solidFill>
                  <a:srgbClr val="FF0000"/>
                </a:solidFill>
              </a:rPr>
              <a:t>1 </a:t>
            </a:r>
            <a:endParaRPr lang="el-GR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4400" b="1" dirty="0" smtClean="0">
                <a:solidFill>
                  <a:srgbClr val="FF0000"/>
                </a:solidFill>
              </a:rPr>
              <a:t>    </a:t>
            </a:r>
            <a:r>
              <a:rPr lang="el-GR" dirty="0" smtClean="0"/>
              <a:t>για κάθε γωνία ω</a:t>
            </a:r>
            <a:r>
              <a:rPr lang="en-US" dirty="0" smtClean="0"/>
              <a:t> </a:t>
            </a:r>
            <a:r>
              <a:rPr lang="el-GR" altLang="en-US" dirty="0" smtClean="0"/>
              <a:t>  </a:t>
            </a:r>
            <a:r>
              <a:rPr lang="en-US" dirty="0" smtClean="0"/>
              <a:t>(</a:t>
            </a:r>
            <a:r>
              <a:rPr lang="el-GR" dirty="0" smtClean="0"/>
              <a:t>0</a:t>
            </a:r>
            <a:r>
              <a:rPr lang="el-GR" baseline="30000" dirty="0" smtClean="0"/>
              <a:t>ο</a:t>
            </a:r>
            <a:r>
              <a:rPr lang="el-GR" dirty="0" smtClean="0"/>
              <a:t>≤ω ≤ </a:t>
            </a:r>
            <a:r>
              <a:rPr lang="en-US" dirty="0" smtClean="0"/>
              <a:t>18</a:t>
            </a:r>
            <a:r>
              <a:rPr lang="el-GR" dirty="0" smtClean="0"/>
              <a:t>0</a:t>
            </a:r>
            <a:r>
              <a:rPr lang="el-GR" baseline="30000" dirty="0" smtClean="0"/>
              <a:t>ο</a:t>
            </a:r>
            <a:r>
              <a:rPr lang="en-US" dirty="0" smtClean="0"/>
              <a:t>)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Πρόσημο τριγωνομετρικών αριθμών </a:t>
            </a:r>
            <a:r>
              <a:rPr lang="el-GR" sz="2800" b="1" dirty="0" smtClean="0">
                <a:solidFill>
                  <a:srgbClr val="FF0000"/>
                </a:solidFill>
              </a:rPr>
              <a:t>οξείας</a:t>
            </a:r>
            <a:r>
              <a:rPr lang="el-GR" sz="2800" b="1" dirty="0" smtClean="0"/>
              <a:t> γωνίας ω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5725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   </a:t>
            </a:r>
            <a:r>
              <a:rPr lang="el-GR" sz="2800" dirty="0" err="1" smtClean="0"/>
              <a:t>ημω</a:t>
            </a:r>
            <a:r>
              <a:rPr lang="el-GR" sz="2800" dirty="0" smtClean="0"/>
              <a:t>=</a:t>
            </a:r>
            <a:r>
              <a:rPr lang="en-US" sz="2800" dirty="0" smtClean="0"/>
              <a:t>y/</a:t>
            </a:r>
            <a:r>
              <a:rPr lang="el-GR" sz="2800" dirty="0" smtClean="0"/>
              <a:t>ρ     άρα  ημω&gt;0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  </a:t>
            </a:r>
            <a:r>
              <a:rPr lang="el-GR" sz="2800" dirty="0" err="1" smtClean="0"/>
              <a:t>συνω</a:t>
            </a:r>
            <a:r>
              <a:rPr lang="el-GR" sz="2800" dirty="0" smtClean="0"/>
              <a:t>=</a:t>
            </a:r>
            <a:r>
              <a:rPr lang="en-US" sz="2800" dirty="0" smtClean="0"/>
              <a:t>x/</a:t>
            </a:r>
            <a:r>
              <a:rPr lang="el-GR" sz="2800" dirty="0" smtClean="0"/>
              <a:t>ρ     άρα  συνω&gt;0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   </a:t>
            </a:r>
            <a:r>
              <a:rPr lang="el-GR" sz="2800" dirty="0" err="1" smtClean="0"/>
              <a:t>εφω</a:t>
            </a:r>
            <a:r>
              <a:rPr lang="el-GR" sz="2800" dirty="0" smtClean="0"/>
              <a:t>=</a:t>
            </a:r>
            <a:r>
              <a:rPr lang="en-US" sz="2800" dirty="0" smtClean="0"/>
              <a:t>y/x</a:t>
            </a:r>
            <a:r>
              <a:rPr lang="el-GR" sz="2800" dirty="0" smtClean="0"/>
              <a:t>     άρα  εφω&gt;0</a:t>
            </a:r>
            <a:endParaRPr lang="el-GR" sz="2800" dirty="0" smtClean="0"/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Άμεση συνέπεια του παραπάνω ορισμού είναι ότι:</a:t>
            </a:r>
            <a:endParaRPr lang="el-GR" sz="2800" dirty="0" smtClean="0"/>
          </a:p>
          <a:p>
            <a:r>
              <a:rPr lang="el-GR" sz="2800" b="1" dirty="0" smtClean="0"/>
              <a:t>αν ω&lt;90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(οξεία) τότε ημω&gt;0, συνω&gt;0, εφω&gt;0</a:t>
            </a:r>
            <a:endParaRPr lang="el-GR" sz="2800" b="1" dirty="0" smtClean="0"/>
          </a:p>
          <a:p>
            <a:pPr>
              <a:buNone/>
            </a:pPr>
            <a:r>
              <a:rPr lang="el-GR" sz="2800" dirty="0" smtClean="0">
                <a:solidFill>
                  <a:srgbClr val="C00000"/>
                </a:solidFill>
              </a:rPr>
              <a:t>   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el-GR" sz="2800" dirty="0" smtClean="0">
                <a:solidFill>
                  <a:srgbClr val="C00000"/>
                </a:solidFill>
              </a:rPr>
              <a:t> Δηλαδή   </a:t>
            </a:r>
            <a:r>
              <a:rPr lang="el-GR" sz="2800" b="1" dirty="0" smtClean="0">
                <a:solidFill>
                  <a:srgbClr val="C00000"/>
                </a:solidFill>
              </a:rPr>
              <a:t>όλοι</a:t>
            </a:r>
            <a:r>
              <a:rPr lang="el-GR" sz="2800" dirty="0" smtClean="0">
                <a:solidFill>
                  <a:srgbClr val="C00000"/>
                </a:solidFill>
              </a:rPr>
              <a:t> οι τριγωνομετρικοί αριθμοί μιας οξείας γωνίας είναι </a:t>
            </a:r>
            <a:r>
              <a:rPr lang="el-GR" sz="2800" b="1" dirty="0" smtClean="0">
                <a:solidFill>
                  <a:srgbClr val="C00000"/>
                </a:solidFill>
              </a:rPr>
              <a:t>θετικοί.</a:t>
            </a:r>
            <a:endParaRPr lang="el-GR" sz="2800" dirty="0" smtClean="0">
              <a:solidFill>
                <a:srgbClr val="C0000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92091" y="1071546"/>
            <a:ext cx="3429024" cy="257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654032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Πρόσημο τριγωνομετρικών αριθμών </a:t>
            </a:r>
            <a:r>
              <a:rPr lang="el-GR" sz="2800" b="1" dirty="0" smtClean="0">
                <a:solidFill>
                  <a:srgbClr val="FF0000"/>
                </a:solidFill>
              </a:rPr>
              <a:t>αμβλείας</a:t>
            </a:r>
            <a:r>
              <a:rPr lang="el-GR" sz="2800" b="1" dirty="0" smtClean="0"/>
              <a:t> γωνίας ω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5725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   </a:t>
            </a:r>
            <a:r>
              <a:rPr lang="el-GR" sz="2800" dirty="0" err="1" smtClean="0"/>
              <a:t>ημω</a:t>
            </a:r>
            <a:r>
              <a:rPr lang="el-GR" sz="2800" dirty="0" smtClean="0"/>
              <a:t>=</a:t>
            </a:r>
            <a:r>
              <a:rPr lang="en-US" sz="2800" dirty="0" smtClean="0">
                <a:solidFill>
                  <a:srgbClr val="FF0000"/>
                </a:solidFill>
              </a:rPr>
              <a:t>y</a:t>
            </a:r>
            <a:r>
              <a:rPr lang="en-US" sz="2800" dirty="0" smtClean="0"/>
              <a:t>/</a:t>
            </a:r>
            <a:r>
              <a:rPr lang="el-GR" sz="2800" dirty="0" smtClean="0">
                <a:solidFill>
                  <a:srgbClr val="FF0000"/>
                </a:solidFill>
              </a:rPr>
              <a:t>ρ</a:t>
            </a:r>
            <a:r>
              <a:rPr lang="el-GR" sz="2800" dirty="0" smtClean="0"/>
              <a:t>     άρα  ημω</a:t>
            </a:r>
            <a:r>
              <a:rPr lang="el-GR" sz="2800" dirty="0" smtClean="0">
                <a:solidFill>
                  <a:srgbClr val="FF0000"/>
                </a:solidFill>
              </a:rPr>
              <a:t>&gt;</a:t>
            </a:r>
            <a:r>
              <a:rPr lang="el-GR" sz="2800" dirty="0" smtClean="0"/>
              <a:t>0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  </a:t>
            </a:r>
            <a:r>
              <a:rPr lang="el-GR" sz="2800" dirty="0" err="1" smtClean="0"/>
              <a:t>συνω</a:t>
            </a:r>
            <a:r>
              <a:rPr lang="el-GR" sz="2800" dirty="0" smtClean="0"/>
              <a:t>=</a:t>
            </a:r>
            <a:r>
              <a:rPr lang="en-US" sz="2800" dirty="0" smtClean="0">
                <a:solidFill>
                  <a:srgbClr val="00B050"/>
                </a:solidFill>
              </a:rPr>
              <a:t>x</a:t>
            </a:r>
            <a:r>
              <a:rPr lang="en-US" sz="2800" dirty="0" smtClean="0"/>
              <a:t>/</a:t>
            </a:r>
            <a:r>
              <a:rPr lang="el-GR" sz="2800" dirty="0" smtClean="0">
                <a:solidFill>
                  <a:srgbClr val="FF0000"/>
                </a:solidFill>
              </a:rPr>
              <a:t>ρ</a:t>
            </a:r>
            <a:r>
              <a:rPr lang="el-GR" sz="2800" dirty="0" smtClean="0"/>
              <a:t>     άρα  συνω</a:t>
            </a:r>
            <a:r>
              <a:rPr lang="el-GR" sz="2800" dirty="0" smtClean="0">
                <a:solidFill>
                  <a:srgbClr val="00B050"/>
                </a:solidFill>
              </a:rPr>
              <a:t>&lt;</a:t>
            </a:r>
            <a:r>
              <a:rPr lang="el-GR" sz="2800" dirty="0" smtClean="0"/>
              <a:t>0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   </a:t>
            </a:r>
            <a:r>
              <a:rPr lang="el-GR" sz="2800" dirty="0" err="1" smtClean="0"/>
              <a:t>εφω</a:t>
            </a:r>
            <a:r>
              <a:rPr lang="el-GR" sz="2800" dirty="0" smtClean="0"/>
              <a:t>=</a:t>
            </a:r>
            <a:r>
              <a:rPr lang="en-US" sz="2800" dirty="0" smtClean="0">
                <a:solidFill>
                  <a:srgbClr val="FF0000"/>
                </a:solidFill>
              </a:rPr>
              <a:t>y</a:t>
            </a:r>
            <a:r>
              <a:rPr lang="en-US" sz="2800" dirty="0" smtClean="0"/>
              <a:t>/</a:t>
            </a:r>
            <a:r>
              <a:rPr lang="en-US" sz="2800" dirty="0" smtClean="0">
                <a:solidFill>
                  <a:srgbClr val="00B050"/>
                </a:solidFill>
              </a:rPr>
              <a:t>x</a:t>
            </a:r>
            <a:r>
              <a:rPr lang="el-GR" sz="2800" dirty="0" smtClean="0"/>
              <a:t>     άρα  εφω</a:t>
            </a:r>
            <a:r>
              <a:rPr lang="el-GR" sz="2800" dirty="0" smtClean="0">
                <a:solidFill>
                  <a:srgbClr val="00B050"/>
                </a:solidFill>
              </a:rPr>
              <a:t>&lt;</a:t>
            </a:r>
            <a:r>
              <a:rPr lang="el-GR" sz="2800" dirty="0" smtClean="0"/>
              <a:t>0</a:t>
            </a:r>
            <a:endParaRPr lang="el-GR" sz="2800" dirty="0" smtClean="0"/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Άμεση συνέπεια του παραπάνω ορισμού είναι ότι:</a:t>
            </a:r>
            <a:endParaRPr lang="el-GR" sz="2800" dirty="0" smtClean="0"/>
          </a:p>
          <a:p>
            <a:r>
              <a:rPr lang="el-GR" sz="2800" b="1" dirty="0" smtClean="0"/>
              <a:t>αν ω&gt;90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(αμβλεία) τότε ημω&gt;0, συνω&lt;0, εφω&lt;0</a:t>
            </a:r>
            <a:endParaRPr lang="el-GR" sz="2800" b="1" dirty="0" smtClean="0"/>
          </a:p>
          <a:p>
            <a:pPr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l-GR" sz="2800" dirty="0" smtClean="0">
                <a:solidFill>
                  <a:srgbClr val="C00000"/>
                </a:solidFill>
              </a:rPr>
              <a:t>Δηλ.  μόνο το ημίτονο μιας αμβλείας γωνίας είναι θετικό</a:t>
            </a:r>
            <a:endParaRPr lang="el-GR" sz="2800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000628" y="1071546"/>
            <a:ext cx="3663676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792" y="260033"/>
            <a:ext cx="8472518" cy="725470"/>
          </a:xfrm>
        </p:spPr>
        <p:txBody>
          <a:bodyPr/>
          <a:lstStyle/>
          <a:p>
            <a:pPr algn="just"/>
            <a:r>
              <a:rPr lang="el-GR" sz="2400" b="1" dirty="0" smtClean="0">
                <a:solidFill>
                  <a:schemeClr val="tx1"/>
                </a:solidFill>
              </a:rPr>
              <a:t>Υπολογισμός ημιτόνου 0°, 30°, 45°, 60°, 90°</a:t>
            </a:r>
            <a:endParaRPr lang="el-GR" sz="2400" b="1" dirty="0" smtClean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8401080" cy="4876816"/>
          </a:xfrm>
        </p:spPr>
        <p:txBody>
          <a:bodyPr/>
          <a:lstStyle/>
          <a:p>
            <a:r>
              <a:rPr lang="el-GR" dirty="0" smtClean="0">
                <a:latin typeface="Comic Sans MS" panose="030F0702030302020204" pitchFamily="66" charset="0"/>
              </a:rPr>
              <a:t>Θεωρούμε την αλγεβρική </a:t>
            </a:r>
            <a:r>
              <a:rPr lang="el-GR" dirty="0" err="1" smtClean="0">
                <a:latin typeface="Comic Sans MS" panose="030F0702030302020204" pitchFamily="66" charset="0"/>
              </a:rPr>
              <a:t>πααράσταση</a:t>
            </a:r>
            <a:r>
              <a:rPr lang="el-GR" dirty="0" smtClean="0">
                <a:latin typeface="Comic Sans MS" panose="030F0702030302020204" pitchFamily="66" charset="0"/>
              </a:rPr>
              <a:t>   </a:t>
            </a:r>
            <a:r>
              <a:rPr lang="el-G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√κ/2</a:t>
            </a:r>
            <a:endParaRPr lang="el-GR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l-GR" dirty="0" smtClean="0">
                <a:latin typeface="Comic Sans MS" panose="030F0702030302020204" pitchFamily="66" charset="0"/>
              </a:rPr>
              <a:t> </a:t>
            </a:r>
            <a:r>
              <a:rPr lang="el-GR" dirty="0" smtClean="0">
                <a:latin typeface="Comic Sans MS" panose="030F0702030302020204" pitchFamily="66" charset="0"/>
              </a:rPr>
              <a:t>και θέτουμε για κ τις </a:t>
            </a:r>
            <a:r>
              <a:rPr lang="el-GR" dirty="0" err="1" smtClean="0">
                <a:latin typeface="Comic Sans MS" panose="030F0702030302020204" pitchFamily="66" charset="0"/>
              </a:rPr>
              <a:t>τιμες</a:t>
            </a:r>
            <a:r>
              <a:rPr lang="el-GR" dirty="0" smtClean="0">
                <a:latin typeface="Comic Sans MS" panose="030F0702030302020204" pitchFamily="66" charset="0"/>
              </a:rPr>
              <a:t> 0,1,2,3,4</a:t>
            </a:r>
            <a:endParaRPr lang="el-GR" dirty="0" smtClean="0">
              <a:latin typeface="Comic Sans MS" panose="030F0702030302020204" pitchFamily="66" charset="0"/>
            </a:endParaRPr>
          </a:p>
          <a:p>
            <a:pPr>
              <a:buNone/>
            </a:pPr>
            <a:endParaRPr lang="el-GR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571604" y="2786058"/>
          <a:ext cx="25479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050"/>
                <a:gridCol w="128588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Γωνια</a:t>
                      </a:r>
                      <a:r>
                        <a:rPr lang="el-GR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ημιτονο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0°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√…/2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30°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√…/2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45°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√…/2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60°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√…/2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90°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√…/2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4786314" y="2714620"/>
          <a:ext cx="2786082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3488"/>
                <a:gridCol w="145259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Γωνια</a:t>
                      </a:r>
                      <a:r>
                        <a:rPr lang="el-GR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συνημιτονο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0°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√…/2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30°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√…/2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45°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√…/2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60°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√…/2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90°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√…/2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Λυμένα παραδείγματα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b="1" dirty="0" smtClean="0"/>
              <a:t>Τριγωνομετρικοί αριθμοί γωνίας ω </a:t>
            </a:r>
            <a:br>
              <a:rPr lang="el-GR" b="1" dirty="0" smtClean="0"/>
            </a:br>
            <a:r>
              <a:rPr lang="el-GR" b="1" dirty="0" smtClean="0"/>
              <a:t>0</a:t>
            </a:r>
            <a:r>
              <a:rPr lang="el-GR" b="1" baseline="30000" dirty="0" smtClean="0"/>
              <a:t>0</a:t>
            </a:r>
            <a:r>
              <a:rPr lang="el-GR" b="1" dirty="0" smtClean="0"/>
              <a:t> ≤ ω ≤ 180</a:t>
            </a:r>
            <a:r>
              <a:rPr lang="el-GR" b="1" baseline="30000" dirty="0" smtClean="0"/>
              <a:t>0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57620" y="2643182"/>
            <a:ext cx="34099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9195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Παράδειγμα 1</a:t>
            </a:r>
            <a:r>
              <a:rPr lang="el-GR" sz="2400" b="1" baseline="30000" dirty="0" smtClean="0"/>
              <a:t>ο</a:t>
            </a:r>
            <a:r>
              <a:rPr lang="el-GR" sz="2400" b="1" dirty="0" smtClean="0"/>
              <a:t> </a:t>
            </a: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052810"/>
            <a:ext cx="8329642" cy="6000792"/>
          </a:xfrm>
        </p:spPr>
        <p:txBody>
          <a:bodyPr>
            <a:normAutofit fontScale="90000"/>
          </a:bodyPr>
          <a:lstStyle/>
          <a:p>
            <a:pPr algn="just">
              <a:buNone/>
            </a:pPr>
            <a:r>
              <a:rPr lang="el-GR" sz="2600" dirty="0" smtClean="0"/>
              <a:t>Να βρείτε τους βασικούς τριγωνομετρικούς αριθμούς  (ημίτονο, συνημίτονο και εφαπτομένη)  της γωνίας ω=</a:t>
            </a:r>
            <a:r>
              <a:rPr lang="en-US" sz="2600" dirty="0" smtClean="0"/>
              <a:t>x</a:t>
            </a:r>
            <a:r>
              <a:rPr lang="el-GR" sz="2600" dirty="0" smtClean="0"/>
              <a:t>ΟΜ αν Μ(3,4)</a:t>
            </a:r>
            <a:endParaRPr lang="el-GR" sz="2600" dirty="0" smtClean="0"/>
          </a:p>
          <a:p>
            <a:pPr>
              <a:buNone/>
            </a:pPr>
            <a:r>
              <a:rPr lang="el-GR" dirty="0" smtClean="0"/>
              <a:t>                                                             Λύση             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</a:t>
            </a:r>
            <a:r>
              <a:rPr lang="el-GR" sz="2800" dirty="0" smtClean="0"/>
              <a:t>Είναι </a:t>
            </a:r>
            <a:r>
              <a:rPr lang="en-US" sz="2800" dirty="0" smtClean="0">
                <a:solidFill>
                  <a:srgbClr val="FF0000"/>
                </a:solidFill>
              </a:rPr>
              <a:t>x=3</a:t>
            </a:r>
            <a:r>
              <a:rPr lang="en-US" sz="2800" dirty="0" smtClean="0"/>
              <a:t> </a:t>
            </a:r>
            <a:r>
              <a:rPr lang="el-GR" sz="2800" dirty="0" smtClean="0"/>
              <a:t>και </a:t>
            </a:r>
            <a:r>
              <a:rPr lang="en-US" sz="2800" dirty="0" smtClean="0">
                <a:solidFill>
                  <a:srgbClr val="FF0000"/>
                </a:solidFill>
              </a:rPr>
              <a:t>y</a:t>
            </a:r>
            <a:r>
              <a:rPr lang="el-GR" sz="2800" dirty="0" smtClean="0">
                <a:solidFill>
                  <a:srgbClr val="FF0000"/>
                </a:solidFill>
              </a:rPr>
              <a:t>=4</a:t>
            </a:r>
            <a:endParaRPr lang="el-GR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2800" dirty="0" smtClean="0"/>
              <a:t>						ρ</a:t>
            </a:r>
            <a:r>
              <a:rPr lang="el-GR" sz="2800" baseline="30000" dirty="0" smtClean="0"/>
              <a:t>2</a:t>
            </a:r>
            <a:r>
              <a:rPr lang="el-GR" sz="2800" dirty="0" smtClean="0"/>
              <a:t>=3</a:t>
            </a:r>
            <a:r>
              <a:rPr lang="el-GR" sz="2800" baseline="30000" dirty="0" smtClean="0"/>
              <a:t>2</a:t>
            </a:r>
            <a:r>
              <a:rPr lang="el-GR" sz="2800" dirty="0" smtClean="0"/>
              <a:t>+4</a:t>
            </a:r>
            <a:r>
              <a:rPr lang="el-GR" sz="2800" baseline="30000" dirty="0" smtClean="0"/>
              <a:t>2 </a:t>
            </a:r>
            <a:r>
              <a:rPr lang="el-GR" sz="2800" dirty="0" smtClean="0"/>
              <a:t>=25   Άρα </a:t>
            </a:r>
            <a:r>
              <a:rPr lang="el-GR" sz="2800" dirty="0" smtClean="0">
                <a:solidFill>
                  <a:srgbClr val="FF0000"/>
                </a:solidFill>
              </a:rPr>
              <a:t>ρ=5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					       </a:t>
            </a:r>
            <a:r>
              <a:rPr lang="en-US" sz="2800" dirty="0" smtClean="0"/>
              <a:t>      </a:t>
            </a:r>
            <a:r>
              <a:rPr lang="el-GR" sz="2800" dirty="0" smtClean="0"/>
              <a:t>Άρα: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>
                <a:solidFill>
                  <a:srgbClr val="00B050"/>
                </a:solidFill>
              </a:rPr>
              <a:t>						</a:t>
            </a:r>
            <a:r>
              <a:rPr lang="el-GR" sz="2800" dirty="0" err="1" smtClean="0">
                <a:solidFill>
                  <a:srgbClr val="00B050"/>
                </a:solidFill>
              </a:rPr>
              <a:t>ημω</a:t>
            </a:r>
            <a:r>
              <a:rPr lang="el-GR" sz="2800" dirty="0" smtClean="0">
                <a:solidFill>
                  <a:srgbClr val="00B050"/>
                </a:solidFill>
              </a:rPr>
              <a:t>=</a:t>
            </a:r>
            <a:r>
              <a:rPr lang="en-US" sz="2800" dirty="0" smtClean="0">
                <a:solidFill>
                  <a:srgbClr val="00B050"/>
                </a:solidFill>
              </a:rPr>
              <a:t>y</a:t>
            </a:r>
            <a:r>
              <a:rPr lang="el-GR" sz="2800" dirty="0" smtClean="0">
                <a:solidFill>
                  <a:srgbClr val="00B050"/>
                </a:solidFill>
              </a:rPr>
              <a:t>/ρ=4/5</a:t>
            </a:r>
            <a:endParaRPr lang="el-GR" sz="28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sz="2800" dirty="0" smtClean="0"/>
              <a:t>                                               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>
                <a:solidFill>
                  <a:srgbClr val="00B050"/>
                </a:solidFill>
              </a:rPr>
              <a:t>						</a:t>
            </a:r>
            <a:r>
              <a:rPr lang="el-GR" sz="2800" dirty="0" err="1" smtClean="0">
                <a:solidFill>
                  <a:srgbClr val="00B050"/>
                </a:solidFill>
              </a:rPr>
              <a:t>συνω</a:t>
            </a:r>
            <a:r>
              <a:rPr lang="el-GR" sz="2800" dirty="0" smtClean="0">
                <a:solidFill>
                  <a:srgbClr val="00B050"/>
                </a:solidFill>
              </a:rPr>
              <a:t>=</a:t>
            </a:r>
            <a:r>
              <a:rPr lang="en-US" sz="2800" dirty="0" smtClean="0">
                <a:solidFill>
                  <a:srgbClr val="00B050"/>
                </a:solidFill>
              </a:rPr>
              <a:t>x/</a:t>
            </a:r>
            <a:r>
              <a:rPr lang="el-GR" sz="2800" dirty="0" smtClean="0">
                <a:solidFill>
                  <a:srgbClr val="00B050"/>
                </a:solidFill>
              </a:rPr>
              <a:t>ρ=3/5</a:t>
            </a:r>
            <a:endParaRPr lang="el-GR" sz="28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sz="2800" dirty="0" smtClean="0"/>
              <a:t>					       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>
                <a:solidFill>
                  <a:srgbClr val="00B050"/>
                </a:solidFill>
              </a:rPr>
              <a:t>						</a:t>
            </a:r>
            <a:r>
              <a:rPr lang="el-GR" sz="2800" dirty="0" err="1" smtClean="0">
                <a:solidFill>
                  <a:srgbClr val="00B050"/>
                </a:solidFill>
              </a:rPr>
              <a:t>εφω</a:t>
            </a:r>
            <a:r>
              <a:rPr lang="el-GR" sz="2800" dirty="0" smtClean="0">
                <a:solidFill>
                  <a:srgbClr val="00B050"/>
                </a:solidFill>
              </a:rPr>
              <a:t>=</a:t>
            </a:r>
            <a:r>
              <a:rPr lang="en-US" sz="2800" dirty="0" smtClean="0">
                <a:solidFill>
                  <a:srgbClr val="00B050"/>
                </a:solidFill>
              </a:rPr>
              <a:t>y/x</a:t>
            </a:r>
            <a:r>
              <a:rPr lang="el-GR" sz="2800" dirty="0" smtClean="0">
                <a:solidFill>
                  <a:srgbClr val="00B050"/>
                </a:solidFill>
              </a:rPr>
              <a:t>=4/3</a:t>
            </a:r>
            <a:endParaRPr lang="el-GR" sz="28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sz="2800" dirty="0" smtClean="0"/>
              <a:t>					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187" y="2349168"/>
            <a:ext cx="39338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Εισαγωγή στη τριγωνομετρία</a:t>
            </a:r>
            <a:endParaRPr lang="el-GR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71538" y="1571612"/>
            <a:ext cx="7072362" cy="4525963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Οι τριγωνομετρικοί αριθμοί  γωνίας  ω  είναι έξι (6)</a:t>
            </a:r>
            <a:endParaRPr lang="el-GR" dirty="0" smtClean="0"/>
          </a:p>
          <a:p>
            <a:r>
              <a:rPr lang="el-GR" b="1" dirty="0" smtClean="0"/>
              <a:t>Ημ</a:t>
            </a:r>
            <a:r>
              <a:rPr lang="el-GR" dirty="0" smtClean="0"/>
              <a:t>ίτονο               (</a:t>
            </a:r>
            <a:r>
              <a:rPr lang="el-GR" dirty="0" err="1" smtClean="0"/>
              <a:t>ημω</a:t>
            </a:r>
            <a:r>
              <a:rPr lang="el-GR" dirty="0" smtClean="0"/>
              <a:t>)</a:t>
            </a:r>
            <a:endParaRPr lang="el-GR" dirty="0" smtClean="0"/>
          </a:p>
          <a:p>
            <a:r>
              <a:rPr lang="el-GR" b="1" dirty="0" smtClean="0"/>
              <a:t>Συν</a:t>
            </a:r>
            <a:r>
              <a:rPr lang="el-GR" dirty="0" smtClean="0"/>
              <a:t>ημίτονο         (</a:t>
            </a:r>
            <a:r>
              <a:rPr lang="el-GR" dirty="0" err="1" smtClean="0"/>
              <a:t>συνω</a:t>
            </a:r>
            <a:r>
              <a:rPr lang="el-GR" dirty="0" smtClean="0"/>
              <a:t>)</a:t>
            </a:r>
            <a:endParaRPr lang="el-GR" dirty="0" smtClean="0"/>
          </a:p>
          <a:p>
            <a:r>
              <a:rPr lang="el-GR" b="1" dirty="0" smtClean="0"/>
              <a:t>Εφ</a:t>
            </a:r>
            <a:r>
              <a:rPr lang="el-GR" dirty="0" smtClean="0"/>
              <a:t>απτομένη       (</a:t>
            </a:r>
            <a:r>
              <a:rPr lang="el-GR" dirty="0" err="1" smtClean="0"/>
              <a:t>εφω</a:t>
            </a:r>
            <a:r>
              <a:rPr lang="el-GR" dirty="0" smtClean="0"/>
              <a:t>)</a:t>
            </a:r>
            <a:endParaRPr lang="el-GR" dirty="0" smtClean="0"/>
          </a:p>
          <a:p>
            <a:r>
              <a:rPr lang="el-GR" b="1" dirty="0" smtClean="0"/>
              <a:t>Σ</a:t>
            </a:r>
            <a:r>
              <a:rPr lang="el-GR" dirty="0" smtClean="0"/>
              <a:t>υνε</a:t>
            </a:r>
            <a:r>
              <a:rPr lang="el-GR" b="1" dirty="0" smtClean="0"/>
              <a:t>φ</a:t>
            </a:r>
            <a:r>
              <a:rPr lang="el-GR" dirty="0" smtClean="0"/>
              <a:t>απτομένη (</a:t>
            </a:r>
            <a:r>
              <a:rPr lang="el-GR" dirty="0" err="1" smtClean="0"/>
              <a:t>σφω</a:t>
            </a:r>
            <a:r>
              <a:rPr lang="el-GR" dirty="0" smtClean="0"/>
              <a:t>)</a:t>
            </a:r>
            <a:endParaRPr lang="el-GR" dirty="0" smtClean="0"/>
          </a:p>
          <a:p>
            <a:r>
              <a:rPr lang="el-GR" b="1" dirty="0" smtClean="0"/>
              <a:t>Τέμ</a:t>
            </a:r>
            <a:r>
              <a:rPr lang="el-GR" dirty="0" smtClean="0"/>
              <a:t>νουσα            (</a:t>
            </a:r>
            <a:r>
              <a:rPr lang="el-GR" dirty="0" err="1" smtClean="0"/>
              <a:t>τεμω</a:t>
            </a:r>
            <a:r>
              <a:rPr lang="el-GR" dirty="0" smtClean="0"/>
              <a:t>)</a:t>
            </a:r>
            <a:endParaRPr lang="el-GR" dirty="0" smtClean="0"/>
          </a:p>
          <a:p>
            <a:r>
              <a:rPr lang="el-GR" b="1" dirty="0" smtClean="0"/>
              <a:t>Σ</a:t>
            </a:r>
            <a:r>
              <a:rPr lang="el-GR" dirty="0" smtClean="0"/>
              <a:t>υν</a:t>
            </a:r>
            <a:r>
              <a:rPr lang="el-GR" b="1" dirty="0" smtClean="0"/>
              <a:t>τέμ</a:t>
            </a:r>
            <a:r>
              <a:rPr lang="el-GR" dirty="0" smtClean="0"/>
              <a:t>νουσα      (</a:t>
            </a:r>
            <a:r>
              <a:rPr lang="el-GR" dirty="0" err="1" smtClean="0"/>
              <a:t>στεμω</a:t>
            </a:r>
            <a:r>
              <a:rPr lang="el-GR" dirty="0" smtClean="0"/>
              <a:t>)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Παράδειγμα 2</a:t>
            </a:r>
            <a:r>
              <a:rPr lang="el-GR" sz="3200" b="1" baseline="30000" dirty="0" smtClean="0"/>
              <a:t>ο</a:t>
            </a:r>
            <a:r>
              <a:rPr lang="el-GR" sz="3200" b="1" dirty="0" smtClean="0"/>
              <a:t>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l-GR" dirty="0" smtClean="0"/>
              <a:t> </a:t>
            </a:r>
            <a:r>
              <a:rPr lang="el-GR" sz="4000" dirty="0" smtClean="0"/>
              <a:t>Να βρείτε τους βασικούς τριγωνομετρικούς </a:t>
            </a:r>
            <a:endParaRPr lang="el-GR" sz="4000" dirty="0" smtClean="0"/>
          </a:p>
          <a:p>
            <a:pPr algn="just">
              <a:buNone/>
            </a:pPr>
            <a:r>
              <a:rPr lang="el-GR" sz="4000" dirty="0" smtClean="0"/>
              <a:t>αριθμούς(ημίτονο, συνημίτονο και εφαπτομένη)</a:t>
            </a:r>
            <a:endParaRPr lang="el-GR" sz="4000" dirty="0" smtClean="0"/>
          </a:p>
          <a:p>
            <a:pPr>
              <a:buNone/>
            </a:pPr>
            <a:r>
              <a:rPr lang="el-GR" sz="4000" dirty="0" smtClean="0"/>
              <a:t> της γωνίας ω=</a:t>
            </a:r>
            <a:r>
              <a:rPr lang="en-US" sz="4000" dirty="0" err="1" smtClean="0"/>
              <a:t>xOM</a:t>
            </a:r>
            <a:r>
              <a:rPr lang="el-GR" sz="4000" dirty="0" smtClean="0"/>
              <a:t> αν Μ(-4,3)</a:t>
            </a:r>
            <a:endParaRPr lang="el-GR" sz="4000" dirty="0" smtClean="0"/>
          </a:p>
          <a:p>
            <a:pPr>
              <a:buNone/>
            </a:pPr>
            <a:r>
              <a:rPr lang="el-GR" dirty="0" smtClean="0"/>
              <a:t>                                               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                                                 </a:t>
            </a:r>
            <a:endParaRPr lang="el-G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dirty="0" smtClean="0"/>
              <a:t>						</a:t>
            </a:r>
            <a:r>
              <a:rPr lang="el-GR" sz="4000" b="1" dirty="0" smtClean="0"/>
              <a:t>              Λύση</a:t>
            </a:r>
            <a:endParaRPr lang="el-GR" sz="4000" b="1" dirty="0" smtClean="0"/>
          </a:p>
          <a:p>
            <a:pPr>
              <a:buNone/>
            </a:pPr>
            <a:r>
              <a:rPr lang="el-GR" dirty="0" smtClean="0"/>
              <a:t>     					                  </a:t>
            </a:r>
            <a:r>
              <a:rPr lang="el-GR" sz="3400" dirty="0" smtClean="0"/>
              <a:t>Είναι </a:t>
            </a:r>
            <a:r>
              <a:rPr lang="en-US" sz="3400" dirty="0" smtClean="0">
                <a:solidFill>
                  <a:srgbClr val="FF0000"/>
                </a:solidFill>
              </a:rPr>
              <a:t>x=</a:t>
            </a:r>
            <a:r>
              <a:rPr lang="el-GR" sz="3400" dirty="0" smtClean="0">
                <a:solidFill>
                  <a:srgbClr val="FF0000"/>
                </a:solidFill>
              </a:rPr>
              <a:t>-4</a:t>
            </a:r>
            <a:r>
              <a:rPr lang="en-US" sz="3400" dirty="0" smtClean="0"/>
              <a:t> </a:t>
            </a:r>
            <a:r>
              <a:rPr lang="el-GR" sz="3400" dirty="0" smtClean="0"/>
              <a:t>και </a:t>
            </a:r>
            <a:r>
              <a:rPr lang="en-US" sz="3400" dirty="0" smtClean="0">
                <a:solidFill>
                  <a:srgbClr val="FF0000"/>
                </a:solidFill>
              </a:rPr>
              <a:t>y</a:t>
            </a:r>
            <a:r>
              <a:rPr lang="el-GR" sz="3400" dirty="0" smtClean="0">
                <a:solidFill>
                  <a:srgbClr val="FF0000"/>
                </a:solidFill>
              </a:rPr>
              <a:t>=3 </a:t>
            </a:r>
            <a:endParaRPr lang="el-GR" sz="3400" dirty="0" smtClean="0"/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						</a:t>
            </a:r>
            <a:r>
              <a:rPr lang="el-GR" sz="3400" dirty="0" smtClean="0">
                <a:solidFill>
                  <a:srgbClr val="00B050"/>
                </a:solidFill>
              </a:rPr>
              <a:t>   </a:t>
            </a:r>
            <a:r>
              <a:rPr lang="el-GR" sz="3400" dirty="0" smtClean="0"/>
              <a:t> ρ</a:t>
            </a:r>
            <a:r>
              <a:rPr lang="el-GR" sz="3400" baseline="30000" dirty="0" smtClean="0"/>
              <a:t>2</a:t>
            </a:r>
            <a:r>
              <a:rPr lang="el-GR" sz="3400" dirty="0" smtClean="0"/>
              <a:t>= (-4)</a:t>
            </a:r>
            <a:r>
              <a:rPr lang="el-GR" sz="3400" baseline="30000" dirty="0" smtClean="0"/>
              <a:t>2 </a:t>
            </a:r>
            <a:r>
              <a:rPr lang="el-GR" sz="3400" dirty="0" smtClean="0"/>
              <a:t>+3</a:t>
            </a:r>
            <a:r>
              <a:rPr lang="el-GR" sz="3400" baseline="30000" dirty="0" smtClean="0"/>
              <a:t>2</a:t>
            </a:r>
            <a:r>
              <a:rPr lang="el-GR" sz="3400" dirty="0" smtClean="0"/>
              <a:t>=25  Άρα </a:t>
            </a:r>
            <a:r>
              <a:rPr lang="el-GR" sz="3400" dirty="0" smtClean="0">
                <a:solidFill>
                  <a:srgbClr val="FF0000"/>
                </a:solidFill>
              </a:rPr>
              <a:t>ρ=5</a:t>
            </a:r>
            <a:endParaRPr lang="el-GR" sz="34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sz="3400" dirty="0" smtClean="0"/>
              <a:t>                                                       </a:t>
            </a:r>
            <a:r>
              <a:rPr lang="en-US" sz="3400" dirty="0" smtClean="0"/>
              <a:t> </a:t>
            </a:r>
            <a:r>
              <a:rPr lang="el-GR" sz="3400" dirty="0" smtClean="0"/>
              <a:t>                Άρα:</a:t>
            </a:r>
            <a:endParaRPr lang="el-GR" sz="3400" dirty="0" smtClean="0"/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						</a:t>
            </a:r>
            <a:r>
              <a:rPr lang="el-GR" sz="3400" dirty="0" smtClean="0">
                <a:solidFill>
                  <a:srgbClr val="00B050"/>
                </a:solidFill>
              </a:rPr>
              <a:t>     </a:t>
            </a:r>
            <a:r>
              <a:rPr lang="el-GR" sz="3400" dirty="0" err="1" smtClean="0">
                <a:solidFill>
                  <a:srgbClr val="00B050"/>
                </a:solidFill>
              </a:rPr>
              <a:t>ημω</a:t>
            </a:r>
            <a:r>
              <a:rPr lang="el-GR" sz="3400" dirty="0" smtClean="0">
                <a:solidFill>
                  <a:srgbClr val="00B050"/>
                </a:solidFill>
              </a:rPr>
              <a:t>=</a:t>
            </a:r>
            <a:r>
              <a:rPr lang="en-US" sz="3400" dirty="0" smtClean="0">
                <a:solidFill>
                  <a:srgbClr val="00B050"/>
                </a:solidFill>
              </a:rPr>
              <a:t>y</a:t>
            </a:r>
            <a:r>
              <a:rPr lang="el-GR" sz="3400" dirty="0" smtClean="0">
                <a:solidFill>
                  <a:srgbClr val="00B050"/>
                </a:solidFill>
              </a:rPr>
              <a:t>/ρ=</a:t>
            </a:r>
            <a:r>
              <a:rPr lang="en-US" sz="3400" dirty="0" smtClean="0">
                <a:solidFill>
                  <a:srgbClr val="00B050"/>
                </a:solidFill>
              </a:rPr>
              <a:t>3</a:t>
            </a:r>
            <a:r>
              <a:rPr lang="el-GR" sz="3400" dirty="0" smtClean="0">
                <a:solidFill>
                  <a:srgbClr val="00B050"/>
                </a:solidFill>
              </a:rPr>
              <a:t>/5</a:t>
            </a:r>
            <a:endParaRPr lang="el-GR" sz="34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dirty="0" smtClean="0"/>
              <a:t>    					                   </a:t>
            </a:r>
            <a:r>
              <a:rPr lang="el-GR" sz="3400" dirty="0" err="1" smtClean="0">
                <a:solidFill>
                  <a:srgbClr val="00B050"/>
                </a:solidFill>
              </a:rPr>
              <a:t>συνω</a:t>
            </a:r>
            <a:r>
              <a:rPr lang="el-GR" sz="3400" dirty="0" smtClean="0">
                <a:solidFill>
                  <a:srgbClr val="00B050"/>
                </a:solidFill>
              </a:rPr>
              <a:t>=</a:t>
            </a:r>
            <a:r>
              <a:rPr lang="en-US" sz="3400" dirty="0" smtClean="0">
                <a:solidFill>
                  <a:srgbClr val="00B050"/>
                </a:solidFill>
              </a:rPr>
              <a:t>x/</a:t>
            </a:r>
            <a:r>
              <a:rPr lang="el-GR" sz="3400" dirty="0" smtClean="0">
                <a:solidFill>
                  <a:srgbClr val="00B050"/>
                </a:solidFill>
              </a:rPr>
              <a:t>ρ=</a:t>
            </a:r>
            <a:r>
              <a:rPr lang="en-US" sz="3400" dirty="0" smtClean="0">
                <a:solidFill>
                  <a:srgbClr val="00B050"/>
                </a:solidFill>
              </a:rPr>
              <a:t>-4</a:t>
            </a:r>
            <a:r>
              <a:rPr lang="el-GR" sz="3400" dirty="0" smtClean="0">
                <a:solidFill>
                  <a:srgbClr val="00B050"/>
                </a:solidFill>
              </a:rPr>
              <a:t>/5</a:t>
            </a:r>
            <a:endParaRPr lang="el-GR" sz="3400" dirty="0" smtClean="0"/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						     </a:t>
            </a:r>
            <a:r>
              <a:rPr lang="el-GR" sz="3400" dirty="0" err="1" smtClean="0">
                <a:solidFill>
                  <a:srgbClr val="00B050"/>
                </a:solidFill>
              </a:rPr>
              <a:t>εφω</a:t>
            </a:r>
            <a:r>
              <a:rPr lang="el-GR" sz="3400" dirty="0" smtClean="0">
                <a:solidFill>
                  <a:srgbClr val="00B050"/>
                </a:solidFill>
              </a:rPr>
              <a:t>=</a:t>
            </a:r>
            <a:r>
              <a:rPr lang="en-US" sz="3400" dirty="0" smtClean="0">
                <a:solidFill>
                  <a:srgbClr val="00B050"/>
                </a:solidFill>
              </a:rPr>
              <a:t>y/x</a:t>
            </a:r>
            <a:r>
              <a:rPr lang="el-GR" sz="3400" dirty="0" smtClean="0">
                <a:solidFill>
                  <a:srgbClr val="00B050"/>
                </a:solidFill>
              </a:rPr>
              <a:t>=</a:t>
            </a:r>
            <a:r>
              <a:rPr lang="en-US" sz="3400" dirty="0" smtClean="0">
                <a:solidFill>
                  <a:srgbClr val="00B050"/>
                </a:solidFill>
              </a:rPr>
              <a:t>-3</a:t>
            </a:r>
            <a:r>
              <a:rPr lang="el-GR" sz="3400" dirty="0" smtClean="0">
                <a:solidFill>
                  <a:srgbClr val="00B050"/>
                </a:solidFill>
              </a:rPr>
              <a:t>/</a:t>
            </a:r>
            <a:r>
              <a:rPr lang="en-US" sz="3400" dirty="0" smtClean="0">
                <a:solidFill>
                  <a:srgbClr val="00B050"/>
                </a:solidFill>
              </a:rPr>
              <a:t>4</a:t>
            </a:r>
            <a:endParaRPr lang="el-GR" sz="3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4348" y="2500306"/>
            <a:ext cx="39243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Παράδειγμα </a:t>
            </a:r>
            <a:r>
              <a:rPr lang="en-US" sz="3200" b="1" dirty="0" smtClean="0"/>
              <a:t>3</a:t>
            </a:r>
            <a:r>
              <a:rPr lang="el-GR" sz="3200" b="1" baseline="30000" dirty="0" smtClean="0"/>
              <a:t>ο</a:t>
            </a:r>
            <a:r>
              <a:rPr lang="el-GR" sz="3200" b="1" dirty="0" smtClean="0"/>
              <a:t>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847090"/>
            <a:ext cx="8229600" cy="51168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2800" dirty="0" smtClean="0"/>
              <a:t>Να βρείτε τους βασικούς τριγωνομετρικούς 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αριθμούς(ημίτονο, συνημίτονο και εφαπτομένη)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 της γωνίας ω=</a:t>
            </a:r>
            <a:r>
              <a:rPr lang="en-US" sz="2800" dirty="0" err="1" smtClean="0"/>
              <a:t>xOM</a:t>
            </a:r>
            <a:r>
              <a:rPr lang="el-GR" sz="2800" dirty="0" smtClean="0"/>
              <a:t> αν Μ(</a:t>
            </a:r>
            <a:r>
              <a:rPr lang="en-US" sz="2800" dirty="0" smtClean="0"/>
              <a:t>0</a:t>
            </a:r>
            <a:r>
              <a:rPr lang="el-GR" sz="2800" dirty="0" smtClean="0"/>
              <a:t>,</a:t>
            </a:r>
            <a:r>
              <a:rPr lang="en-US" sz="2800" dirty="0" smtClean="0"/>
              <a:t>5</a:t>
            </a:r>
            <a:r>
              <a:rPr lang="el-GR" sz="2800" dirty="0" smtClean="0"/>
              <a:t>)</a:t>
            </a:r>
            <a:endParaRPr lang="el-GR" sz="2800" dirty="0" smtClean="0"/>
          </a:p>
          <a:p>
            <a:pPr>
              <a:buNone/>
            </a:pPr>
            <a:r>
              <a:rPr lang="en-US" dirty="0" smtClean="0"/>
              <a:t>                                            </a:t>
            </a:r>
            <a:r>
              <a:rPr lang="el-GR" b="1" dirty="0" smtClean="0"/>
              <a:t>Λύση</a:t>
            </a:r>
            <a:endParaRPr lang="el-GR" b="1" dirty="0" smtClean="0"/>
          </a:p>
          <a:p>
            <a:pPr>
              <a:buNone/>
            </a:pPr>
            <a:r>
              <a:rPr lang="el-GR" dirty="0" smtClean="0"/>
              <a:t>                                    Είναι </a:t>
            </a:r>
            <a:r>
              <a:rPr lang="en-US" dirty="0" smtClean="0">
                <a:solidFill>
                  <a:srgbClr val="FF0000"/>
                </a:solidFill>
              </a:rPr>
              <a:t>x=0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>
                <a:solidFill>
                  <a:srgbClr val="FF0000"/>
                </a:solidFill>
              </a:rPr>
              <a:t>y=5</a:t>
            </a:r>
            <a:r>
              <a:rPr lang="el-GR" dirty="0" smtClean="0"/>
              <a:t>                          					      ΟΜ=</a:t>
            </a:r>
            <a:r>
              <a:rPr lang="el-GR" dirty="0" smtClean="0">
                <a:solidFill>
                  <a:srgbClr val="FF0000"/>
                </a:solidFill>
              </a:rPr>
              <a:t>ρ=5</a:t>
            </a:r>
            <a:r>
              <a:rPr lang="el-GR" dirty="0" smtClean="0"/>
              <a:t>           </a:t>
            </a:r>
            <a:r>
              <a:rPr lang="en-US" dirty="0" smtClean="0"/>
              <a:t>   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</a:t>
            </a:r>
            <a:r>
              <a:rPr lang="el-GR" dirty="0" err="1" smtClean="0">
                <a:solidFill>
                  <a:srgbClr val="00B050"/>
                </a:solidFill>
              </a:rPr>
              <a:t>συνω</a:t>
            </a:r>
            <a:r>
              <a:rPr lang="el-GR" dirty="0" smtClean="0">
                <a:solidFill>
                  <a:srgbClr val="00B050"/>
                </a:solidFill>
              </a:rPr>
              <a:t>=</a:t>
            </a:r>
            <a:r>
              <a:rPr lang="en-US" dirty="0" smtClean="0">
                <a:solidFill>
                  <a:srgbClr val="00B050"/>
                </a:solidFill>
              </a:rPr>
              <a:t>x</a:t>
            </a:r>
            <a:r>
              <a:rPr lang="el-GR" dirty="0" smtClean="0">
                <a:solidFill>
                  <a:srgbClr val="00B050"/>
                </a:solidFill>
              </a:rPr>
              <a:t>/ρ=0/5=0</a:t>
            </a:r>
            <a:endParaRPr lang="el-GR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dirty="0" smtClean="0"/>
              <a:t>                                   </a:t>
            </a:r>
            <a:r>
              <a:rPr lang="el-GR" dirty="0" smtClean="0">
                <a:sym typeface="+mn-ea"/>
              </a:rPr>
              <a:t>   </a:t>
            </a:r>
            <a:r>
              <a:rPr lang="el-GR" dirty="0" err="1" smtClean="0">
                <a:solidFill>
                  <a:srgbClr val="00B050"/>
                </a:solidFill>
                <a:sym typeface="+mn-ea"/>
              </a:rPr>
              <a:t>εφω:δεν</a:t>
            </a:r>
            <a:r>
              <a:rPr lang="el-GR" dirty="0" smtClean="0">
                <a:solidFill>
                  <a:srgbClr val="00B050"/>
                </a:solidFill>
                <a:sym typeface="+mn-ea"/>
              </a:rPr>
              <a:t> ορίζεται</a:t>
            </a:r>
            <a:endParaRPr lang="el-GR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dirty="0" smtClean="0"/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" y="2564765"/>
            <a:ext cx="3579495" cy="37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460" y="709295"/>
            <a:ext cx="8585200" cy="2149475"/>
          </a:xfrm>
        </p:spPr>
        <p:txBody>
          <a:bodyPr/>
          <a:lstStyle/>
          <a:p>
            <a:pPr algn="just"/>
            <a:r>
              <a:rPr lang="el-GR" sz="2400" b="1" dirty="0" smtClean="0">
                <a:solidFill>
                  <a:schemeClr val="tx1"/>
                </a:solidFill>
              </a:rPr>
              <a:t>Παράδειγμα </a:t>
            </a:r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r>
              <a:rPr lang="el-GR" sz="2400" b="1" baseline="30000" dirty="0" smtClean="0">
                <a:solidFill>
                  <a:schemeClr val="tx1"/>
                </a:solidFill>
              </a:rPr>
              <a:t>ο</a:t>
            </a:r>
            <a:r>
              <a:rPr lang="el-GR" sz="2400" b="1" dirty="0" smtClean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Αν Μ(-1,1) να δείξετε ότι η γωνία </a:t>
            </a:r>
            <a:r>
              <a:rPr lang="en-US" sz="2400" dirty="0" err="1" smtClean="0">
                <a:solidFill>
                  <a:schemeClr val="tx1"/>
                </a:solidFill>
              </a:rPr>
              <a:t>xOM</a:t>
            </a:r>
            <a:r>
              <a:rPr lang="el-GR" sz="2400" dirty="0" smtClean="0">
                <a:solidFill>
                  <a:schemeClr val="tx1"/>
                </a:solidFill>
              </a:rPr>
              <a:t> είναι 135</a:t>
            </a:r>
            <a:r>
              <a:rPr lang="el-GR" sz="2400" baseline="30000" dirty="0" smtClean="0">
                <a:solidFill>
                  <a:schemeClr val="tx1"/>
                </a:solidFill>
              </a:rPr>
              <a:t>ο</a:t>
            </a:r>
            <a:r>
              <a:rPr lang="el-GR" sz="2400" dirty="0" smtClean="0">
                <a:solidFill>
                  <a:schemeClr val="tx1"/>
                </a:solidFill>
              </a:rPr>
              <a:t> και να υπολογίσετε τους βασικούς τριγωνομετρικούς της αριθμούς</a:t>
            </a:r>
            <a:endParaRPr lang="el-GR" sz="2400" dirty="0" smtClean="0">
              <a:solidFill>
                <a:schemeClr val="tx1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1"/>
          </p:nvPr>
        </p:nvSpPr>
        <p:spPr>
          <a:xfrm>
            <a:off x="499745" y="2766060"/>
            <a:ext cx="8358505" cy="38061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Φέρνουμε από το Μ κάθετη στον </a:t>
            </a:r>
            <a:r>
              <a:rPr lang="en-US" sz="2000" dirty="0" err="1" smtClean="0"/>
              <a:t>x’x</a:t>
            </a:r>
            <a:r>
              <a:rPr lang="el-GR" sz="2000" dirty="0" smtClean="0"/>
              <a:t>. Έστω Α η προβολή  του Μ στον </a:t>
            </a:r>
            <a:r>
              <a:rPr lang="en-US" sz="2000" dirty="0" err="1" smtClean="0"/>
              <a:t>x’x</a:t>
            </a:r>
            <a:r>
              <a:rPr lang="el-GR" sz="2000" dirty="0" smtClean="0"/>
              <a:t> και σχηματίζουμε το </a:t>
            </a:r>
            <a:r>
              <a:rPr lang="en-US" sz="2000" dirty="0" smtClean="0"/>
              <a:t> </a:t>
            </a:r>
            <a:r>
              <a:rPr lang="el-GR" sz="2000" dirty="0" err="1" smtClean="0"/>
              <a:t>ορθ</a:t>
            </a:r>
            <a:r>
              <a:rPr lang="el-GR" sz="2000" dirty="0" smtClean="0"/>
              <a:t>. τρίγωνο ΑΟΜ  </a:t>
            </a:r>
            <a:endParaRPr lang="el-GR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16226" y="3716969"/>
            <a:ext cx="28289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Μεγεθύνουμε το τρίγωνο ΑΟΜ</a:t>
            </a:r>
            <a:endParaRPr lang="el-GR" sz="36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Το τρίγωνο ΑΟΜ είναι: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Ορθογώνιο (Α=90</a:t>
            </a:r>
            <a:r>
              <a:rPr lang="el-GR" baseline="30000" dirty="0" smtClean="0"/>
              <a:t>ο</a:t>
            </a:r>
            <a:r>
              <a:rPr lang="el-GR" dirty="0" smtClean="0"/>
              <a:t> )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και ισοσκελές (ΑΟ=ΑΜ=1)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Άρα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Εφαρμόζουμε Πυθαγόρειο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θεώρημα στο ΑΟΜ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ΟΜ</a:t>
            </a:r>
            <a:r>
              <a:rPr lang="el-GR" b="1" baseline="30000" dirty="0" smtClean="0"/>
              <a:t>2</a:t>
            </a:r>
            <a:r>
              <a:rPr lang="el-GR" dirty="0" smtClean="0"/>
              <a:t>=1</a:t>
            </a:r>
            <a:r>
              <a:rPr lang="el-GR" baseline="30000" dirty="0" smtClean="0"/>
              <a:t>2</a:t>
            </a:r>
            <a:r>
              <a:rPr lang="el-GR" dirty="0" smtClean="0"/>
              <a:t>+1</a:t>
            </a:r>
            <a:r>
              <a:rPr lang="el-GR" baseline="30000" dirty="0" smtClean="0"/>
              <a:t>2</a:t>
            </a:r>
            <a:r>
              <a:rPr lang="el-GR" dirty="0" smtClean="0"/>
              <a:t>=2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Άρα </a:t>
            </a:r>
            <a:endParaRPr lang="el-GR" b="1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29717" y="2780663"/>
            <a:ext cx="17859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357826"/>
            <a:ext cx="110540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43050"/>
            <a:ext cx="35528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205"/>
            <a:ext cx="8229600" cy="1022985"/>
          </a:xfrm>
        </p:spPr>
        <p:txBody>
          <a:bodyPr>
            <a:normAutofit fontScale="90000"/>
          </a:bodyPr>
          <a:lstStyle/>
          <a:p>
            <a:pPr algn="just"/>
            <a:r>
              <a:rPr lang="el-GR" sz="2800" dirty="0" smtClean="0"/>
              <a:t>Οι γωνίες </a:t>
            </a:r>
            <a:r>
              <a:rPr lang="en-US" sz="2800" dirty="0" err="1" smtClean="0"/>
              <a:t>xOM</a:t>
            </a:r>
            <a:r>
              <a:rPr lang="en-US" sz="2800" dirty="0" smtClean="0"/>
              <a:t> </a:t>
            </a:r>
            <a:r>
              <a:rPr lang="el-GR" sz="2800" dirty="0" smtClean="0"/>
              <a:t>και ΜΟ</a:t>
            </a:r>
            <a:r>
              <a:rPr lang="en-US" sz="2800" dirty="0" smtClean="0"/>
              <a:t>x’ </a:t>
            </a:r>
            <a:r>
              <a:rPr lang="el-GR" sz="2800" dirty="0" smtClean="0"/>
              <a:t>είναι παραπληρωματικές  </a:t>
            </a:r>
            <a:br>
              <a:rPr lang="el-GR" sz="2800" dirty="0" smtClean="0"/>
            </a:br>
            <a:r>
              <a:rPr lang="el-GR" sz="2800" dirty="0" smtClean="0"/>
              <a:t>Αφού ΜΟ</a:t>
            </a:r>
            <a:r>
              <a:rPr lang="en-US" sz="2800" dirty="0" smtClean="0"/>
              <a:t>x’</a:t>
            </a:r>
            <a:r>
              <a:rPr lang="el-GR" sz="2800" dirty="0" smtClean="0"/>
              <a:t>=45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τότε </a:t>
            </a:r>
            <a:r>
              <a:rPr lang="en-US" sz="2800" dirty="0" err="1" smtClean="0"/>
              <a:t>xOM</a:t>
            </a:r>
            <a:r>
              <a:rPr lang="el-GR" sz="2800" dirty="0" smtClean="0"/>
              <a:t>=180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-45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=</a:t>
            </a:r>
            <a:r>
              <a:rPr lang="el-GR" sz="2800" dirty="0" smtClean="0">
                <a:solidFill>
                  <a:srgbClr val="FF0000"/>
                </a:solidFill>
              </a:rPr>
              <a:t>135</a:t>
            </a:r>
            <a:r>
              <a:rPr lang="el-GR" sz="2800" baseline="30000" dirty="0" smtClean="0">
                <a:solidFill>
                  <a:srgbClr val="FF0000"/>
                </a:solidFill>
              </a:rPr>
              <a:t>ο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br>
              <a:rPr lang="el-GR" sz="3200" dirty="0" smtClean="0">
                <a:solidFill>
                  <a:srgbClr val="FF0000"/>
                </a:solidFill>
              </a:rPr>
            </a:br>
            <a:endParaRPr lang="el-GR" sz="3200" dirty="0" smtClean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 bwMode="auto">
          <a:xfrm>
            <a:off x="2752725" y="1695450"/>
            <a:ext cx="40957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115" y="44133"/>
            <a:ext cx="8229600" cy="939784"/>
          </a:xfrm>
        </p:spPr>
        <p:txBody>
          <a:bodyPr/>
          <a:lstStyle/>
          <a:p>
            <a:r>
              <a:rPr lang="el-GR" dirty="0" smtClean="0"/>
              <a:t>Απαντήσεις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b="1" dirty="0" smtClean="0"/>
              <a:t>Άρα</a:t>
            </a:r>
            <a:endParaRPr lang="el-GR" sz="2800" b="1" dirty="0" smtClean="0"/>
          </a:p>
          <a:p>
            <a:pPr>
              <a:buNone/>
            </a:pP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43438" y="2643182"/>
            <a:ext cx="3757612" cy="373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3209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286388"/>
            <a:ext cx="2933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14818"/>
            <a:ext cx="3400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Παράδειγμα 4</a:t>
            </a:r>
            <a:r>
              <a:rPr lang="el-GR" sz="3200" b="1" baseline="30000" dirty="0" smtClean="0"/>
              <a:t>ο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401080" cy="4768865"/>
          </a:xfrm>
        </p:spPr>
        <p:txBody>
          <a:bodyPr>
            <a:normAutofit/>
          </a:bodyPr>
          <a:lstStyle/>
          <a:p>
            <a:r>
              <a:rPr lang="el-GR" dirty="0" smtClean="0"/>
              <a:t>Να συμπληρώσετε το κενό με το κατάλληλο σύμβολο ( &lt; , = , &gt; )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ημ57</a:t>
            </a:r>
            <a:r>
              <a:rPr lang="el-GR" baseline="30000" dirty="0" smtClean="0"/>
              <a:t>ο </a:t>
            </a:r>
            <a:r>
              <a:rPr lang="el-GR" dirty="0" smtClean="0"/>
              <a:t>. . . 0    	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συν57</a:t>
            </a:r>
            <a:r>
              <a:rPr lang="el-GR" baseline="30000" dirty="0" smtClean="0"/>
              <a:t>ο </a:t>
            </a:r>
            <a:r>
              <a:rPr lang="el-GR" dirty="0" smtClean="0"/>
              <a:t>. . . 0   	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εφ57</a:t>
            </a:r>
            <a:r>
              <a:rPr lang="el-GR" baseline="30000" dirty="0" smtClean="0"/>
              <a:t>ο </a:t>
            </a:r>
            <a:r>
              <a:rPr lang="el-GR" dirty="0" smtClean="0"/>
              <a:t>. . . 0</a:t>
            </a:r>
            <a:endParaRPr lang="el-GR" sz="2800" b="1" dirty="0" smtClean="0"/>
          </a:p>
          <a:p>
            <a:pPr>
              <a:buNone/>
            </a:pPr>
            <a:r>
              <a:rPr lang="el-GR" dirty="0" smtClean="0"/>
              <a:t>ημ157</a:t>
            </a:r>
            <a:r>
              <a:rPr lang="el-GR" baseline="30000" dirty="0" smtClean="0"/>
              <a:t>ο </a:t>
            </a:r>
            <a:r>
              <a:rPr lang="el-GR" dirty="0" smtClean="0"/>
              <a:t>. . . 0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συν157</a:t>
            </a:r>
            <a:r>
              <a:rPr lang="el-GR" baseline="30000" dirty="0" smtClean="0"/>
              <a:t>ο </a:t>
            </a:r>
            <a:r>
              <a:rPr lang="el-GR" dirty="0" smtClean="0"/>
              <a:t>. . . 0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εφ157</a:t>
            </a:r>
            <a:r>
              <a:rPr lang="el-GR" baseline="30000" dirty="0" smtClean="0"/>
              <a:t>ο </a:t>
            </a:r>
            <a:r>
              <a:rPr lang="el-GR" dirty="0" smtClean="0"/>
              <a:t>. . . 0</a:t>
            </a:r>
            <a:endParaRPr lang="el-GR" sz="2800" b="1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ημ57</a:t>
            </a:r>
            <a:r>
              <a:rPr lang="el-GR" baseline="30000" dirty="0" smtClean="0"/>
              <a:t>ο 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&gt;</a:t>
            </a:r>
            <a:r>
              <a:rPr lang="el-GR" dirty="0" smtClean="0"/>
              <a:t> 0</a:t>
            </a:r>
            <a:endParaRPr lang="en-US" dirty="0" smtClean="0"/>
          </a:p>
          <a:p>
            <a:r>
              <a:rPr lang="el-GR" dirty="0" smtClean="0"/>
              <a:t> συν57</a:t>
            </a:r>
            <a:r>
              <a:rPr lang="el-GR" baseline="30000" dirty="0" smtClean="0"/>
              <a:t>ο </a:t>
            </a:r>
            <a:r>
              <a:rPr lang="el-GR" dirty="0" smtClean="0">
                <a:solidFill>
                  <a:srgbClr val="FF0000"/>
                </a:solidFill>
              </a:rPr>
              <a:t>&gt;</a:t>
            </a:r>
            <a:r>
              <a:rPr lang="el-GR" dirty="0" smtClean="0"/>
              <a:t> 0	       </a:t>
            </a:r>
            <a:r>
              <a:rPr lang="el-GR" b="1" dirty="0" smtClean="0"/>
              <a:t>διότι είναι οξεία</a:t>
            </a:r>
            <a:r>
              <a:rPr lang="en-US" b="1" dirty="0" smtClean="0"/>
              <a:t> </a:t>
            </a:r>
            <a:r>
              <a:rPr lang="el-GR" b="1" dirty="0" smtClean="0"/>
              <a:t>γωνία</a:t>
            </a:r>
            <a:endParaRPr lang="el-GR" dirty="0" smtClean="0"/>
          </a:p>
          <a:p>
            <a:r>
              <a:rPr lang="en-US" dirty="0" smtClean="0"/>
              <a:t>  </a:t>
            </a:r>
            <a:r>
              <a:rPr lang="el-GR" dirty="0" smtClean="0"/>
              <a:t>εφ57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&gt;</a:t>
            </a:r>
            <a:r>
              <a:rPr lang="el-GR" dirty="0" smtClean="0"/>
              <a:t>0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ημ157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&gt;</a:t>
            </a:r>
            <a:r>
              <a:rPr lang="el-GR" dirty="0" smtClean="0"/>
              <a:t>0</a:t>
            </a:r>
            <a:endParaRPr lang="el-GR" dirty="0" smtClean="0"/>
          </a:p>
          <a:p>
            <a:r>
              <a:rPr lang="el-GR" dirty="0" smtClean="0"/>
              <a:t>συν157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&lt;</a:t>
            </a:r>
            <a:r>
              <a:rPr lang="el-GR" dirty="0" smtClean="0"/>
              <a:t>0	        </a:t>
            </a:r>
            <a:r>
              <a:rPr lang="el-GR" b="1" dirty="0" smtClean="0"/>
              <a:t>διότι είναι αμβλεία γωνία</a:t>
            </a:r>
            <a:endParaRPr lang="el-GR" dirty="0" smtClean="0"/>
          </a:p>
          <a:p>
            <a:r>
              <a:rPr lang="el-GR" dirty="0" smtClean="0"/>
              <a:t>εφ157</a:t>
            </a:r>
            <a:r>
              <a:rPr lang="el-GR" baseline="30000" dirty="0" smtClean="0"/>
              <a:t>ο </a:t>
            </a:r>
            <a:r>
              <a:rPr lang="el-GR" dirty="0" smtClean="0">
                <a:solidFill>
                  <a:srgbClr val="FF0000"/>
                </a:solidFill>
              </a:rPr>
              <a:t>&lt;</a:t>
            </a:r>
            <a:r>
              <a:rPr lang="el-GR" dirty="0" smtClean="0"/>
              <a:t>0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Ασκήσεις για λύση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1)Να συμπληρώσετε το κενό με το κατάλληλο σύμβολο ( &lt; , = , &gt; )</a:t>
            </a:r>
            <a:endParaRPr lang="el-GR" dirty="0" smtClean="0"/>
          </a:p>
          <a:p>
            <a:pPr marL="514350" indent="-514350">
              <a:buNone/>
            </a:pPr>
            <a:r>
              <a:rPr lang="el-GR" dirty="0" smtClean="0"/>
              <a:t>α)   ημ25</a:t>
            </a:r>
            <a:r>
              <a:rPr lang="el-GR" baseline="30000" dirty="0" smtClean="0"/>
              <a:t>ο</a:t>
            </a:r>
            <a:r>
              <a:rPr lang="en-US" dirty="0" smtClean="0"/>
              <a:t>∙</a:t>
            </a:r>
            <a:r>
              <a:rPr lang="el-GR" dirty="0" smtClean="0"/>
              <a:t>συν25</a:t>
            </a:r>
            <a:r>
              <a:rPr lang="el-GR" baseline="30000" dirty="0" smtClean="0"/>
              <a:t>ο</a:t>
            </a:r>
            <a:r>
              <a:rPr lang="en-US" dirty="0" smtClean="0"/>
              <a:t>∙</a:t>
            </a:r>
            <a:r>
              <a:rPr lang="el-GR" dirty="0" smtClean="0"/>
              <a:t>εφ25</a:t>
            </a:r>
            <a:r>
              <a:rPr lang="el-GR" baseline="30000" dirty="0" smtClean="0"/>
              <a:t>ο</a:t>
            </a:r>
            <a:r>
              <a:rPr lang="el-GR" dirty="0" smtClean="0"/>
              <a:t> . . . 0</a:t>
            </a:r>
            <a:endParaRPr lang="el-GR" dirty="0" smtClean="0"/>
          </a:p>
          <a:p>
            <a:pPr marL="514350" indent="-514350">
              <a:buNone/>
            </a:pPr>
            <a:r>
              <a:rPr lang="el-GR" dirty="0" smtClean="0"/>
              <a:t>β)   συν125</a:t>
            </a:r>
            <a:r>
              <a:rPr lang="el-GR" baseline="30000" dirty="0" smtClean="0"/>
              <a:t>ο </a:t>
            </a:r>
            <a:r>
              <a:rPr lang="en-US" dirty="0" smtClean="0"/>
              <a:t>∙</a:t>
            </a:r>
            <a:r>
              <a:rPr lang="el-GR" dirty="0" smtClean="0"/>
              <a:t>ημ125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n-US" dirty="0" smtClean="0"/>
              <a:t>∙</a:t>
            </a:r>
            <a:r>
              <a:rPr lang="el-GR" dirty="0" smtClean="0"/>
              <a:t>εφ125</a:t>
            </a:r>
            <a:r>
              <a:rPr lang="el-GR" baseline="30000" dirty="0" smtClean="0"/>
              <a:t>ο</a:t>
            </a:r>
            <a:r>
              <a:rPr lang="el-GR" dirty="0" smtClean="0"/>
              <a:t> . . . 0</a:t>
            </a:r>
            <a:endParaRPr lang="el-GR" dirty="0" smtClean="0"/>
          </a:p>
          <a:p>
            <a:pPr marL="514350" indent="-514350">
              <a:buNone/>
            </a:pPr>
            <a:r>
              <a:rPr lang="el-GR" dirty="0" smtClean="0"/>
              <a:t>γ)   ημ0</a:t>
            </a:r>
            <a:r>
              <a:rPr lang="el-GR" baseline="30000" dirty="0" smtClean="0"/>
              <a:t>ο</a:t>
            </a:r>
            <a:r>
              <a:rPr lang="el-GR" dirty="0" smtClean="0"/>
              <a:t> ∙συν90</a:t>
            </a:r>
            <a:r>
              <a:rPr lang="el-GR" baseline="30000" dirty="0" smtClean="0"/>
              <a:t>ο</a:t>
            </a:r>
            <a:r>
              <a:rPr lang="el-GR" dirty="0" smtClean="0"/>
              <a:t>∙εφ180</a:t>
            </a:r>
            <a:r>
              <a:rPr lang="el-GR" baseline="30000" dirty="0" smtClean="0"/>
              <a:t>ο</a:t>
            </a:r>
            <a:r>
              <a:rPr lang="el-GR" dirty="0" smtClean="0"/>
              <a:t> . . .0</a:t>
            </a:r>
            <a:endParaRPr lang="el-GR" dirty="0" smtClean="0"/>
          </a:p>
          <a:p>
            <a:pPr marL="514350" indent="-514350">
              <a:buNone/>
            </a:pPr>
            <a:r>
              <a:rPr lang="el-GR" dirty="0" smtClean="0"/>
              <a:t>δ)   εφ80</a:t>
            </a:r>
            <a:r>
              <a:rPr lang="el-GR" baseline="30000" dirty="0" smtClean="0"/>
              <a:t>ο</a:t>
            </a:r>
            <a:r>
              <a:rPr lang="el-GR" dirty="0" smtClean="0"/>
              <a:t>∙εφ170</a:t>
            </a:r>
            <a:r>
              <a:rPr lang="el-GR" baseline="30000" dirty="0" smtClean="0"/>
              <a:t>ο</a:t>
            </a:r>
            <a:r>
              <a:rPr lang="el-GR" dirty="0" smtClean="0"/>
              <a:t> . . .0</a:t>
            </a:r>
            <a:endParaRPr lang="el-GR" dirty="0" smtClean="0"/>
          </a:p>
          <a:p>
            <a:pPr marL="514350" indent="-514350">
              <a:buNone/>
            </a:pPr>
            <a:r>
              <a:rPr lang="el-GR" dirty="0" smtClean="0"/>
              <a:t>ε)   ημ77</a:t>
            </a:r>
            <a:r>
              <a:rPr lang="el-GR" baseline="30000" dirty="0" smtClean="0"/>
              <a:t>ο</a:t>
            </a:r>
            <a:r>
              <a:rPr lang="el-GR" dirty="0" smtClean="0"/>
              <a:t>+συν77</a:t>
            </a:r>
            <a:r>
              <a:rPr lang="el-GR" baseline="30000" dirty="0" smtClean="0"/>
              <a:t>ο</a:t>
            </a:r>
            <a:r>
              <a:rPr lang="el-GR" dirty="0" smtClean="0"/>
              <a:t>+εφ77</a:t>
            </a:r>
            <a:r>
              <a:rPr lang="el-GR" baseline="30000" dirty="0" smtClean="0"/>
              <a:t>ο</a:t>
            </a:r>
            <a:r>
              <a:rPr lang="el-GR" dirty="0" smtClean="0"/>
              <a:t> . . .0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br>
              <a:rPr lang="el-GR" sz="2700" dirty="0" smtClean="0"/>
            </a:br>
            <a:r>
              <a:rPr lang="el-GR" sz="3600" b="1" dirty="0" smtClean="0"/>
              <a:t>Ασκήσεις για λύση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2) Να βρείτε τους βασικούς τριγωνομετρικούς αριθμούς (ημίτονο, συνημίτονο και εφαπτομένη) της γωνίας ω=</a:t>
            </a:r>
            <a:r>
              <a:rPr lang="en-US" sz="2400" dirty="0" smtClean="0"/>
              <a:t>x</a:t>
            </a:r>
            <a:r>
              <a:rPr lang="el-GR" sz="2400" dirty="0" smtClean="0"/>
              <a:t>ΟΜ αν Μ(8,6)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3) Να βρείτε τους βασικούς τριγωνομετρικούς αριθμούς (ημίτονο, συνημίτονο και εφαπτομένη) της γωνίας ω=</a:t>
            </a:r>
            <a:r>
              <a:rPr lang="en-US" sz="2400" dirty="0" err="1" smtClean="0"/>
              <a:t>xOM</a:t>
            </a:r>
            <a:r>
              <a:rPr lang="el-GR" sz="2400" dirty="0" smtClean="0"/>
              <a:t> αν Μ(-5,12)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4) Να βρείτε τους βασικούς τριγωνομετρικούς αριθμούς (ημίτονο, συνημίτονο και εφαπτομένη) της γωνίας ω=</a:t>
            </a:r>
            <a:r>
              <a:rPr lang="en-US" sz="2400" dirty="0" err="1" smtClean="0"/>
              <a:t>xOM</a:t>
            </a:r>
            <a:r>
              <a:rPr lang="el-GR" sz="2400" dirty="0" smtClean="0"/>
              <a:t> αν Μ(-2,0)</a:t>
            </a:r>
            <a:endParaRPr lang="el-GR" sz="2400" dirty="0" smtClean="0"/>
          </a:p>
          <a:p>
            <a:pPr>
              <a:buNone/>
            </a:pPr>
            <a:r>
              <a:rPr lang="en-US" sz="2400" dirty="0" smtClean="0"/>
              <a:t>5)</a:t>
            </a:r>
            <a:r>
              <a:rPr lang="el-GR" sz="2400" dirty="0" smtClean="0"/>
              <a:t> Να βρείτε τους βασικούς τριγωνομετρικούς αριθμούς (ημίτονο, συνημίτονο και εφαπτομένη) της γωνίας ω=</a:t>
            </a:r>
            <a:r>
              <a:rPr lang="en-US" sz="2400" dirty="0" err="1" smtClean="0"/>
              <a:t>xOM</a:t>
            </a:r>
            <a:r>
              <a:rPr lang="el-GR" sz="2400" dirty="0" smtClean="0"/>
              <a:t> αν Μ(</a:t>
            </a:r>
            <a:r>
              <a:rPr lang="en-US" sz="2400" dirty="0" smtClean="0"/>
              <a:t>0</a:t>
            </a:r>
            <a:r>
              <a:rPr lang="el-GR" sz="2400" dirty="0" smtClean="0"/>
              <a:t>,</a:t>
            </a:r>
            <a:r>
              <a:rPr lang="en-US" sz="2400" dirty="0" smtClean="0"/>
              <a:t>3</a:t>
            </a:r>
            <a:r>
              <a:rPr lang="el-GR" sz="2400" dirty="0" smtClean="0"/>
              <a:t>)</a:t>
            </a:r>
            <a:endParaRPr lang="el-GR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τριγωνομετρικοί αριθμοί  γωνίας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Εδώ θα ασχοληθούμε μόνο με τους τρεις πρώτους</a:t>
            </a:r>
            <a:r>
              <a:rPr lang="el-GR" b="1" dirty="0" smtClean="0"/>
              <a:t> ,</a:t>
            </a:r>
            <a:endParaRPr lang="el-GR" b="1" dirty="0" smtClean="0"/>
          </a:p>
          <a:p>
            <a:r>
              <a:rPr lang="el-GR" b="1" dirty="0" smtClean="0">
                <a:solidFill>
                  <a:srgbClr val="FF0000"/>
                </a:solidFill>
              </a:rPr>
              <a:t>το ημίτονο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(</a:t>
            </a:r>
            <a:r>
              <a:rPr lang="el-GR" b="1" dirty="0" err="1" smtClean="0">
                <a:solidFill>
                  <a:srgbClr val="FF0000"/>
                </a:solidFill>
              </a:rPr>
              <a:t>ημω</a:t>
            </a:r>
            <a:r>
              <a:rPr lang="el-GR" b="1" dirty="0" smtClean="0">
                <a:solidFill>
                  <a:srgbClr val="FF0000"/>
                </a:solidFill>
              </a:rPr>
              <a:t>)</a:t>
            </a:r>
            <a:endParaRPr lang="el-GR" b="1" dirty="0" smtClean="0">
              <a:solidFill>
                <a:srgbClr val="FF0000"/>
              </a:solidFill>
            </a:endParaRPr>
          </a:p>
          <a:p>
            <a:r>
              <a:rPr lang="el-GR" b="1" dirty="0" smtClean="0">
                <a:solidFill>
                  <a:srgbClr val="FF0000"/>
                </a:solidFill>
              </a:rPr>
              <a:t> το συνημίτονο  (</a:t>
            </a:r>
            <a:r>
              <a:rPr lang="el-GR" b="1" dirty="0" err="1" smtClean="0">
                <a:solidFill>
                  <a:srgbClr val="FF0000"/>
                </a:solidFill>
              </a:rPr>
              <a:t>συνω</a:t>
            </a:r>
            <a:r>
              <a:rPr lang="el-GR" b="1" dirty="0" smtClean="0">
                <a:solidFill>
                  <a:srgbClr val="FF0000"/>
                </a:solidFill>
              </a:rPr>
              <a:t>) </a:t>
            </a:r>
            <a:endParaRPr lang="el-GR" b="1" dirty="0" smtClean="0">
              <a:solidFill>
                <a:srgbClr val="FF0000"/>
              </a:solidFill>
            </a:endParaRPr>
          </a:p>
          <a:p>
            <a:r>
              <a:rPr lang="el-GR" b="1" dirty="0" smtClean="0">
                <a:solidFill>
                  <a:srgbClr val="FF0000"/>
                </a:solidFill>
              </a:rPr>
              <a:t>και την εφαπτομένη (</a:t>
            </a:r>
            <a:r>
              <a:rPr lang="el-GR" b="1" dirty="0" err="1" smtClean="0">
                <a:solidFill>
                  <a:srgbClr val="FF0000"/>
                </a:solidFill>
              </a:rPr>
              <a:t>εφω</a:t>
            </a:r>
            <a:r>
              <a:rPr lang="el-GR" b="1" dirty="0" smtClean="0">
                <a:solidFill>
                  <a:srgbClr val="FF0000"/>
                </a:solidFill>
              </a:rPr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Ασκήσεις για λύση</a:t>
            </a:r>
            <a:endParaRPr lang="el-GR" sz="32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5) </a:t>
            </a:r>
            <a:r>
              <a:rPr lang="el-GR" sz="2400" dirty="0" smtClean="0"/>
              <a:t>Στο παρακάτω σχήμα το ΟΑΜ είναι ισόπλευρο.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Να υπολογίσετε: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α) τη γωνία </a:t>
            </a:r>
            <a:r>
              <a:rPr lang="en-US" sz="2400" dirty="0" err="1" smtClean="0"/>
              <a:t>xOM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β) τις συντεταγμένες του Μ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γ) τους τριγωνομετρικούς 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αριθμούς της γωνίας </a:t>
            </a:r>
            <a:r>
              <a:rPr lang="en-US" sz="2400" dirty="0" err="1" smtClean="0"/>
              <a:t>xOM</a:t>
            </a:r>
            <a:endParaRPr lang="el-G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0" y="2285992"/>
            <a:ext cx="38576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03040" y="2420597"/>
            <a:ext cx="3267070" cy="322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605" y="1196340"/>
            <a:ext cx="8229600" cy="647065"/>
          </a:xfrm>
        </p:spPr>
        <p:txBody>
          <a:bodyPr/>
          <a:lstStyle/>
          <a:p>
            <a:pPr algn="l"/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Να υπολογίσετε:</a:t>
            </a:r>
            <a:b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α) τη γωνία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</a:t>
            </a:r>
            <a:b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β) τις συντεταγμένες του Μ</a:t>
            </a:r>
            <a:b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γ) τους τριγωνομετρικούς </a:t>
            </a:r>
            <a:b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αριθμούς της γωνίας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b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50" y="-161313"/>
            <a:ext cx="8401080" cy="1357322"/>
          </a:xfrm>
        </p:spPr>
        <p:txBody>
          <a:bodyPr/>
          <a:lstStyle/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 </a:t>
            </a:r>
            <a:r>
              <a:rPr lang="el-GR" sz="1800" b="1" dirty="0" smtClean="0">
                <a:solidFill>
                  <a:schemeClr val="tx1"/>
                </a:solidFill>
              </a:rPr>
              <a:t>   Ένα πυροβόλο βρίσκεται στη θέση Ο και σημαδεύει αρχικά το στόχο </a:t>
            </a:r>
            <a:r>
              <a:rPr lang="el-GR" sz="1800" b="1" dirty="0" smtClean="0">
                <a:solidFill>
                  <a:schemeClr val="tx1"/>
                </a:solidFill>
              </a:rPr>
              <a:t>Α.</a:t>
            </a:r>
            <a:br>
              <a:rPr lang="el-GR" sz="1800" b="1" dirty="0" smtClean="0">
                <a:solidFill>
                  <a:schemeClr val="tx1"/>
                </a:solidFill>
              </a:rPr>
            </a:br>
            <a:r>
              <a:rPr lang="el-GR" sz="1800" b="1" dirty="0" smtClean="0">
                <a:solidFill>
                  <a:schemeClr val="tx1"/>
                </a:solidFill>
              </a:rPr>
              <a:t>     Πόσες μοίρες πρέπει να κατεβάσουμε την κάννη του πυροβόλου για να   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l-GR" sz="1800" b="1" dirty="0" smtClean="0">
                <a:solidFill>
                  <a:schemeClr val="tx1"/>
                </a:solidFill>
              </a:rPr>
              <a:t>  σημαδέψουμε το στόχο Β</a:t>
            </a:r>
            <a:r>
              <a:rPr lang="en-US" sz="1800" b="1" dirty="0" smtClean="0">
                <a:solidFill>
                  <a:schemeClr val="tx1"/>
                </a:solidFill>
              </a:rPr>
              <a:t>? (</a:t>
            </a:r>
            <a:r>
              <a:rPr lang="el-GR" sz="1800" b="1" dirty="0" smtClean="0">
                <a:solidFill>
                  <a:schemeClr val="tx1"/>
                </a:solidFill>
              </a:rPr>
              <a:t>με χρήση τριγωνομετρικών πινάκων)</a:t>
            </a:r>
            <a:endParaRPr lang="el-GR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196340"/>
            <a:ext cx="8229600" cy="4953000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57422" y="1500174"/>
            <a:ext cx="45148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el-GR" sz="3200" dirty="0" smtClean="0"/>
              <a:t>Τριγωνομετρικοί </a:t>
            </a:r>
            <a:r>
              <a:rPr lang="el-GR" sz="3200" smtClean="0"/>
              <a:t>αριθμοί  0</a:t>
            </a:r>
            <a:r>
              <a:rPr lang="el-GR" sz="3200" baseline="30000" smtClean="0"/>
              <a:t>ο</a:t>
            </a:r>
            <a:r>
              <a:rPr lang="el-GR" sz="3200" smtClean="0"/>
              <a:t>, 30</a:t>
            </a:r>
            <a:r>
              <a:rPr lang="el-GR" sz="3200" baseline="30000" smtClean="0"/>
              <a:t>ο</a:t>
            </a:r>
            <a:r>
              <a:rPr lang="el-GR" sz="3200" smtClean="0"/>
              <a:t> </a:t>
            </a:r>
            <a:r>
              <a:rPr lang="el-GR" sz="3200" dirty="0" smtClean="0"/>
              <a:t>,45</a:t>
            </a:r>
            <a:r>
              <a:rPr lang="el-GR" sz="3200" baseline="30000" dirty="0" smtClean="0"/>
              <a:t>ο</a:t>
            </a:r>
            <a:r>
              <a:rPr lang="el-GR" sz="3200" dirty="0" smtClean="0"/>
              <a:t> ,60</a:t>
            </a:r>
            <a:r>
              <a:rPr lang="el-GR" sz="3200" baseline="30000" dirty="0" smtClean="0"/>
              <a:t>ο</a:t>
            </a:r>
            <a:r>
              <a:rPr lang="el-GR" sz="3200" dirty="0" smtClean="0"/>
              <a:t> και 90</a:t>
            </a:r>
            <a:r>
              <a:rPr lang="el-GR" sz="3200" baseline="30000" dirty="0" smtClean="0"/>
              <a:t>ο</a:t>
            </a:r>
            <a:r>
              <a:rPr lang="el-GR" sz="3200" dirty="0" smtClean="0"/>
              <a:t> </a:t>
            </a:r>
            <a:endParaRPr lang="el-G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252662" y="1452562"/>
            <a:ext cx="50958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14282" y="785794"/>
            <a:ext cx="8830831" cy="578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5728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Προσοχή!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l-GR" dirty="0" err="1" smtClean="0"/>
              <a:t>ημω</a:t>
            </a:r>
            <a:r>
              <a:rPr lang="el-GR" dirty="0" smtClean="0"/>
              <a:t>, </a:t>
            </a:r>
            <a:r>
              <a:rPr lang="el-GR" dirty="0" err="1" smtClean="0"/>
              <a:t>συνω</a:t>
            </a:r>
            <a:r>
              <a:rPr lang="el-GR" dirty="0" smtClean="0"/>
              <a:t>, </a:t>
            </a:r>
            <a:r>
              <a:rPr lang="el-GR" dirty="0" err="1" smtClean="0"/>
              <a:t>εφω</a:t>
            </a:r>
            <a:r>
              <a:rPr lang="el-GR" dirty="0" smtClean="0"/>
              <a:t> είναι συμβολισμοί και  </a:t>
            </a:r>
            <a:r>
              <a:rPr lang="el-GR" b="1" dirty="0" smtClean="0"/>
              <a:t>δεν επιτρέπεται </a:t>
            </a:r>
            <a:r>
              <a:rPr lang="el-GR" dirty="0" smtClean="0"/>
              <a:t>καμία παρέμβαση ή πράξη, όπως:</a:t>
            </a:r>
            <a:endParaRPr lang="el-GR" dirty="0" smtClean="0"/>
          </a:p>
          <a:p>
            <a:r>
              <a:rPr lang="el-GR" dirty="0" err="1">
                <a:solidFill>
                  <a:srgbClr val="FF0000"/>
                </a:solidFill>
              </a:rPr>
              <a:t>η</a:t>
            </a:r>
            <a:r>
              <a:rPr lang="el-GR" dirty="0" err="1" smtClean="0">
                <a:solidFill>
                  <a:srgbClr val="FF0000"/>
                </a:solidFill>
              </a:rPr>
              <a:t>μ.ω</a:t>
            </a:r>
            <a:r>
              <a:rPr lang="el-GR" dirty="0" smtClean="0"/>
              <a:t>  </a:t>
            </a:r>
            <a:endParaRPr lang="el-GR" dirty="0" smtClean="0"/>
          </a:p>
          <a:p>
            <a:r>
              <a:rPr lang="el-GR" dirty="0" smtClean="0">
                <a:solidFill>
                  <a:srgbClr val="FF0000"/>
                </a:solidFill>
              </a:rPr>
              <a:t>ημ40+ημ20     ημ60</a:t>
            </a:r>
            <a:endParaRPr lang="el-GR" dirty="0" smtClean="0">
              <a:solidFill>
                <a:srgbClr val="FF0000"/>
              </a:solidFill>
            </a:endParaRPr>
          </a:p>
          <a:p>
            <a:r>
              <a:rPr lang="el-GR" dirty="0" smtClean="0">
                <a:solidFill>
                  <a:srgbClr val="FF0000"/>
                </a:solidFill>
              </a:rPr>
              <a:t>2συν10     συν20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16225" y="3500441"/>
            <a:ext cx="428628" cy="33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67568" y="4076707"/>
            <a:ext cx="428628" cy="33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496"/>
            <a:ext cx="4048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/>
          <a:lstStyle/>
          <a:p>
            <a:pPr algn="l"/>
            <a:r>
              <a:rPr lang="el-GR" b="1" dirty="0" smtClean="0"/>
              <a:t>Προσοχή!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3500438"/>
            <a:ext cx="8229600" cy="3071834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Όταν υψώνουμε ένα τριγωνομετρικό αριθμό σε δύναμη γράφουμε απλούστερα: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             (</a:t>
            </a:r>
            <a:r>
              <a:rPr lang="el-GR" b="1" dirty="0" err="1" smtClean="0"/>
              <a:t>ημω</a:t>
            </a:r>
            <a:r>
              <a:rPr lang="el-GR" b="1" dirty="0" smtClean="0"/>
              <a:t>)</a:t>
            </a:r>
            <a:r>
              <a:rPr lang="el-GR" b="1" baseline="30000" dirty="0" smtClean="0"/>
              <a:t> 2</a:t>
            </a:r>
            <a:r>
              <a:rPr lang="el-GR" b="1" dirty="0" smtClean="0"/>
              <a:t>= </a:t>
            </a:r>
            <a:r>
              <a:rPr lang="el-GR" b="1" dirty="0" err="1" smtClean="0"/>
              <a:t>ημω∙ημω</a:t>
            </a:r>
            <a:r>
              <a:rPr lang="el-GR" b="1" dirty="0" smtClean="0"/>
              <a:t>= ημ</a:t>
            </a:r>
            <a:r>
              <a:rPr lang="el-GR" b="1" baseline="30000" dirty="0" smtClean="0"/>
              <a:t>2</a:t>
            </a:r>
            <a:r>
              <a:rPr lang="el-GR" b="1" dirty="0" smtClean="0"/>
              <a:t>ω</a:t>
            </a:r>
            <a:endParaRPr lang="el-GR" b="1" dirty="0" smtClean="0"/>
          </a:p>
          <a:p>
            <a:pPr>
              <a:buNone/>
            </a:pPr>
            <a:r>
              <a:rPr lang="el-GR" b="1" dirty="0"/>
              <a:t> </a:t>
            </a:r>
            <a:r>
              <a:rPr lang="el-GR" b="1" dirty="0" smtClean="0"/>
              <a:t>         (</a:t>
            </a:r>
            <a:r>
              <a:rPr lang="el-GR" b="1" dirty="0" err="1" smtClean="0"/>
              <a:t>συνω</a:t>
            </a:r>
            <a:r>
              <a:rPr lang="el-GR" b="1" dirty="0" smtClean="0"/>
              <a:t>)</a:t>
            </a:r>
            <a:r>
              <a:rPr lang="el-GR" b="1" baseline="30000" dirty="0" smtClean="0"/>
              <a:t> 2</a:t>
            </a:r>
            <a:r>
              <a:rPr lang="el-GR" b="1" dirty="0" smtClean="0"/>
              <a:t>= </a:t>
            </a:r>
            <a:r>
              <a:rPr lang="el-GR" b="1" dirty="0" err="1" smtClean="0"/>
              <a:t>συνω∙συνω</a:t>
            </a:r>
            <a:r>
              <a:rPr lang="el-GR" b="1" dirty="0" smtClean="0"/>
              <a:t>= συν</a:t>
            </a:r>
            <a:r>
              <a:rPr lang="el-GR" b="1" baseline="30000" dirty="0" smtClean="0"/>
              <a:t>2</a:t>
            </a:r>
            <a:r>
              <a:rPr lang="el-GR" b="1" dirty="0" smtClean="0"/>
              <a:t>ω</a:t>
            </a:r>
            <a:endParaRPr lang="el-GR" b="1" dirty="0" smtClean="0"/>
          </a:p>
          <a:p>
            <a:pPr>
              <a:buNone/>
            </a:pPr>
            <a:r>
              <a:rPr lang="el-GR" b="1" dirty="0"/>
              <a:t> </a:t>
            </a:r>
            <a:r>
              <a:rPr lang="el-GR" b="1" dirty="0" smtClean="0"/>
              <a:t>            (</a:t>
            </a:r>
            <a:r>
              <a:rPr lang="el-GR" b="1" dirty="0" err="1" smtClean="0"/>
              <a:t>εφω</a:t>
            </a:r>
            <a:r>
              <a:rPr lang="el-GR" b="1" dirty="0" smtClean="0"/>
              <a:t>)</a:t>
            </a:r>
            <a:r>
              <a:rPr lang="el-GR" b="1" baseline="30000" dirty="0" smtClean="0"/>
              <a:t> 2</a:t>
            </a:r>
            <a:r>
              <a:rPr lang="el-GR" b="1" dirty="0" smtClean="0"/>
              <a:t>= </a:t>
            </a:r>
            <a:r>
              <a:rPr lang="el-GR" b="1" dirty="0" err="1" smtClean="0"/>
              <a:t>εφω∙εφω</a:t>
            </a:r>
            <a:r>
              <a:rPr lang="el-GR" b="1" dirty="0" smtClean="0"/>
              <a:t>= εφ</a:t>
            </a:r>
            <a:r>
              <a:rPr lang="el-GR" b="1" baseline="30000" dirty="0" smtClean="0"/>
              <a:t>2</a:t>
            </a:r>
            <a:r>
              <a:rPr lang="el-GR" b="1" dirty="0" smtClean="0"/>
              <a:t>ω</a:t>
            </a:r>
            <a:endParaRPr lang="el-GR" dirty="0"/>
          </a:p>
        </p:txBody>
      </p:sp>
      <p:pic>
        <p:nvPicPr>
          <p:cNvPr id="5" name="7 - Θέση περιεχομένου" descr="einstein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071802" y="285728"/>
            <a:ext cx="5958528" cy="321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928826"/>
          </a:xfrm>
        </p:spPr>
        <p:txBody>
          <a:bodyPr>
            <a:normAutofit/>
          </a:bodyPr>
          <a:lstStyle/>
          <a:p>
            <a:pPr algn="l"/>
            <a:r>
              <a:rPr lang="el-GR" sz="2800" dirty="0" smtClean="0"/>
              <a:t>Θυμηθείτε ότι:  </a:t>
            </a:r>
            <a:r>
              <a:rPr lang="el-GR" sz="2800" dirty="0"/>
              <a:t>κ</a:t>
            </a:r>
            <a:r>
              <a:rPr lang="el-GR" sz="2800" dirty="0" smtClean="0"/>
              <a:t>άθε ορθογώνιο τρίγωνο έχει </a:t>
            </a:r>
            <a:br>
              <a:rPr lang="el-GR" sz="2800" dirty="0" smtClean="0"/>
            </a:br>
            <a:r>
              <a:rPr lang="el-GR" sz="2800" b="1" dirty="0" smtClean="0"/>
              <a:t>δύο κάθετες πλευρές </a:t>
            </a:r>
            <a:r>
              <a:rPr lang="el-GR" sz="2800" dirty="0" smtClean="0"/>
              <a:t>(περιέχουν την ορθή γωνία) και την</a:t>
            </a:r>
            <a:br>
              <a:rPr lang="el-GR" sz="2800" dirty="0" smtClean="0"/>
            </a:br>
            <a:r>
              <a:rPr lang="el-GR" sz="2800" b="1" dirty="0" smtClean="0"/>
              <a:t>υποτείνουσα</a:t>
            </a:r>
            <a:r>
              <a:rPr lang="el-GR" sz="2800" dirty="0" smtClean="0"/>
              <a:t> (βρίσκεται απέναντι από την ορθή γωνία)</a:t>
            </a:r>
            <a:endParaRPr lang="el-GR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 bwMode="auto">
          <a:xfrm>
            <a:off x="2147887" y="2171700"/>
            <a:ext cx="5305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215" y="-99695"/>
            <a:ext cx="8501380" cy="991870"/>
          </a:xfrm>
        </p:spPr>
        <p:txBody>
          <a:bodyPr/>
          <a:lstStyle/>
          <a:p>
            <a:pPr algn="l"/>
            <a:br>
              <a:rPr lang="el-GR" sz="2800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Κάθε ορθογώνιο τρίγωνο έχει μια ορθή               και δύο οξείες γωνίες</a:t>
            </a:r>
            <a:endParaRPr lang="el-GR" sz="2800" b="1" dirty="0" smtClean="0">
              <a:solidFill>
                <a:schemeClr val="tx1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r>
              <a:rPr lang="el-GR" dirty="0" smtClean="0"/>
              <a:t>Γνωρίζουμε ότι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Αν                   τότε             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Επομένως</a:t>
            </a:r>
            <a:r>
              <a:rPr lang="en-US" dirty="0" smtClean="0"/>
              <a:t>                                     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</a:t>
            </a:r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79830" y="2143116"/>
            <a:ext cx="21431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31" y="2709222"/>
            <a:ext cx="9810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7939" y="2636832"/>
            <a:ext cx="1800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733" y="3645216"/>
            <a:ext cx="30289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13" y="4447862"/>
            <a:ext cx="51339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460" y="-317"/>
            <a:ext cx="8229600" cy="1368412"/>
          </a:xfrm>
        </p:spPr>
        <p:txBody>
          <a:bodyPr>
            <a:normAutofit/>
          </a:bodyPr>
          <a:lstStyle/>
          <a:p>
            <a:pPr algn="just"/>
            <a:r>
              <a:rPr lang="el-GR" sz="3200" dirty="0" smtClean="0">
                <a:solidFill>
                  <a:schemeClr val="tx1"/>
                </a:solidFill>
              </a:rPr>
              <a:t>Τύποι ημιτόνου - </a:t>
            </a:r>
            <a:r>
              <a:rPr lang="el-GR" sz="3200" dirty="0" err="1" smtClean="0">
                <a:solidFill>
                  <a:schemeClr val="tx1"/>
                </a:solidFill>
              </a:rPr>
              <a:t>συνημιτόνου</a:t>
            </a:r>
            <a:r>
              <a:rPr lang="el-GR" sz="3200" dirty="0" smtClean="0">
                <a:solidFill>
                  <a:schemeClr val="tx1"/>
                </a:solidFill>
              </a:rPr>
              <a:t>   και  εφαπτομένης</a:t>
            </a:r>
            <a:endParaRPr lang="el-GR" sz="3200" dirty="0" smtClean="0">
              <a:solidFill>
                <a:schemeClr val="tx1"/>
              </a:solidFill>
            </a:endParaRP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dirty="0" smtClean="0"/>
              <a:t>Ας θυμηθούμε πρώτα πώς ορίζονται οι </a:t>
            </a:r>
            <a:r>
              <a:rPr lang="el-GR" b="1" dirty="0" smtClean="0"/>
              <a:t>βασικοί τριγωνομετρικοί αριθμοί</a:t>
            </a:r>
            <a:r>
              <a:rPr lang="el-GR" dirty="0" smtClean="0"/>
              <a:t>             (</a:t>
            </a:r>
            <a:r>
              <a:rPr lang="el-GR" dirty="0" err="1" smtClean="0"/>
              <a:t>ημω</a:t>
            </a:r>
            <a:r>
              <a:rPr lang="el-GR" dirty="0" smtClean="0"/>
              <a:t>, </a:t>
            </a:r>
            <a:r>
              <a:rPr lang="el-GR" dirty="0" err="1" smtClean="0"/>
              <a:t>συνω</a:t>
            </a:r>
            <a:r>
              <a:rPr lang="el-GR" dirty="0" smtClean="0"/>
              <a:t> ,</a:t>
            </a:r>
            <a:r>
              <a:rPr lang="el-GR" dirty="0" err="1" smtClean="0"/>
              <a:t>εφω</a:t>
            </a:r>
            <a:r>
              <a:rPr lang="el-GR" dirty="0" smtClean="0"/>
              <a:t>) </a:t>
            </a:r>
            <a:r>
              <a:rPr lang="el-GR" u="sng" dirty="0" smtClean="0"/>
              <a:t>μιας οξείας γωνίας  ω ενός ορθογωνίου τριγώνου.</a:t>
            </a:r>
            <a:endParaRPr lang="el-GR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7427</Words>
  <Application>WPS Presentation</Application>
  <PresentationFormat>Προβολή στην οθόνη (4:3)</PresentationFormat>
  <Paragraphs>311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6" baseType="lpstr">
      <vt:lpstr>Arial</vt:lpstr>
      <vt:lpstr>SimSun</vt:lpstr>
      <vt:lpstr>Wingdings</vt:lpstr>
      <vt:lpstr>Wingdings 2</vt:lpstr>
      <vt:lpstr>Perpetua</vt:lpstr>
      <vt:lpstr>Cambria</vt:lpstr>
      <vt:lpstr>Calibri</vt:lpstr>
      <vt:lpstr>Microsoft YaHei</vt:lpstr>
      <vt:lpstr>Arial Unicode MS</vt:lpstr>
      <vt:lpstr>Franklin Gothic Book</vt:lpstr>
      <vt:lpstr>Comic Sans MS</vt:lpstr>
      <vt:lpstr>Communications and Dialogues</vt:lpstr>
      <vt:lpstr>Τριγωνομετρία</vt:lpstr>
      <vt:lpstr>Ετυμολογία</vt:lpstr>
      <vt:lpstr>Εισαγωγή στη τριγωνομετρία</vt:lpstr>
      <vt:lpstr>τριγωνομετρικοί αριθμοί  γωνίας</vt:lpstr>
      <vt:lpstr>Προσοχή!</vt:lpstr>
      <vt:lpstr>Προσοχή!</vt:lpstr>
      <vt:lpstr>Θυμηθείτε ότι:  κάθε ορθογώνιο τρίγωνο έχει  δύο κάθετες πλευρές (περιέχουν την ορθή γωνία) και την υποτείνουσα (βρίσκεται απέναντι από την ορθή γωνία)</vt:lpstr>
      <vt:lpstr> Κάθε ορθογώνιο τρίγωνο έχει μια ορθή               και δύο οξείες γωνίες</vt:lpstr>
      <vt:lpstr>Τύποι ημιτόνου - συνημιτόνου          και  εφαπτομένης</vt:lpstr>
      <vt:lpstr>Ημίτονο οξείας γωνίας  ορθ.τριγ.</vt:lpstr>
      <vt:lpstr>Συνημίτονο οξείας γωνίας  ορθ.τριγ.</vt:lpstr>
      <vt:lpstr>Εφαπτομένη οξείας γωνίας  ορθ.τριγ.</vt:lpstr>
      <vt:lpstr>Τριγωνομετρικοί αριθμοί γωνίας ω 00 ≤ ω ≤ 1800</vt:lpstr>
      <vt:lpstr>Επιλέγουμε ένα σημείο  Μ στο 1ο τεταρτημόριο       (όχι το Ο(0,0)) Ο θετικός ημιάξονας Οx και η ημιευθεία ΟΜ  σχηματίζουν τη γωνία  xΟΜ = ω</vt:lpstr>
      <vt:lpstr>Επιλέγουμε ένα σημείο  Μ (όχι το Ο(0,0)) Ο θετικός ημιάξονας Οx και η ημιευθεία ΟΜ  σχηματίζουν τη γωνία  xΟΜ = ω</vt:lpstr>
      <vt:lpstr>Επιλέγουμε ένα σημείο  Μ (όχι το Ο(0,0)) Ο θετικός ημιάξονας Οx και η ημιευθεία ΟΜ  σχηματίζουν τη γωνία  xΟΜ = ω</vt:lpstr>
      <vt:lpstr>Αν το σημείο Μ βρίσκεται στο 1ο τεταρτημόριο τότε η γωνία ω είναι οξεία  (ω&lt;90ο ) </vt:lpstr>
      <vt:lpstr> Αν το σημείο Μ βρίσκεται στο 2ο τεταρτημόριο τότε η γωνία ω είναι αμβλεία ω&gt;90°</vt:lpstr>
      <vt:lpstr>Ειδικές περιπτώσεις</vt:lpstr>
      <vt:lpstr> Αν το σημείο Μ βρίσκεται στο θετικό ημιάξονα Οx τότε η γωνία ω είναι μηδενική (ω=0ο) </vt:lpstr>
      <vt:lpstr> Αν το σημείο Μ βρίσκεται στο θετικό ημιάξονα Οy τότε η γωνία ω είναι ορθή (ω=90ο ) </vt:lpstr>
      <vt:lpstr> Αν το σημείο Μ βρίσκεται στον αρνητικό ημιάξονα Οx’ τότε η γωνία ω είναι ευθεία (ω=180ο) </vt:lpstr>
      <vt:lpstr>Τριγωνομετρικοί αριθμοί γωνίας ω  00 ≤ ω ≤ 1800</vt:lpstr>
      <vt:lpstr>Ιδιότητες των τριγωνομετρικών αριθμών</vt:lpstr>
      <vt:lpstr>Πρόσημο τριγωνομετρικών αριθμών οξείας γωνίας ω</vt:lpstr>
      <vt:lpstr>Πρόσημο τριγωνομετρικών αριθμών αμβλείας γωνίας ω</vt:lpstr>
      <vt:lpstr>Υπολογισμός ημιτόνου 0°, 30°, 45°, 60°, 90°</vt:lpstr>
      <vt:lpstr>Λυμένα παραδείγματα</vt:lpstr>
      <vt:lpstr>Παράδειγμα 1ο </vt:lpstr>
      <vt:lpstr>Παράδειγμα 2ο </vt:lpstr>
      <vt:lpstr>Παράδειγμα 3ο </vt:lpstr>
      <vt:lpstr> Παράδειγμα 4ο Αν Μ(-1,1) να δείξετε ότι η γωνία xOM είναι 135ο και να υπολογίσετε τους βασικούς τριγωνομετρικούς της αριθμούς </vt:lpstr>
      <vt:lpstr>Μεγεθύνουμε το τρίγωνο ΑΟΜ</vt:lpstr>
      <vt:lpstr>Οι γωνίες xOM και ΜΟx’ είναι παραπληρωματικές   Αφού ΜΟx’=45ο τότε xOM=180ο-45ο=135ο  </vt:lpstr>
      <vt:lpstr>Απαντήσεις</vt:lpstr>
      <vt:lpstr>Παράδειγμα 4ο</vt:lpstr>
      <vt:lpstr>Απάντηση</vt:lpstr>
      <vt:lpstr>Ασκήσεις για λύση</vt:lpstr>
      <vt:lpstr> Ασκήσεις για λύση </vt:lpstr>
      <vt:lpstr>Ασκήσεις για λύση</vt:lpstr>
      <vt:lpstr>Να υπολογίσετε: α) τη γωνία xOM β) τις συντεταγμένες του Μ γ) τους τριγωνομετρικούς  αριθμούς της γωνίας xOM                                     </vt:lpstr>
      <vt:lpstr>    6)       Ένα πυροβόλο βρίσκεται στη θέση Ο και σημαδεύει αρχικά το στόχο Α.      Πόσες μοίρες πρέπει να κατεβάσουμε την κάννη του πυροβόλου για να                .    σημαδέψουμε το στόχο Β? (με χρήση τριγωνομετρικών πινάκων)</vt:lpstr>
      <vt:lpstr>Τριγωνομετρικοί αριθμοί  0ο, 30ο ,45ο ,60ο και 90ο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Τριγωνομετρία</dc:title>
  <dc:creator>USER</dc:creator>
  <cp:lastModifiedBy>Maria Pappa</cp:lastModifiedBy>
  <cp:revision>147</cp:revision>
  <dcterms:created xsi:type="dcterms:W3CDTF">2020-04-27T14:13:00Z</dcterms:created>
  <dcterms:modified xsi:type="dcterms:W3CDTF">2024-11-07T19:54:27Z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12C6B51BFE614FD6AFBEB01936BD0DB7_13</vt:lpwstr>
  </property>
  <property fmtid="{D5CDD505-2E9C-101B-9397-08002B2CF9AE}" pid="3" name="KSOProductBuildVer">
    <vt:lpwstr>1033-12.2.0.18607</vt:lpwstr>
  </property>
</Properties>
</file>