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Roboto Slab"/>
      <p:regular r:id="rId17"/>
    </p:embeddedFont>
    <p:embeddedFont>
      <p:font typeface="Roboto Slab"/>
      <p:regular r:id="rId18"/>
    </p:embeddedFont>
    <p:embeddedFont>
      <p:font typeface="Roboto"/>
      <p:regular r:id="rId19"/>
    </p:embeddedFont>
    <p:embeddedFont>
      <p:font typeface="Roboto"/>
      <p:regular r:id="rId20"/>
    </p:embeddedFont>
    <p:embeddedFont>
      <p:font typeface="Roboto"/>
      <p:regular r:id="rId21"/>
    </p:embeddedFont>
    <p:embeddedFont>
      <p:font typeface="Roboto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87297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Θουκυδίδης: Η Εμφύλια Διαμάχη στην Κέρκυρα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63069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Βιβλίο 3, Κεφάλαιο 70 - Μια ανάλυση της πολιτικής κρίσης και των διεθνών παρεμβάσεων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44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Συμπεράσματα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93050"/>
            <a:ext cx="3664744" cy="2395657"/>
          </a:xfrm>
          <a:prstGeom prst="roundRect">
            <a:avLst>
              <a:gd name="adj" fmla="val 22724"/>
            </a:avLst>
          </a:prstGeom>
          <a:solidFill>
            <a:srgbClr val="3F4652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27198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Ιστορική Μέθοδος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210282"/>
            <a:ext cx="3211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Ο Θουκυδίδης παρουσιάζει τα γεγονότα με αναλυτική προσέγγιση, διακρίνοντας αιτίες και προφάσεις.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348" y="2493050"/>
            <a:ext cx="3664863" cy="2395657"/>
          </a:xfrm>
          <a:prstGeom prst="roundRect">
            <a:avLst>
              <a:gd name="adj" fmla="val 22724"/>
            </a:avLst>
          </a:prstGeom>
          <a:solidFill>
            <a:srgbClr val="3F4652"/>
          </a:solidFill>
          <a:ln/>
        </p:spPr>
      </p:sp>
      <p:sp>
        <p:nvSpPr>
          <p:cNvPr id="8" name="Text 5"/>
          <p:cNvSpPr/>
          <p:nvPr/>
        </p:nvSpPr>
        <p:spPr>
          <a:xfrm>
            <a:off x="4912162" y="27198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Πολιτικός Ρεαλισμός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162" y="3210282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Η αφήγηση αποκαλύπτει τη σύγκρουση συμφερόντων και την πολυπλοκότητα των διεθνών σχέσεων.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115520"/>
            <a:ext cx="7556421" cy="1669852"/>
          </a:xfrm>
          <a:prstGeom prst="roundRect">
            <a:avLst>
              <a:gd name="adj" fmla="val 32601"/>
            </a:avLst>
          </a:prstGeom>
          <a:solidFill>
            <a:srgbClr val="3F4652"/>
          </a:solidFill>
          <a:ln/>
        </p:spPr>
      </p:sp>
      <p:sp>
        <p:nvSpPr>
          <p:cNvPr id="11" name="Text 8"/>
          <p:cNvSpPr/>
          <p:nvPr/>
        </p:nvSpPr>
        <p:spPr>
          <a:xfrm>
            <a:off x="1020604" y="53423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Γλωσσική Τέχνη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5832753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Η ιδιαίτερη γλώσσα του Θουκυδίδη υπηρετεί την ιστορική ακρίβεια και την αναλυτική σκέψη.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1008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Δομή της Ιστορικής Αφήγησης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467808"/>
            <a:ext cx="7556421" cy="2633543"/>
          </a:xfrm>
          <a:prstGeom prst="roundRect">
            <a:avLst>
              <a:gd name="adj" fmla="val 1292"/>
            </a:avLst>
          </a:prstGeom>
          <a:solidFill>
            <a:srgbClr val="3F4652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26946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Α. Εμφύλια Διαμάχη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3185041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Χρόνος έναρξης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507004" y="3627239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Υποκινητές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507004" y="4069437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Φαινομενικός vs πραγματικός λόγος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507004" y="4511635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Δράση συνωμοτών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328166"/>
            <a:ext cx="7556421" cy="2191345"/>
          </a:xfrm>
          <a:prstGeom prst="roundRect">
            <a:avLst>
              <a:gd name="adj" fmla="val 1553"/>
            </a:avLst>
          </a:prstGeom>
          <a:solidFill>
            <a:srgbClr val="3F4652"/>
          </a:solidFill>
          <a:ln/>
        </p:spPr>
      </p:sp>
      <p:sp>
        <p:nvSpPr>
          <p:cNvPr id="11" name="Text 8"/>
          <p:cNvSpPr/>
          <p:nvPr/>
        </p:nvSpPr>
        <p:spPr>
          <a:xfrm>
            <a:off x="6507004" y="55549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Β. Διεθνής Ανάμειξη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7004" y="6045398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Επέμβαση Αθηναίων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6507004" y="6487597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Επέμβαση Λακεδαιμονίων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6507004" y="6929795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Απόφαση ουδετερότητας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55840"/>
            <a:ext cx="930282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Ιδεολογικά Στοιχεία της Αφήγησης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3118247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44253" y="3252907"/>
            <a:ext cx="296358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Προσωπική Φιλοδοξία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644253" y="3743325"/>
            <a:ext cx="552914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Κίνητρο πολιτικής δράσης και εξουσίας στην αρχαία πόλη-κράτος.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884" y="3118247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307348" y="3252907"/>
            <a:ext cx="31481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Μεγαλοψυχία ως Μέσο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8307348" y="3743325"/>
            <a:ext cx="55292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Οι ισχυροί φαίνονται μεγαλόψυχοι για να εξυπηρετήσουν τα συμφέροντά τους.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922758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644253" y="50574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Πολιτικός Ρεαλισμός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644253" y="5547836"/>
            <a:ext cx="552914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Επιβάλλει διπλωματική στάση στους αδύναμους για αποφυγή ζημιών.</a:t>
            </a:r>
            <a:endParaRPr lang="en-US" sz="17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884" y="4922758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8307348" y="50574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Λόγος vs Έργο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8307348" y="5547836"/>
            <a:ext cx="55292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Αντίθεση προφάσεων/αφορμών και πραγματικών αιτιών των γεγονότων.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2612"/>
            <a:ext cx="901684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Η Στρατηγική Θέση της Κέρκυρας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168366"/>
            <a:ext cx="28471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Γεωπολιτική Σημασία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749510"/>
            <a:ext cx="76042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Καίρια γεωγραφική θέση στο Ιόνιο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191708"/>
            <a:ext cx="76042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Έλεγχος διαμετακομιστικού εμπορίου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3633907"/>
            <a:ext cx="76042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Σύνδεση με Μεγάλη Ελλάδα και Δύση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4076105"/>
            <a:ext cx="76042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Ανταγωνισμός με Κόρινθο</a:t>
            </a:r>
            <a:endParaRPr lang="en-US" sz="17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9096" y="2196703"/>
            <a:ext cx="4885015" cy="48850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8558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Ναυτική Δύναμη και Συμμαχίες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2643307"/>
            <a:ext cx="1134070" cy="16698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41074" y="2870121"/>
            <a:ext cx="321564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Ισχυρή Ναυτική Δύναμη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641074" y="3360539"/>
            <a:ext cx="619553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Η Κέρκυρα διέθετε σημαντικό στόλο χρήσιμο στον Πελοποννησιακό πόλεμο.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90" y="431315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41074" y="45399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Επιμαχία με Αθήνα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641074" y="5030391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Συμφωνία που μπορούσε να εξελιχθεί σε πλήρη συμμαχία.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5674042"/>
            <a:ext cx="1134070" cy="166985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41074" y="5900857"/>
            <a:ext cx="463486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Ενίσχυση Αθηναϊκού Συνασπισμού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641074" y="6391275"/>
            <a:ext cx="619553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Σημαντική ενδυνάμωση έναντι του πελοποννησιακού συνασπισμού.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36871"/>
            <a:ext cx="590764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Πολιτικές Παρατάξεις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299960" y="2799278"/>
            <a:ext cx="30480" cy="3793331"/>
          </a:xfrm>
          <a:prstGeom prst="roundRect">
            <a:avLst>
              <a:gd name="adj" fmla="val 111628"/>
            </a:avLst>
          </a:prstGeom>
          <a:solidFill>
            <a:srgbClr val="585F6B"/>
          </a:solidFill>
          <a:ln/>
        </p:spPr>
      </p:sp>
      <p:sp>
        <p:nvSpPr>
          <p:cNvPr id="4" name="Shape 2"/>
          <p:cNvSpPr/>
          <p:nvPr/>
        </p:nvSpPr>
        <p:spPr>
          <a:xfrm>
            <a:off x="763310" y="2799278"/>
            <a:ext cx="6521410" cy="1669852"/>
          </a:xfrm>
          <a:prstGeom prst="roundRect">
            <a:avLst>
              <a:gd name="adj" fmla="val 2038"/>
            </a:avLst>
          </a:prstGeom>
          <a:solidFill>
            <a:srgbClr val="3F4652"/>
          </a:solidFill>
          <a:ln/>
        </p:spPr>
      </p:sp>
      <p:sp>
        <p:nvSpPr>
          <p:cNvPr id="5" name="Text 3"/>
          <p:cNvSpPr/>
          <p:nvPr/>
        </p:nvSpPr>
        <p:spPr>
          <a:xfrm>
            <a:off x="3880961" y="3026093"/>
            <a:ext cx="31769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Δημοκρατική Παράταξη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990124" y="3516511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Ενισχυόταν στην Κέρκυρα τα τελευταία χρόνια, προκαλώντας ανησυχία στην ολιγαρχική Κόρινθο.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345680" y="4922758"/>
            <a:ext cx="6521410" cy="1669852"/>
          </a:xfrm>
          <a:prstGeom prst="rect">
            <a:avLst/>
          </a:prstGeom>
          <a:solidFill>
            <a:srgbClr val="3F4652"/>
          </a:solidFill>
          <a:ln/>
        </p:spPr>
      </p:sp>
      <p:sp>
        <p:nvSpPr>
          <p:cNvPr id="8" name="Text 6"/>
          <p:cNvSpPr/>
          <p:nvPr/>
        </p:nvSpPr>
        <p:spPr>
          <a:xfrm>
            <a:off x="7572494" y="5149572"/>
            <a:ext cx="28907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Ολιγαρχική Παράταξη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572494" y="5639991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Υποστηριζόμενη από την Κόρινθο, επιδίωκε την ανατροπή του δημοκρατικού καθεστώτος.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92868"/>
            <a:ext cx="65255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Λόγοι Άφιξης Πρέσβεων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498527" y="32686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66A8EE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Αθήνα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84976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Ανησυχία από ολιγαρχική συνωμοσία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29196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Παρακολούθηση δράσης συνωμοτών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73416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Ενίσχυση δημοκρατικών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17636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Μετατροπή επιμαχίας σε συμμαχία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9304258" y="32686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Κόρινθος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599521" y="384976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Έλεγχος συνωμοτικής δραστηριότητας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429196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Ενίσχυση ολιγαρχικών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473416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Εγκαθίδρυση ολιγαρχικού καθεστώτος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517636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Προσάρτηση στην πελοποννησιακή συμμαχία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93790" y="587371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Τα συμφέροντά τους είναι συγκρουόμενα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12896"/>
            <a:ext cx="71504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Γλωσσικά Χαρακτηριστικά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75303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 Slab Light" pitchFamily="34" charset="0"/>
                <a:ea typeface="Roboto Slab Light" pitchFamily="34" charset="-122"/>
                <a:cs typeface="Roboto Slab Light" pitchFamily="34" charset="-120"/>
              </a:rPr>
              <a:t>01</a:t>
            </a:r>
            <a:endParaRPr lang="en-US" sz="175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3730347"/>
            <a:ext cx="4196358" cy="3048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39046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Δομικά Στοιχεία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4395073"/>
            <a:ext cx="419635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Σύνδεση με άξονες χρόνου, τόπου και αιτίας μέσω δευτερευουσών προτάσεων και επιρρηματικών μετοχών.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216962" y="3375303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 Slab Light" pitchFamily="34" charset="0"/>
                <a:ea typeface="Roboto Slab Light" pitchFamily="34" charset="-122"/>
                <a:cs typeface="Roboto Slab Light" pitchFamily="34" charset="-120"/>
              </a:rPr>
              <a:t>02</a:t>
            </a:r>
            <a:endParaRPr lang="en-US" sz="175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62" y="3752969"/>
            <a:ext cx="4196358" cy="3048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216962" y="39046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Στιλιστικά Σχήματα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5216962" y="4395073"/>
            <a:ext cx="419635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Πολυσύνδετο σχήμα και αντίθεση (έργῳ-λόγω) για έμφαση στις αντιθέσεις.</a:t>
            </a:r>
            <a:endParaRPr lang="en-US" sz="1750" dirty="0"/>
          </a:p>
        </p:txBody>
      </p:sp>
      <p:sp>
        <p:nvSpPr>
          <p:cNvPr id="11" name="Text 7"/>
          <p:cNvSpPr/>
          <p:nvPr/>
        </p:nvSpPr>
        <p:spPr>
          <a:xfrm>
            <a:off x="9640133" y="3375303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 Slab Light" pitchFamily="34" charset="0"/>
                <a:ea typeface="Roboto Slab Light" pitchFamily="34" charset="-122"/>
                <a:cs typeface="Roboto Slab Light" pitchFamily="34" charset="-120"/>
              </a:rPr>
              <a:t>03</a:t>
            </a:r>
            <a:endParaRPr lang="en-US" sz="1750" dirty="0"/>
          </a:p>
        </p:txBody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133" y="3752969"/>
            <a:ext cx="4196358" cy="3048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640133" y="39046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Ρηματικές Εγκλίσεις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9640133" y="4395073"/>
            <a:ext cx="419635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Κυριαρχία οριστικής για πραγματικά γεγονότα, αόριστος και ιστορικός ενεστώτας.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7493" y="283488"/>
            <a:ext cx="3315295" cy="22682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61090"/>
            <a:ext cx="1126652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Ιδιαίτερα Στοιχεία Θουκυδίδειας Γλώσσας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010031"/>
            <a:ext cx="4196358" cy="2093714"/>
          </a:xfrm>
          <a:prstGeom prst="roundRect">
            <a:avLst>
              <a:gd name="adj" fmla="val 1625"/>
            </a:avLst>
          </a:prstGeom>
          <a:solidFill>
            <a:srgbClr val="202733"/>
          </a:solidFill>
          <a:ln w="30480">
            <a:solidFill>
              <a:srgbClr val="585F6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51084" y="52673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Αρχαϊκές Προθέσεις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51084" y="5757743"/>
            <a:ext cx="36817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Χρήση </a:t>
            </a:r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ἐς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και </a:t>
            </a:r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ξυν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αντί των </a:t>
            </a:r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εἰς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και </a:t>
            </a:r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συν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αντίστοιχα.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010031"/>
            <a:ext cx="4196358" cy="2093714"/>
          </a:xfrm>
          <a:prstGeom prst="roundRect">
            <a:avLst>
              <a:gd name="adj" fmla="val 1625"/>
            </a:avLst>
          </a:prstGeom>
          <a:solidFill>
            <a:srgbClr val="202733"/>
          </a:solidFill>
          <a:ln w="30480">
            <a:solidFill>
              <a:srgbClr val="585F6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74256" y="52673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Σύνθετες Λέξεις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74256" y="5757743"/>
            <a:ext cx="36817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Πολλές σύνθετες λέξεις που δημιουργούν πυκνότητα και ακρίβεια στην έκφραση.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010031"/>
            <a:ext cx="4196358" cy="2093714"/>
          </a:xfrm>
          <a:prstGeom prst="roundRect">
            <a:avLst>
              <a:gd name="adj" fmla="val 1625"/>
            </a:avLst>
          </a:prstGeom>
          <a:solidFill>
            <a:srgbClr val="202733"/>
          </a:solidFill>
          <a:ln w="30480">
            <a:solidFill>
              <a:srgbClr val="585F6B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97427" y="5267325"/>
            <a:ext cx="30295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Ιστορικός Χαρακτήρας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97427" y="5757743"/>
            <a:ext cx="36817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Παρατατικός για τονισμό διάρκειας των γεγονότων και ιστορική αφήγηση.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2025-09-11T19:47:10Z</dcterms:created>
  <dcterms:modified xsi:type="dcterms:W3CDTF">2025-09-11T19:47:10Z</dcterms:modified>
</cp:coreProperties>
</file>