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8285E7F-5B3D-4625-8C66-F959E9BFDF78}" type="datetimeFigureOut">
              <a:rPr lang="en-US" smtClean="0"/>
              <a:t>9/23/2025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5D3E038-2090-41A7-BDD8-67BE9EFB793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3359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8285E7F-5B3D-4625-8C66-F959E9BFDF78}"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3E038-2090-41A7-BDD8-67BE9EFB7936}" type="slidenum">
              <a:rPr lang="en-US" smtClean="0"/>
              <a:t>‹#›</a:t>
            </a:fld>
            <a:endParaRPr lang="en-US"/>
          </a:p>
        </p:txBody>
      </p:sp>
    </p:spTree>
    <p:extLst>
      <p:ext uri="{BB962C8B-B14F-4D97-AF65-F5344CB8AC3E}">
        <p14:creationId xmlns:p14="http://schemas.microsoft.com/office/powerpoint/2010/main" val="378407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285E7F-5B3D-4625-8C66-F959E9BFDF78}"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3E038-2090-41A7-BDD8-67BE9EFB793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436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285E7F-5B3D-4625-8C66-F959E9BFDF78}"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3E038-2090-41A7-BDD8-67BE9EFB793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0504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285E7F-5B3D-4625-8C66-F959E9BFDF78}"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3E038-2090-41A7-BDD8-67BE9EFB7936}" type="slidenum">
              <a:rPr lang="en-US" smtClean="0"/>
              <a:t>‹#›</a:t>
            </a:fld>
            <a:endParaRPr lang="en-US"/>
          </a:p>
        </p:txBody>
      </p:sp>
    </p:spTree>
    <p:extLst>
      <p:ext uri="{BB962C8B-B14F-4D97-AF65-F5344CB8AC3E}">
        <p14:creationId xmlns:p14="http://schemas.microsoft.com/office/powerpoint/2010/main" val="3613228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285E7F-5B3D-4625-8C66-F959E9BFDF78}"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3E038-2090-41A7-BDD8-67BE9EFB793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1898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285E7F-5B3D-4625-8C66-F959E9BFDF78}"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3E038-2090-41A7-BDD8-67BE9EFB793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0977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8285E7F-5B3D-4625-8C66-F959E9BFDF78}"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3E038-2090-41A7-BDD8-67BE9EFB793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0013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8285E7F-5B3D-4625-8C66-F959E9BFDF78}"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3E038-2090-41A7-BDD8-67BE9EFB793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1436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8285E7F-5B3D-4625-8C66-F959E9BFDF78}"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3E038-2090-41A7-BDD8-67BE9EFB7936}" type="slidenum">
              <a:rPr lang="en-US" smtClean="0"/>
              <a:t>‹#›</a:t>
            </a:fld>
            <a:endParaRPr lang="en-US"/>
          </a:p>
        </p:txBody>
      </p:sp>
    </p:spTree>
    <p:extLst>
      <p:ext uri="{BB962C8B-B14F-4D97-AF65-F5344CB8AC3E}">
        <p14:creationId xmlns:p14="http://schemas.microsoft.com/office/powerpoint/2010/main" val="1569963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285E7F-5B3D-4625-8C66-F959E9BFDF78}"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3E038-2090-41A7-BDD8-67BE9EFB793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645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8285E7F-5B3D-4625-8C66-F959E9BFDF78}"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3E038-2090-41A7-BDD8-67BE9EFB7936}" type="slidenum">
              <a:rPr lang="en-US" smtClean="0"/>
              <a:t>‹#›</a:t>
            </a:fld>
            <a:endParaRPr lang="en-US"/>
          </a:p>
        </p:txBody>
      </p:sp>
    </p:spTree>
    <p:extLst>
      <p:ext uri="{BB962C8B-B14F-4D97-AF65-F5344CB8AC3E}">
        <p14:creationId xmlns:p14="http://schemas.microsoft.com/office/powerpoint/2010/main" val="391067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C8285E7F-5B3D-4625-8C66-F959E9BFDF78}" type="datetimeFigureOut">
              <a:rPr lang="en-US" smtClean="0"/>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3E038-2090-41A7-BDD8-67BE9EFB793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2801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8285E7F-5B3D-4625-8C66-F959E9BFDF78}" type="datetimeFigureOut">
              <a:rPr lang="en-US" smtClean="0"/>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3E038-2090-41A7-BDD8-67BE9EFB793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3142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85E7F-5B3D-4625-8C66-F959E9BFDF78}" type="datetimeFigureOut">
              <a:rPr lang="en-US" smtClean="0"/>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3E038-2090-41A7-BDD8-67BE9EFB7936}" type="slidenum">
              <a:rPr lang="en-US" smtClean="0"/>
              <a:t>‹#›</a:t>
            </a:fld>
            <a:endParaRPr lang="en-US"/>
          </a:p>
        </p:txBody>
      </p:sp>
    </p:spTree>
    <p:extLst>
      <p:ext uri="{BB962C8B-B14F-4D97-AF65-F5344CB8AC3E}">
        <p14:creationId xmlns:p14="http://schemas.microsoft.com/office/powerpoint/2010/main" val="198741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8285E7F-5B3D-4625-8C66-F959E9BFDF78}"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3E038-2090-41A7-BDD8-67BE9EFB793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429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8285E7F-5B3D-4625-8C66-F959E9BFDF78}"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3E038-2090-41A7-BDD8-67BE9EFB7936}" type="slidenum">
              <a:rPr lang="en-US" smtClean="0"/>
              <a:t>‹#›</a:t>
            </a:fld>
            <a:endParaRPr lang="en-US"/>
          </a:p>
        </p:txBody>
      </p:sp>
    </p:spTree>
    <p:extLst>
      <p:ext uri="{BB962C8B-B14F-4D97-AF65-F5344CB8AC3E}">
        <p14:creationId xmlns:p14="http://schemas.microsoft.com/office/powerpoint/2010/main" val="182161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8285E7F-5B3D-4625-8C66-F959E9BFDF78}" type="datetimeFigureOut">
              <a:rPr lang="en-US" smtClean="0"/>
              <a:t>9/23/2025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D3E038-2090-41A7-BDD8-67BE9EFB7936}" type="slidenum">
              <a:rPr lang="en-US" smtClean="0"/>
              <a:t>‹#›</a:t>
            </a:fld>
            <a:endParaRPr lang="en-US"/>
          </a:p>
        </p:txBody>
      </p:sp>
    </p:spTree>
    <p:extLst>
      <p:ext uri="{BB962C8B-B14F-4D97-AF65-F5344CB8AC3E}">
        <p14:creationId xmlns:p14="http://schemas.microsoft.com/office/powerpoint/2010/main" val="2838708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vocabulary.com/dictionary/realpoliti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47087-DEE1-4F23-8486-A2690AA19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BB81AE-EE4A-4AA4-8941-104B6C943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tx2"/>
          </a:solidFill>
          <a:ln>
            <a:noFill/>
          </a:ln>
          <a:effectLst>
            <a:outerShdw blurRad="114300" dist="1270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 name="Εικόνα 3">
            <a:extLst>
              <a:ext uri="{FF2B5EF4-FFF2-40B4-BE49-F238E27FC236}">
                <a16:creationId xmlns:a16="http://schemas.microsoft.com/office/drawing/2014/main" id="{5B9C0051-5BC0-60A1-7A7E-AF70DFD8F23C}"/>
              </a:ext>
            </a:extLst>
          </p:cNvPr>
          <p:cNvPicPr>
            <a:picLocks noChangeAspect="1"/>
          </p:cNvPicPr>
          <p:nvPr/>
        </p:nvPicPr>
        <p:blipFill>
          <a:blip r:embed="rId3">
            <a:alphaModFix amt="50000"/>
          </a:blip>
          <a:srcRect t="17183" r="1" b="6321"/>
          <a:stretch>
            <a:fillRect/>
          </a:stretch>
        </p:blipFill>
        <p:spPr>
          <a:xfrm>
            <a:off x="486138" y="488137"/>
            <a:ext cx="11227442" cy="5883295"/>
          </a:xfrm>
          <a:prstGeom prst="rect">
            <a:avLst/>
          </a:prstGeom>
        </p:spPr>
      </p:pic>
      <p:cxnSp>
        <p:nvCxnSpPr>
          <p:cNvPr id="13" name="Straight Connector 12">
            <a:extLst>
              <a:ext uri="{FF2B5EF4-FFF2-40B4-BE49-F238E27FC236}">
                <a16:creationId xmlns:a16="http://schemas.microsoft.com/office/drawing/2014/main" id="{4AA791FC-1AEF-4561-93B5-6B9E981BBB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21280" y="3594428"/>
            <a:ext cx="69494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AAA2202F-2A68-464D-8E53-CEBE9303D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7" name="Group 16">
            <a:extLst>
              <a:ext uri="{FF2B5EF4-FFF2-40B4-BE49-F238E27FC236}">
                <a16:creationId xmlns:a16="http://schemas.microsoft.com/office/drawing/2014/main" id="{5B129734-DF6D-46B8-A0E0-4F178B3AD2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8" name="Rounded Rectangle 21">
              <a:extLst>
                <a:ext uri="{FF2B5EF4-FFF2-40B4-BE49-F238E27FC236}">
                  <a16:creationId xmlns:a16="http://schemas.microsoft.com/office/drawing/2014/main" id="{6A986578-4991-4E9B-94B7-056F6B09B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9" name="Picture 18">
              <a:extLst>
                <a:ext uri="{FF2B5EF4-FFF2-40B4-BE49-F238E27FC236}">
                  <a16:creationId xmlns:a16="http://schemas.microsoft.com/office/drawing/2014/main" id="{257D0097-ACF2-46A6-804C-C5D55A188FE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0" name="Rounded Rectangle 27">
              <a:extLst>
                <a:ext uri="{FF2B5EF4-FFF2-40B4-BE49-F238E27FC236}">
                  <a16:creationId xmlns:a16="http://schemas.microsoft.com/office/drawing/2014/main" id="{A71DA5EB-109A-4C2F-A093-7E5F6490B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1" name="Picture 20">
              <a:extLst>
                <a:ext uri="{FF2B5EF4-FFF2-40B4-BE49-F238E27FC236}">
                  <a16:creationId xmlns:a16="http://schemas.microsoft.com/office/drawing/2014/main" id="{DA85B8CE-EB01-4DD0-8B39-D413503D77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2" name="Τίτλος 1">
            <a:extLst>
              <a:ext uri="{FF2B5EF4-FFF2-40B4-BE49-F238E27FC236}">
                <a16:creationId xmlns:a16="http://schemas.microsoft.com/office/drawing/2014/main" id="{0DBD94C4-B3F3-3B2A-519C-80D0AD76E8E5}"/>
              </a:ext>
            </a:extLst>
          </p:cNvPr>
          <p:cNvSpPr>
            <a:spLocks noGrp="1"/>
          </p:cNvSpPr>
          <p:nvPr>
            <p:ph type="ctrTitle"/>
          </p:nvPr>
        </p:nvSpPr>
        <p:spPr>
          <a:xfrm>
            <a:off x="2224403" y="1113698"/>
            <a:ext cx="8229600" cy="2345264"/>
          </a:xfrm>
        </p:spPr>
        <p:txBody>
          <a:bodyPr>
            <a:normAutofit/>
          </a:bodyPr>
          <a:lstStyle/>
          <a:p>
            <a:r>
              <a:rPr lang="el-GR" sz="7200">
                <a:solidFill>
                  <a:schemeClr val="bg1"/>
                </a:solidFill>
              </a:rPr>
              <a:t>Θουκυδίδου 3.71</a:t>
            </a:r>
            <a:endParaRPr lang="en-US" sz="7200">
              <a:solidFill>
                <a:schemeClr val="bg1"/>
              </a:solidFill>
            </a:endParaRPr>
          </a:p>
        </p:txBody>
      </p:sp>
      <p:sp>
        <p:nvSpPr>
          <p:cNvPr id="3" name="Υπότιτλος 2">
            <a:extLst>
              <a:ext uri="{FF2B5EF4-FFF2-40B4-BE49-F238E27FC236}">
                <a16:creationId xmlns:a16="http://schemas.microsoft.com/office/drawing/2014/main" id="{05BF7E37-A77E-B91B-117F-6845B622102D}"/>
              </a:ext>
            </a:extLst>
          </p:cNvPr>
          <p:cNvSpPr>
            <a:spLocks noGrp="1"/>
          </p:cNvSpPr>
          <p:nvPr>
            <p:ph type="subTitle" idx="1"/>
          </p:nvPr>
        </p:nvSpPr>
        <p:spPr>
          <a:xfrm>
            <a:off x="2453003" y="3729894"/>
            <a:ext cx="7772400" cy="1320802"/>
          </a:xfrm>
        </p:spPr>
        <p:txBody>
          <a:bodyPr>
            <a:normAutofit/>
          </a:bodyPr>
          <a:lstStyle/>
          <a:p>
            <a:r>
              <a:rPr lang="el-GR">
                <a:solidFill>
                  <a:schemeClr val="bg1"/>
                </a:solidFill>
              </a:rPr>
              <a:t>Σημειώσεις και σχόλια</a:t>
            </a:r>
            <a:endParaRPr lang="en-US">
              <a:solidFill>
                <a:schemeClr val="bg1"/>
              </a:solidFill>
            </a:endParaRPr>
          </a:p>
        </p:txBody>
      </p:sp>
    </p:spTree>
    <p:extLst>
      <p:ext uri="{BB962C8B-B14F-4D97-AF65-F5344CB8AC3E}">
        <p14:creationId xmlns:p14="http://schemas.microsoft.com/office/powerpoint/2010/main" val="310645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D02A5155-1F43-9156-CAE2-3F65F000F10B}"/>
              </a:ext>
            </a:extLst>
          </p:cNvPr>
          <p:cNvGraphicFramePr>
            <a:graphicFrameLocks noGrp="1"/>
          </p:cNvGraphicFramePr>
          <p:nvPr>
            <p:ph idx="1"/>
            <p:extLst>
              <p:ext uri="{D42A27DB-BD31-4B8C-83A1-F6EECF244321}">
                <p14:modId xmlns:p14="http://schemas.microsoft.com/office/powerpoint/2010/main" val="2529921955"/>
              </p:ext>
            </p:extLst>
          </p:nvPr>
        </p:nvGraphicFramePr>
        <p:xfrm>
          <a:off x="627321" y="744278"/>
          <a:ext cx="10823944" cy="5422606"/>
        </p:xfrm>
        <a:graphic>
          <a:graphicData uri="http://schemas.openxmlformats.org/drawingml/2006/table">
            <a:tbl>
              <a:tblPr firstRow="1" bandRow="1">
                <a:tableStyleId>{5C22544A-7EE6-4342-B048-85BDC9FD1C3A}</a:tableStyleId>
              </a:tblPr>
              <a:tblGrid>
                <a:gridCol w="5411972">
                  <a:extLst>
                    <a:ext uri="{9D8B030D-6E8A-4147-A177-3AD203B41FA5}">
                      <a16:colId xmlns:a16="http://schemas.microsoft.com/office/drawing/2014/main" val="1350134119"/>
                    </a:ext>
                  </a:extLst>
                </a:gridCol>
                <a:gridCol w="5411972">
                  <a:extLst>
                    <a:ext uri="{9D8B030D-6E8A-4147-A177-3AD203B41FA5}">
                      <a16:colId xmlns:a16="http://schemas.microsoft.com/office/drawing/2014/main" val="1786380212"/>
                    </a:ext>
                  </a:extLst>
                </a:gridCol>
              </a:tblGrid>
              <a:tr h="726743">
                <a:tc>
                  <a:txBody>
                    <a:bodyPr/>
                    <a:lstStyle/>
                    <a:p>
                      <a:r>
                        <a:rPr lang="el-GR" sz="2000" dirty="0"/>
                        <a:t>Κείμενο</a:t>
                      </a:r>
                      <a:endParaRPr lang="en-US" sz="2000" dirty="0"/>
                    </a:p>
                  </a:txBody>
                  <a:tcPr/>
                </a:tc>
                <a:tc>
                  <a:txBody>
                    <a:bodyPr/>
                    <a:lstStyle/>
                    <a:p>
                      <a:r>
                        <a:rPr lang="el-GR" sz="2000" dirty="0"/>
                        <a:t>Μετάφραση</a:t>
                      </a:r>
                      <a:endParaRPr lang="en-US" sz="2000" dirty="0"/>
                    </a:p>
                  </a:txBody>
                  <a:tcPr/>
                </a:tc>
                <a:extLst>
                  <a:ext uri="{0D108BD9-81ED-4DB2-BD59-A6C34878D82A}">
                    <a16:rowId xmlns:a16="http://schemas.microsoft.com/office/drawing/2014/main" val="2422170057"/>
                  </a:ext>
                </a:extLst>
              </a:tr>
              <a:tr h="4695863">
                <a:tc>
                  <a:txBody>
                    <a:bodyPr/>
                    <a:lstStyle/>
                    <a:p>
                      <a:r>
                        <a:rPr lang="el-GR" sz="2000" dirty="0" err="1"/>
                        <a:t>δράσαντες</a:t>
                      </a:r>
                      <a:r>
                        <a:rPr lang="el-GR" sz="2000" dirty="0"/>
                        <a:t> </a:t>
                      </a:r>
                      <a:r>
                        <a:rPr lang="el-GR" sz="2000" dirty="0" err="1"/>
                        <a:t>δὲ</a:t>
                      </a:r>
                      <a:r>
                        <a:rPr lang="el-GR" sz="2000" dirty="0"/>
                        <a:t> </a:t>
                      </a:r>
                      <a:r>
                        <a:rPr lang="el-GR" sz="2000" dirty="0" err="1"/>
                        <a:t>τοῦτο</a:t>
                      </a:r>
                      <a:r>
                        <a:rPr lang="el-GR" sz="2000" dirty="0"/>
                        <a:t> </a:t>
                      </a:r>
                      <a:r>
                        <a:rPr lang="el-GR" sz="2000" dirty="0" err="1"/>
                        <a:t>καὶ</a:t>
                      </a:r>
                      <a:r>
                        <a:rPr lang="el-GR" sz="2000" dirty="0"/>
                        <a:t> </a:t>
                      </a:r>
                      <a:r>
                        <a:rPr lang="el-GR" sz="2000" dirty="0" err="1"/>
                        <a:t>ξυγκαλέσαντες</a:t>
                      </a:r>
                      <a:r>
                        <a:rPr lang="el-GR" sz="2000" dirty="0"/>
                        <a:t> </a:t>
                      </a:r>
                      <a:r>
                        <a:rPr lang="el-GR" sz="2000" dirty="0" err="1"/>
                        <a:t>Κερκυραίους</a:t>
                      </a:r>
                      <a:r>
                        <a:rPr lang="el-GR" sz="2000" dirty="0"/>
                        <a:t> </a:t>
                      </a:r>
                      <a:r>
                        <a:rPr lang="el-GR" sz="2000" dirty="0" err="1"/>
                        <a:t>εἶπον</a:t>
                      </a:r>
                      <a:r>
                        <a:rPr lang="el-GR" sz="2000" dirty="0"/>
                        <a:t> </a:t>
                      </a:r>
                      <a:r>
                        <a:rPr lang="el-GR" sz="2000" dirty="0" err="1"/>
                        <a:t>ὅτι</a:t>
                      </a:r>
                      <a:r>
                        <a:rPr lang="el-GR" sz="2000" dirty="0"/>
                        <a:t> </a:t>
                      </a:r>
                      <a:r>
                        <a:rPr lang="el-GR" sz="2000" dirty="0" err="1"/>
                        <a:t>ταῦτα</a:t>
                      </a:r>
                      <a:r>
                        <a:rPr lang="el-GR" sz="2000" dirty="0"/>
                        <a:t> </a:t>
                      </a:r>
                      <a:r>
                        <a:rPr lang="el-GR" sz="2000" dirty="0" err="1"/>
                        <a:t>καὶ</a:t>
                      </a:r>
                      <a:r>
                        <a:rPr lang="el-GR" sz="2000" dirty="0"/>
                        <a:t> </a:t>
                      </a:r>
                      <a:r>
                        <a:rPr lang="el-GR" sz="2000" dirty="0" err="1"/>
                        <a:t>βέλτιστα</a:t>
                      </a:r>
                      <a:r>
                        <a:rPr lang="el-GR" sz="2000" dirty="0"/>
                        <a:t> </a:t>
                      </a:r>
                      <a:r>
                        <a:rPr lang="el-GR" sz="2000" dirty="0" err="1"/>
                        <a:t>εἴη</a:t>
                      </a:r>
                      <a:r>
                        <a:rPr lang="el-GR" sz="2000" dirty="0"/>
                        <a:t> </a:t>
                      </a:r>
                      <a:r>
                        <a:rPr lang="el-GR" sz="2000" dirty="0" err="1"/>
                        <a:t>καὶ</a:t>
                      </a:r>
                      <a:r>
                        <a:rPr lang="el-GR" sz="2000" dirty="0"/>
                        <a:t> </a:t>
                      </a:r>
                      <a:r>
                        <a:rPr lang="el-GR" sz="2000" dirty="0" err="1"/>
                        <a:t>ἥκιστ</a:t>
                      </a:r>
                      <a:r>
                        <a:rPr lang="el-GR" sz="2000" dirty="0"/>
                        <a:t>᾿ </a:t>
                      </a:r>
                      <a:r>
                        <a:rPr lang="el-GR" sz="2000" dirty="0" err="1"/>
                        <a:t>ἂν</a:t>
                      </a:r>
                      <a:r>
                        <a:rPr lang="el-GR" sz="2000" dirty="0"/>
                        <a:t> </a:t>
                      </a:r>
                      <a:r>
                        <a:rPr lang="el-GR" sz="2000" dirty="0" err="1"/>
                        <a:t>δουλωθεῖεν</a:t>
                      </a:r>
                      <a:r>
                        <a:rPr lang="el-GR" sz="2000" dirty="0"/>
                        <a:t> </a:t>
                      </a:r>
                      <a:r>
                        <a:rPr lang="el-GR" sz="2000" dirty="0" err="1"/>
                        <a:t>ὑπ</a:t>
                      </a:r>
                      <a:r>
                        <a:rPr lang="el-GR" sz="2000" dirty="0"/>
                        <a:t>᾿ </a:t>
                      </a:r>
                      <a:r>
                        <a:rPr lang="el-GR" sz="2000" dirty="0" err="1"/>
                        <a:t>Ἀθηναίων</a:t>
                      </a:r>
                      <a:r>
                        <a:rPr lang="el-GR" sz="2000" dirty="0"/>
                        <a:t>, </a:t>
                      </a:r>
                      <a:r>
                        <a:rPr lang="el-GR" sz="2000" dirty="0" err="1"/>
                        <a:t>τό</a:t>
                      </a:r>
                      <a:r>
                        <a:rPr lang="el-GR" sz="2000" dirty="0"/>
                        <a:t> τε </a:t>
                      </a:r>
                      <a:r>
                        <a:rPr lang="el-GR" sz="2000" dirty="0" err="1"/>
                        <a:t>λοιπὸν</a:t>
                      </a:r>
                      <a:r>
                        <a:rPr lang="el-GR" sz="2000" dirty="0"/>
                        <a:t> </a:t>
                      </a:r>
                      <a:r>
                        <a:rPr lang="el-GR" sz="2000" dirty="0" err="1"/>
                        <a:t>μηδετέρους</a:t>
                      </a:r>
                      <a:r>
                        <a:rPr lang="el-GR" sz="2000" dirty="0"/>
                        <a:t> </a:t>
                      </a:r>
                      <a:r>
                        <a:rPr lang="el-GR" sz="2000" dirty="0" err="1"/>
                        <a:t>δέχεσθαι</a:t>
                      </a:r>
                      <a:r>
                        <a:rPr lang="el-GR" sz="2000" dirty="0"/>
                        <a:t> </a:t>
                      </a:r>
                      <a:r>
                        <a:rPr lang="el-GR" sz="2000" dirty="0" err="1"/>
                        <a:t>ἀλλ</a:t>
                      </a:r>
                      <a:r>
                        <a:rPr lang="el-GR" sz="2000" dirty="0"/>
                        <a:t>᾿ ἢ </a:t>
                      </a:r>
                      <a:r>
                        <a:rPr lang="el-GR" sz="2000" dirty="0" err="1"/>
                        <a:t>μιᾷ</a:t>
                      </a:r>
                      <a:r>
                        <a:rPr lang="el-GR" sz="2000" dirty="0"/>
                        <a:t> </a:t>
                      </a:r>
                      <a:r>
                        <a:rPr lang="el-GR" sz="2000" dirty="0" err="1"/>
                        <a:t>νηὶ</a:t>
                      </a:r>
                      <a:r>
                        <a:rPr lang="el-GR" sz="2000" dirty="0"/>
                        <a:t> </a:t>
                      </a:r>
                      <a:r>
                        <a:rPr lang="el-GR" sz="2000" dirty="0" err="1"/>
                        <a:t>ἡσυχάζοντας</a:t>
                      </a:r>
                      <a:r>
                        <a:rPr lang="el-GR" sz="2000" dirty="0"/>
                        <a:t>, </a:t>
                      </a:r>
                      <a:r>
                        <a:rPr lang="el-GR" sz="2000" dirty="0" err="1"/>
                        <a:t>τὸ</a:t>
                      </a:r>
                      <a:r>
                        <a:rPr lang="el-GR" sz="2000" dirty="0"/>
                        <a:t> </a:t>
                      </a:r>
                      <a:r>
                        <a:rPr lang="el-GR" sz="2000" dirty="0" err="1"/>
                        <a:t>δὲ</a:t>
                      </a:r>
                      <a:r>
                        <a:rPr lang="el-GR" sz="2000" dirty="0"/>
                        <a:t> </a:t>
                      </a:r>
                      <a:r>
                        <a:rPr lang="el-GR" sz="2000" dirty="0" err="1"/>
                        <a:t>πλέον</a:t>
                      </a:r>
                      <a:r>
                        <a:rPr lang="el-GR" sz="2000" dirty="0"/>
                        <a:t> </a:t>
                      </a:r>
                      <a:r>
                        <a:rPr lang="el-GR" sz="2000" dirty="0" err="1"/>
                        <a:t>πολέμιον</a:t>
                      </a:r>
                      <a:r>
                        <a:rPr lang="el-GR" sz="2000" dirty="0"/>
                        <a:t> </a:t>
                      </a:r>
                      <a:r>
                        <a:rPr lang="el-GR" sz="2000" dirty="0" err="1"/>
                        <a:t>ἡγεῖσθαι</a:t>
                      </a:r>
                      <a:r>
                        <a:rPr lang="el-GR" sz="2000" dirty="0"/>
                        <a:t>. </a:t>
                      </a:r>
                    </a:p>
                    <a:p>
                      <a:endParaRPr lang="el-GR" sz="2000" dirty="0"/>
                    </a:p>
                    <a:p>
                      <a:endParaRPr lang="el-GR" sz="2000" dirty="0"/>
                    </a:p>
                    <a:p>
                      <a:endParaRPr lang="el-GR" sz="2000" dirty="0"/>
                    </a:p>
                    <a:p>
                      <a:r>
                        <a:rPr lang="el-GR" sz="2000" dirty="0"/>
                        <a:t>[2] </a:t>
                      </a:r>
                      <a:r>
                        <a:rPr lang="el-GR" sz="2000" dirty="0" err="1"/>
                        <a:t>ὡς</a:t>
                      </a:r>
                      <a:r>
                        <a:rPr lang="el-GR" sz="2000" dirty="0"/>
                        <a:t> </a:t>
                      </a:r>
                      <a:r>
                        <a:rPr lang="el-GR" sz="2000" dirty="0" err="1"/>
                        <a:t>δὲ</a:t>
                      </a:r>
                      <a:r>
                        <a:rPr lang="el-GR" sz="2000" dirty="0"/>
                        <a:t> </a:t>
                      </a:r>
                      <a:r>
                        <a:rPr lang="el-GR" sz="2000" dirty="0" err="1"/>
                        <a:t>εἶπον</a:t>
                      </a:r>
                      <a:r>
                        <a:rPr lang="el-GR" sz="2000" dirty="0"/>
                        <a:t>, </a:t>
                      </a:r>
                      <a:r>
                        <a:rPr lang="el-GR" sz="2000" dirty="0" err="1"/>
                        <a:t>καὶ</a:t>
                      </a:r>
                      <a:r>
                        <a:rPr lang="el-GR" sz="2000" dirty="0"/>
                        <a:t> </a:t>
                      </a:r>
                      <a:r>
                        <a:rPr lang="el-GR" sz="2000" dirty="0" err="1"/>
                        <a:t>ἐπικυρῶσαι</a:t>
                      </a:r>
                      <a:r>
                        <a:rPr lang="el-GR" sz="2000" dirty="0"/>
                        <a:t> </a:t>
                      </a:r>
                      <a:r>
                        <a:rPr lang="el-GR" sz="2000" dirty="0" err="1"/>
                        <a:t>ἠνάγκασαν</a:t>
                      </a:r>
                      <a:r>
                        <a:rPr lang="el-GR" sz="2000" dirty="0"/>
                        <a:t> </a:t>
                      </a:r>
                      <a:r>
                        <a:rPr lang="el-GR" sz="2000" dirty="0" err="1"/>
                        <a:t>τὴν</a:t>
                      </a:r>
                      <a:r>
                        <a:rPr lang="el-GR" sz="2000" dirty="0"/>
                        <a:t> </a:t>
                      </a:r>
                      <a:r>
                        <a:rPr lang="el-GR" sz="2000" dirty="0" err="1"/>
                        <a:t>γνώμην</a:t>
                      </a:r>
                      <a:r>
                        <a:rPr lang="el-GR" sz="2000" dirty="0"/>
                        <a:t>. </a:t>
                      </a:r>
                      <a:r>
                        <a:rPr lang="el-GR" sz="2000" dirty="0" err="1"/>
                        <a:t>πέμπουσι</a:t>
                      </a:r>
                      <a:r>
                        <a:rPr lang="el-GR" sz="2000" dirty="0"/>
                        <a:t> </a:t>
                      </a:r>
                      <a:r>
                        <a:rPr lang="el-GR" sz="2000" dirty="0" err="1"/>
                        <a:t>δὲ</a:t>
                      </a:r>
                      <a:r>
                        <a:rPr lang="el-GR" sz="2000" dirty="0"/>
                        <a:t> </a:t>
                      </a:r>
                      <a:r>
                        <a:rPr lang="el-GR" sz="2000" dirty="0" err="1"/>
                        <a:t>καὶ</a:t>
                      </a:r>
                      <a:r>
                        <a:rPr lang="el-GR" sz="2000" dirty="0"/>
                        <a:t> </a:t>
                      </a:r>
                      <a:r>
                        <a:rPr lang="el-GR" sz="2000" dirty="0" err="1"/>
                        <a:t>ἐς</a:t>
                      </a:r>
                      <a:r>
                        <a:rPr lang="el-GR" sz="2000" dirty="0"/>
                        <a:t> </a:t>
                      </a:r>
                      <a:r>
                        <a:rPr lang="el-GR" sz="2000" dirty="0" err="1"/>
                        <a:t>τὰς</a:t>
                      </a:r>
                      <a:r>
                        <a:rPr lang="el-GR" sz="2000" dirty="0"/>
                        <a:t> </a:t>
                      </a:r>
                      <a:r>
                        <a:rPr lang="el-GR" sz="2000" dirty="0" err="1"/>
                        <a:t>Ἀθήνας</a:t>
                      </a:r>
                      <a:r>
                        <a:rPr lang="el-GR" sz="2000" dirty="0"/>
                        <a:t> </a:t>
                      </a:r>
                      <a:r>
                        <a:rPr lang="el-GR" sz="2000" dirty="0" err="1"/>
                        <a:t>εὐθὺς</a:t>
                      </a:r>
                      <a:r>
                        <a:rPr lang="el-GR" sz="2000" dirty="0"/>
                        <a:t> </a:t>
                      </a:r>
                      <a:r>
                        <a:rPr lang="el-GR" sz="2000" dirty="0" err="1"/>
                        <a:t>πρέσβεις</a:t>
                      </a:r>
                      <a:r>
                        <a:rPr lang="el-GR" sz="2000" dirty="0"/>
                        <a:t> </a:t>
                      </a:r>
                      <a:r>
                        <a:rPr lang="el-GR" sz="2000" dirty="0" err="1"/>
                        <a:t>περί</a:t>
                      </a:r>
                      <a:r>
                        <a:rPr lang="el-GR" sz="2000" dirty="0"/>
                        <a:t> τε </a:t>
                      </a:r>
                      <a:r>
                        <a:rPr lang="el-GR" sz="2000" dirty="0" err="1"/>
                        <a:t>τῶν</a:t>
                      </a:r>
                      <a:r>
                        <a:rPr lang="el-GR" sz="2000" dirty="0"/>
                        <a:t> </a:t>
                      </a:r>
                      <a:r>
                        <a:rPr lang="el-GR" sz="2000" dirty="0" err="1"/>
                        <a:t>πεπραγμένων</a:t>
                      </a:r>
                      <a:r>
                        <a:rPr lang="el-GR" sz="2000" dirty="0"/>
                        <a:t> </a:t>
                      </a:r>
                      <a:r>
                        <a:rPr lang="el-GR" sz="2000" dirty="0" err="1"/>
                        <a:t>διδάξοντας</a:t>
                      </a:r>
                      <a:r>
                        <a:rPr lang="el-GR" sz="2000" dirty="0"/>
                        <a:t> </a:t>
                      </a:r>
                      <a:r>
                        <a:rPr lang="el-GR" sz="2000" dirty="0" err="1"/>
                        <a:t>ὡς</a:t>
                      </a:r>
                      <a:r>
                        <a:rPr lang="el-GR" sz="2000" dirty="0"/>
                        <a:t> </a:t>
                      </a:r>
                      <a:r>
                        <a:rPr lang="el-GR" sz="2000" dirty="0" err="1"/>
                        <a:t>ξυνέφερε</a:t>
                      </a:r>
                      <a:r>
                        <a:rPr lang="el-GR" sz="2000" dirty="0"/>
                        <a:t> </a:t>
                      </a:r>
                      <a:r>
                        <a:rPr lang="el-GR" sz="2000" dirty="0" err="1"/>
                        <a:t>καὶ</a:t>
                      </a:r>
                      <a:r>
                        <a:rPr lang="el-GR" sz="2000" dirty="0"/>
                        <a:t> </a:t>
                      </a:r>
                      <a:r>
                        <a:rPr lang="el-GR" sz="2000" dirty="0" err="1"/>
                        <a:t>τοὺς</a:t>
                      </a:r>
                      <a:r>
                        <a:rPr lang="el-GR" sz="2000" dirty="0"/>
                        <a:t> </a:t>
                      </a:r>
                      <a:r>
                        <a:rPr lang="el-GR" sz="2000" dirty="0" err="1"/>
                        <a:t>ἐκεῖ</a:t>
                      </a:r>
                      <a:r>
                        <a:rPr lang="el-GR" sz="2000" dirty="0"/>
                        <a:t> </a:t>
                      </a:r>
                      <a:r>
                        <a:rPr lang="el-GR" sz="2000" dirty="0" err="1"/>
                        <a:t>καταπεφευγότας</a:t>
                      </a:r>
                      <a:r>
                        <a:rPr lang="el-GR" sz="2000" dirty="0"/>
                        <a:t> </a:t>
                      </a:r>
                      <a:r>
                        <a:rPr lang="el-GR" sz="2000" dirty="0" err="1"/>
                        <a:t>πείσοντας</a:t>
                      </a:r>
                      <a:r>
                        <a:rPr lang="el-GR" sz="2000" dirty="0"/>
                        <a:t> </a:t>
                      </a:r>
                      <a:r>
                        <a:rPr lang="el-GR" sz="2000" dirty="0" err="1"/>
                        <a:t>μηδὲν</a:t>
                      </a:r>
                      <a:r>
                        <a:rPr lang="el-GR" sz="2000" dirty="0"/>
                        <a:t> </a:t>
                      </a:r>
                      <a:r>
                        <a:rPr lang="el-GR" sz="2000" dirty="0" err="1"/>
                        <a:t>ἀνεπιτήδειον</a:t>
                      </a:r>
                      <a:r>
                        <a:rPr lang="el-GR" sz="2000" dirty="0"/>
                        <a:t> </a:t>
                      </a:r>
                      <a:r>
                        <a:rPr lang="el-GR" sz="2000" dirty="0" err="1"/>
                        <a:t>πράσσειν</a:t>
                      </a:r>
                      <a:r>
                        <a:rPr lang="el-GR" sz="2000" dirty="0"/>
                        <a:t>, </a:t>
                      </a:r>
                      <a:r>
                        <a:rPr lang="el-GR" sz="2000" dirty="0" err="1"/>
                        <a:t>ὅπως</a:t>
                      </a:r>
                      <a:r>
                        <a:rPr lang="el-GR" sz="2000" dirty="0"/>
                        <a:t> </a:t>
                      </a:r>
                      <a:r>
                        <a:rPr lang="el-GR" sz="2000" dirty="0" err="1"/>
                        <a:t>μή</a:t>
                      </a:r>
                      <a:r>
                        <a:rPr lang="el-GR" sz="2000" dirty="0"/>
                        <a:t> τις </a:t>
                      </a:r>
                      <a:r>
                        <a:rPr lang="el-GR" sz="2000" dirty="0" err="1"/>
                        <a:t>ἐπιστροφὴ</a:t>
                      </a:r>
                      <a:r>
                        <a:rPr lang="el-GR" sz="2000" dirty="0"/>
                        <a:t> </a:t>
                      </a:r>
                      <a:r>
                        <a:rPr lang="el-GR" sz="2000" dirty="0" err="1"/>
                        <a:t>γένηται</a:t>
                      </a:r>
                      <a:r>
                        <a:rPr lang="el-GR" sz="2000" dirty="0"/>
                        <a:t>. </a:t>
                      </a:r>
                    </a:p>
                    <a:p>
                      <a:endParaRPr lang="en-US" sz="2000" dirty="0"/>
                    </a:p>
                  </a:txBody>
                  <a:tcPr/>
                </a:tc>
                <a:tc>
                  <a:txBody>
                    <a:bodyPr/>
                    <a:lstStyle/>
                    <a:p>
                      <a:r>
                        <a:rPr lang="el-GR" sz="1800" kern="1200" dirty="0">
                          <a:solidFill>
                            <a:schemeClr val="dk1"/>
                          </a:solidFill>
                          <a:effectLst/>
                          <a:latin typeface="+mn-lt"/>
                          <a:ea typeface="+mn-ea"/>
                          <a:cs typeface="+mn-cs"/>
                        </a:rPr>
                        <a:t>Αφού τα έκαναν  αυτά, κάλεσαν συνέλευση των Κερκυραίων, και είπαν πως αυτό που έγινε  ήταν το καλύτερο, και πως μόνο με αυτό τον τρόπο ήταν δυνατό να μην υποδουλωθούν στους  Αθηναίους, κι από δω και στο εξής να μείνουν  ουδέτεροι και να μη δέχονται κανέναν από τους δυο στον τόπο τους παρά αν έρχονται μ' ένα μόνο καράβι, οποιαδήποτε όμως μεγαλύτερη δύναμη να τη θεωρούν εχθρική. </a:t>
                      </a:r>
                      <a:endParaRPr lang="en-US" sz="1800" kern="1200" dirty="0">
                        <a:solidFill>
                          <a:schemeClr val="dk1"/>
                        </a:solidFill>
                        <a:effectLst/>
                        <a:latin typeface="+mn-lt"/>
                        <a:ea typeface="+mn-ea"/>
                        <a:cs typeface="+mn-cs"/>
                      </a:endParaRPr>
                    </a:p>
                    <a:p>
                      <a:r>
                        <a:rPr lang="el-GR" sz="1800"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p>
                      <a:r>
                        <a:rPr lang="el-GR" sz="1800" kern="1200" dirty="0">
                          <a:solidFill>
                            <a:schemeClr val="dk1"/>
                          </a:solidFill>
                          <a:effectLst/>
                          <a:latin typeface="+mn-lt"/>
                          <a:ea typeface="+mn-ea"/>
                          <a:cs typeface="+mn-cs"/>
                        </a:rPr>
                        <a:t> Έτσι είπαν και ανάγκασαν (το λαό των Κερκυραίων) να επικυρώσει τη γνώμη. Και στέλνουν αμέσως πρέσβεις και στην Αθήνα να τους αναφέρουν όσα είχαν γίνει και να τους πείσουν ότι  ήταν συμφέρον για όλους, και για όσους είχαν καταφύγει εκεί να τους πείσουν να μην κάνουν τίποτα ανεπίτρεπτο, για να μη γίνει απότομη αλλαγή καθεστώτος στην Κέρκυρα.</a:t>
                      </a:r>
                      <a:endParaRPr lang="en-US" sz="2000" dirty="0"/>
                    </a:p>
                  </a:txBody>
                  <a:tcPr/>
                </a:tc>
                <a:extLst>
                  <a:ext uri="{0D108BD9-81ED-4DB2-BD59-A6C34878D82A}">
                    <a16:rowId xmlns:a16="http://schemas.microsoft.com/office/drawing/2014/main" val="3588242460"/>
                  </a:ext>
                </a:extLst>
              </a:tr>
            </a:tbl>
          </a:graphicData>
        </a:graphic>
      </p:graphicFrame>
    </p:spTree>
    <p:extLst>
      <p:ext uri="{BB962C8B-B14F-4D97-AF65-F5344CB8AC3E}">
        <p14:creationId xmlns:p14="http://schemas.microsoft.com/office/powerpoint/2010/main" val="183028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7AAD45-520F-621F-C181-C7EC41018539}"/>
              </a:ext>
            </a:extLst>
          </p:cNvPr>
          <p:cNvSpPr txBox="1"/>
          <p:nvPr/>
        </p:nvSpPr>
        <p:spPr>
          <a:xfrm>
            <a:off x="1031357" y="925034"/>
            <a:ext cx="10260419" cy="5198411"/>
          </a:xfrm>
          <a:prstGeom prst="rect">
            <a:avLst/>
          </a:prstGeom>
          <a:noFill/>
        </p:spPr>
        <p:txBody>
          <a:bodyPr wrap="square">
            <a:spAutoFit/>
          </a:bodyPr>
          <a:lstStyle/>
          <a:p>
            <a:pPr>
              <a:lnSpc>
                <a:spcPct val="150000"/>
              </a:lnSpc>
            </a:pPr>
            <a:r>
              <a:rPr lang="el-GR" sz="2800" dirty="0" err="1"/>
              <a:t>δράσαντες</a:t>
            </a:r>
            <a:r>
              <a:rPr lang="el-GR" sz="2800" dirty="0"/>
              <a:t> </a:t>
            </a:r>
            <a:r>
              <a:rPr lang="el-GR" sz="2800" dirty="0" err="1"/>
              <a:t>δὲ</a:t>
            </a:r>
            <a:r>
              <a:rPr lang="el-GR" sz="2800" dirty="0"/>
              <a:t> </a:t>
            </a:r>
            <a:r>
              <a:rPr lang="el-GR" sz="2800" dirty="0" err="1"/>
              <a:t>τοῦτο</a:t>
            </a:r>
            <a:r>
              <a:rPr lang="el-GR" sz="2800" dirty="0"/>
              <a:t> </a:t>
            </a:r>
            <a:r>
              <a:rPr lang="el-GR" sz="2800" dirty="0" err="1"/>
              <a:t>καὶ</a:t>
            </a:r>
            <a:r>
              <a:rPr lang="el-GR" sz="2800" dirty="0"/>
              <a:t> </a:t>
            </a:r>
            <a:r>
              <a:rPr lang="el-GR" sz="2800" dirty="0" err="1"/>
              <a:t>ξυγκαλέσαντες</a:t>
            </a:r>
            <a:r>
              <a:rPr lang="el-GR" sz="2800" dirty="0"/>
              <a:t> </a:t>
            </a:r>
            <a:r>
              <a:rPr lang="el-GR" sz="2800" dirty="0" err="1"/>
              <a:t>Κερκυραίους</a:t>
            </a:r>
            <a:r>
              <a:rPr lang="el-GR" sz="2800" dirty="0"/>
              <a:t> </a:t>
            </a:r>
            <a:r>
              <a:rPr lang="el-GR" sz="2800" dirty="0" err="1"/>
              <a:t>εἶπον</a:t>
            </a:r>
            <a:r>
              <a:rPr lang="el-GR" sz="2800" dirty="0"/>
              <a:t> </a:t>
            </a:r>
            <a:r>
              <a:rPr lang="el-GR" sz="2800" dirty="0" err="1"/>
              <a:t>ὅτι</a:t>
            </a:r>
            <a:r>
              <a:rPr lang="el-GR" sz="2800" dirty="0"/>
              <a:t> </a:t>
            </a:r>
            <a:r>
              <a:rPr lang="el-GR" sz="2800" dirty="0" err="1"/>
              <a:t>ταῦτα</a:t>
            </a:r>
            <a:r>
              <a:rPr lang="el-GR" sz="2800" dirty="0"/>
              <a:t> </a:t>
            </a:r>
            <a:r>
              <a:rPr lang="el-GR" sz="2800" dirty="0" err="1"/>
              <a:t>καὶ</a:t>
            </a:r>
            <a:r>
              <a:rPr lang="el-GR" sz="2800" dirty="0"/>
              <a:t> </a:t>
            </a:r>
            <a:r>
              <a:rPr lang="el-GR" sz="2800" dirty="0" err="1"/>
              <a:t>βέλτιστα</a:t>
            </a:r>
            <a:r>
              <a:rPr lang="el-GR" sz="2800" dirty="0"/>
              <a:t> </a:t>
            </a:r>
            <a:r>
              <a:rPr lang="el-GR" sz="2800" dirty="0" err="1"/>
              <a:t>εἴη</a:t>
            </a:r>
            <a:r>
              <a:rPr lang="el-GR" sz="2800" dirty="0"/>
              <a:t> </a:t>
            </a:r>
            <a:r>
              <a:rPr lang="el-GR" sz="2800" dirty="0" err="1"/>
              <a:t>καὶ</a:t>
            </a:r>
            <a:r>
              <a:rPr lang="el-GR" sz="2800" dirty="0"/>
              <a:t> </a:t>
            </a:r>
            <a:r>
              <a:rPr lang="el-GR" sz="2800" dirty="0" err="1"/>
              <a:t>ἥκιστ</a:t>
            </a:r>
            <a:r>
              <a:rPr lang="el-GR" sz="2800" dirty="0"/>
              <a:t>᾿ </a:t>
            </a:r>
            <a:r>
              <a:rPr lang="el-GR" sz="2800" dirty="0" err="1"/>
              <a:t>ἂν</a:t>
            </a:r>
            <a:r>
              <a:rPr lang="el-GR" sz="2800" dirty="0"/>
              <a:t> </a:t>
            </a:r>
            <a:r>
              <a:rPr lang="el-GR" sz="2800" dirty="0" err="1"/>
              <a:t>δουλωθεῖεν</a:t>
            </a:r>
            <a:r>
              <a:rPr lang="el-GR" sz="2800" dirty="0"/>
              <a:t> </a:t>
            </a:r>
            <a:r>
              <a:rPr lang="el-GR" sz="2800" dirty="0" err="1"/>
              <a:t>ὑπ</a:t>
            </a:r>
            <a:r>
              <a:rPr lang="el-GR" sz="2800" dirty="0"/>
              <a:t>᾿ </a:t>
            </a:r>
            <a:r>
              <a:rPr lang="el-GR" sz="2800" dirty="0" err="1"/>
              <a:t>Ἀθηναίων</a:t>
            </a:r>
            <a:r>
              <a:rPr lang="el-GR" sz="2800" dirty="0"/>
              <a:t>, </a:t>
            </a:r>
            <a:r>
              <a:rPr lang="el-GR" sz="2800" dirty="0" err="1"/>
              <a:t>τό</a:t>
            </a:r>
            <a:r>
              <a:rPr lang="el-GR" sz="2800" dirty="0"/>
              <a:t> τε </a:t>
            </a:r>
            <a:r>
              <a:rPr lang="el-GR" sz="2800" dirty="0" err="1"/>
              <a:t>λοιπὸν</a:t>
            </a:r>
            <a:r>
              <a:rPr lang="el-GR" sz="2800" dirty="0"/>
              <a:t> </a:t>
            </a:r>
            <a:r>
              <a:rPr lang="el-GR" sz="2800" dirty="0" err="1"/>
              <a:t>μηδετέρους</a:t>
            </a:r>
            <a:r>
              <a:rPr lang="el-GR" sz="2800" dirty="0"/>
              <a:t> </a:t>
            </a:r>
            <a:r>
              <a:rPr lang="el-GR" sz="2800" dirty="0" err="1"/>
              <a:t>δέχεσθαι</a:t>
            </a:r>
            <a:r>
              <a:rPr lang="el-GR" sz="2800" dirty="0"/>
              <a:t> </a:t>
            </a:r>
            <a:r>
              <a:rPr lang="el-GR" sz="2800" dirty="0" err="1"/>
              <a:t>ἀλλ</a:t>
            </a:r>
            <a:r>
              <a:rPr lang="el-GR" sz="2800" dirty="0"/>
              <a:t>᾿ ἢ </a:t>
            </a:r>
            <a:r>
              <a:rPr lang="el-GR" sz="2800" dirty="0" err="1"/>
              <a:t>μιᾷ</a:t>
            </a:r>
            <a:r>
              <a:rPr lang="el-GR" sz="2800" dirty="0"/>
              <a:t> </a:t>
            </a:r>
            <a:r>
              <a:rPr lang="el-GR" sz="2800" dirty="0" err="1"/>
              <a:t>νηὶ</a:t>
            </a:r>
            <a:r>
              <a:rPr lang="el-GR" sz="2800" dirty="0"/>
              <a:t> </a:t>
            </a:r>
            <a:r>
              <a:rPr lang="el-GR" sz="2800" dirty="0" err="1"/>
              <a:t>ἡσυχάζοντας</a:t>
            </a:r>
            <a:r>
              <a:rPr lang="el-GR" sz="2800" dirty="0"/>
              <a:t>, </a:t>
            </a:r>
            <a:r>
              <a:rPr lang="el-GR" sz="2800" dirty="0" err="1"/>
              <a:t>τὸ</a:t>
            </a:r>
            <a:r>
              <a:rPr lang="el-GR" sz="2800" dirty="0"/>
              <a:t> </a:t>
            </a:r>
            <a:r>
              <a:rPr lang="el-GR" sz="2800" dirty="0" err="1"/>
              <a:t>δὲ</a:t>
            </a:r>
            <a:r>
              <a:rPr lang="el-GR" sz="2800" dirty="0"/>
              <a:t> </a:t>
            </a:r>
            <a:r>
              <a:rPr lang="el-GR" sz="2800" dirty="0" err="1"/>
              <a:t>πλέον</a:t>
            </a:r>
            <a:r>
              <a:rPr lang="el-GR" sz="2800" dirty="0"/>
              <a:t> </a:t>
            </a:r>
            <a:r>
              <a:rPr lang="el-GR" sz="2800" dirty="0" err="1"/>
              <a:t>πολέμιον</a:t>
            </a:r>
            <a:r>
              <a:rPr lang="el-GR" sz="2800" dirty="0"/>
              <a:t> </a:t>
            </a:r>
            <a:r>
              <a:rPr lang="el-GR" sz="2800" dirty="0" err="1"/>
              <a:t>ἡγεῖσθαι</a:t>
            </a:r>
            <a:r>
              <a:rPr lang="el-GR" sz="2800" dirty="0"/>
              <a:t>. </a:t>
            </a:r>
          </a:p>
          <a:p>
            <a:pPr>
              <a:lnSpc>
                <a:spcPct val="150000"/>
              </a:lnSpc>
            </a:pPr>
            <a:r>
              <a:rPr lang="el-GR" sz="2800" dirty="0"/>
              <a:t>[2] </a:t>
            </a:r>
            <a:r>
              <a:rPr lang="el-GR" sz="2800" dirty="0" err="1"/>
              <a:t>ὡς</a:t>
            </a:r>
            <a:r>
              <a:rPr lang="el-GR" sz="2800" dirty="0"/>
              <a:t> </a:t>
            </a:r>
            <a:r>
              <a:rPr lang="el-GR" sz="2800" dirty="0" err="1"/>
              <a:t>δὲ</a:t>
            </a:r>
            <a:r>
              <a:rPr lang="el-GR" sz="2800" dirty="0"/>
              <a:t> </a:t>
            </a:r>
            <a:r>
              <a:rPr lang="el-GR" sz="2800" dirty="0" err="1"/>
              <a:t>εἶπον</a:t>
            </a:r>
            <a:r>
              <a:rPr lang="el-GR" sz="2800" dirty="0"/>
              <a:t>, </a:t>
            </a:r>
            <a:r>
              <a:rPr lang="el-GR" sz="2800" dirty="0" err="1"/>
              <a:t>καὶ</a:t>
            </a:r>
            <a:r>
              <a:rPr lang="el-GR" sz="2800" dirty="0"/>
              <a:t> </a:t>
            </a:r>
            <a:r>
              <a:rPr lang="el-GR" sz="2800" dirty="0" err="1"/>
              <a:t>ἐπικυρῶσαι</a:t>
            </a:r>
            <a:r>
              <a:rPr lang="el-GR" sz="2800" dirty="0"/>
              <a:t> </a:t>
            </a:r>
            <a:r>
              <a:rPr lang="el-GR" sz="2800" dirty="0" err="1"/>
              <a:t>ἠνάγκασαν</a:t>
            </a:r>
            <a:r>
              <a:rPr lang="el-GR" sz="2800" dirty="0"/>
              <a:t> </a:t>
            </a:r>
            <a:r>
              <a:rPr lang="el-GR" sz="2800" dirty="0" err="1"/>
              <a:t>τὴν</a:t>
            </a:r>
            <a:r>
              <a:rPr lang="el-GR" sz="2800" dirty="0"/>
              <a:t> </a:t>
            </a:r>
            <a:r>
              <a:rPr lang="el-GR" sz="2800" dirty="0" err="1"/>
              <a:t>γνώμην</a:t>
            </a:r>
            <a:r>
              <a:rPr lang="el-GR" sz="2800" dirty="0"/>
              <a:t>. </a:t>
            </a:r>
            <a:r>
              <a:rPr lang="el-GR" sz="2800" dirty="0" err="1"/>
              <a:t>πέμπουσι</a:t>
            </a:r>
            <a:r>
              <a:rPr lang="el-GR" sz="2800" dirty="0"/>
              <a:t> </a:t>
            </a:r>
            <a:r>
              <a:rPr lang="el-GR" sz="2800" dirty="0" err="1"/>
              <a:t>δὲ</a:t>
            </a:r>
            <a:r>
              <a:rPr lang="el-GR" sz="2800" dirty="0"/>
              <a:t> </a:t>
            </a:r>
            <a:r>
              <a:rPr lang="el-GR" sz="2800" dirty="0" err="1"/>
              <a:t>καὶ</a:t>
            </a:r>
            <a:r>
              <a:rPr lang="el-GR" sz="2800" dirty="0"/>
              <a:t> </a:t>
            </a:r>
            <a:r>
              <a:rPr lang="el-GR" sz="2800" dirty="0" err="1"/>
              <a:t>ἐς</a:t>
            </a:r>
            <a:r>
              <a:rPr lang="el-GR" sz="2800" dirty="0"/>
              <a:t> </a:t>
            </a:r>
            <a:r>
              <a:rPr lang="el-GR" sz="2800" dirty="0" err="1"/>
              <a:t>τὰς</a:t>
            </a:r>
            <a:r>
              <a:rPr lang="el-GR" sz="2800" dirty="0"/>
              <a:t> </a:t>
            </a:r>
            <a:r>
              <a:rPr lang="el-GR" sz="2800" dirty="0" err="1"/>
              <a:t>Ἀθήνας</a:t>
            </a:r>
            <a:r>
              <a:rPr lang="el-GR" sz="2800" dirty="0"/>
              <a:t> </a:t>
            </a:r>
            <a:r>
              <a:rPr lang="el-GR" sz="2800" dirty="0" err="1"/>
              <a:t>εὐθὺς</a:t>
            </a:r>
            <a:r>
              <a:rPr lang="el-GR" sz="2800" dirty="0"/>
              <a:t> </a:t>
            </a:r>
            <a:r>
              <a:rPr lang="el-GR" sz="2800" dirty="0" err="1"/>
              <a:t>πρέσβεις</a:t>
            </a:r>
            <a:r>
              <a:rPr lang="el-GR" sz="2800" dirty="0"/>
              <a:t> </a:t>
            </a:r>
            <a:r>
              <a:rPr lang="el-GR" sz="2800" dirty="0" err="1"/>
              <a:t>περί</a:t>
            </a:r>
            <a:r>
              <a:rPr lang="el-GR" sz="2800" dirty="0"/>
              <a:t> τε </a:t>
            </a:r>
            <a:r>
              <a:rPr lang="el-GR" sz="2800" dirty="0" err="1"/>
              <a:t>τῶν</a:t>
            </a:r>
            <a:r>
              <a:rPr lang="el-GR" sz="2800" dirty="0"/>
              <a:t> </a:t>
            </a:r>
            <a:r>
              <a:rPr lang="el-GR" sz="2800" dirty="0" err="1"/>
              <a:t>πεπραγμένων</a:t>
            </a:r>
            <a:r>
              <a:rPr lang="el-GR" sz="2800" dirty="0"/>
              <a:t> </a:t>
            </a:r>
            <a:r>
              <a:rPr lang="el-GR" sz="2800" dirty="0" err="1"/>
              <a:t>διδάξοντας</a:t>
            </a:r>
            <a:r>
              <a:rPr lang="el-GR" sz="2800" dirty="0"/>
              <a:t> </a:t>
            </a:r>
            <a:r>
              <a:rPr lang="el-GR" sz="2800" dirty="0" err="1"/>
              <a:t>ὡς</a:t>
            </a:r>
            <a:r>
              <a:rPr lang="el-GR" sz="2800" dirty="0"/>
              <a:t> </a:t>
            </a:r>
            <a:r>
              <a:rPr lang="el-GR" sz="2800" dirty="0" err="1"/>
              <a:t>ξυνέφερε</a:t>
            </a:r>
            <a:r>
              <a:rPr lang="el-GR" sz="2800" dirty="0"/>
              <a:t> </a:t>
            </a:r>
            <a:r>
              <a:rPr lang="el-GR" sz="2800" dirty="0" err="1"/>
              <a:t>καὶ</a:t>
            </a:r>
            <a:r>
              <a:rPr lang="el-GR" sz="2800" dirty="0"/>
              <a:t> </a:t>
            </a:r>
            <a:r>
              <a:rPr lang="el-GR" sz="2800" dirty="0" err="1"/>
              <a:t>τοὺς</a:t>
            </a:r>
            <a:r>
              <a:rPr lang="el-GR" sz="2800" dirty="0"/>
              <a:t> </a:t>
            </a:r>
            <a:r>
              <a:rPr lang="el-GR" sz="2800" dirty="0" err="1"/>
              <a:t>ἐκεῖ</a:t>
            </a:r>
            <a:r>
              <a:rPr lang="el-GR" sz="2800" dirty="0"/>
              <a:t> </a:t>
            </a:r>
            <a:r>
              <a:rPr lang="el-GR" sz="2800" dirty="0" err="1"/>
              <a:t>καταπεφευγότας</a:t>
            </a:r>
            <a:r>
              <a:rPr lang="el-GR" sz="2800" dirty="0"/>
              <a:t> </a:t>
            </a:r>
            <a:r>
              <a:rPr lang="el-GR" sz="2800" dirty="0" err="1"/>
              <a:t>πείσοντας</a:t>
            </a:r>
            <a:r>
              <a:rPr lang="el-GR" sz="2800" dirty="0"/>
              <a:t> </a:t>
            </a:r>
            <a:r>
              <a:rPr lang="el-GR" sz="2800" dirty="0" err="1"/>
              <a:t>μηδὲν</a:t>
            </a:r>
            <a:r>
              <a:rPr lang="el-GR" sz="2800" dirty="0"/>
              <a:t> </a:t>
            </a:r>
            <a:r>
              <a:rPr lang="el-GR" sz="2800" dirty="0" err="1"/>
              <a:t>ἀνεπιτήδειον</a:t>
            </a:r>
            <a:r>
              <a:rPr lang="el-GR" sz="2800" dirty="0"/>
              <a:t> </a:t>
            </a:r>
            <a:r>
              <a:rPr lang="el-GR" sz="2800" dirty="0" err="1"/>
              <a:t>πράσσειν</a:t>
            </a:r>
            <a:r>
              <a:rPr lang="el-GR" sz="2800" dirty="0"/>
              <a:t>, </a:t>
            </a:r>
            <a:r>
              <a:rPr lang="el-GR" sz="2800" dirty="0" err="1"/>
              <a:t>ὅπως</a:t>
            </a:r>
            <a:r>
              <a:rPr lang="el-GR" sz="2800" dirty="0"/>
              <a:t> </a:t>
            </a:r>
            <a:r>
              <a:rPr lang="el-GR" sz="2800" dirty="0" err="1"/>
              <a:t>μή</a:t>
            </a:r>
            <a:r>
              <a:rPr lang="el-GR" sz="2800" dirty="0"/>
              <a:t> τις </a:t>
            </a:r>
            <a:r>
              <a:rPr lang="el-GR" sz="2800" dirty="0" err="1"/>
              <a:t>ἐπιστροφὴ</a:t>
            </a:r>
            <a:r>
              <a:rPr lang="el-GR" sz="2800" dirty="0"/>
              <a:t> </a:t>
            </a:r>
            <a:r>
              <a:rPr lang="el-GR" sz="2800" dirty="0" err="1"/>
              <a:t>γένηται</a:t>
            </a:r>
            <a:endParaRPr lang="en-US" sz="2800" dirty="0"/>
          </a:p>
        </p:txBody>
      </p:sp>
    </p:spTree>
    <p:extLst>
      <p:ext uri="{BB962C8B-B14F-4D97-AF65-F5344CB8AC3E}">
        <p14:creationId xmlns:p14="http://schemas.microsoft.com/office/powerpoint/2010/main" val="208647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CF7CFD-DAB0-6871-2D03-63E8E503A31A}"/>
              </a:ext>
            </a:extLst>
          </p:cNvPr>
          <p:cNvSpPr>
            <a:spLocks noGrp="1"/>
          </p:cNvSpPr>
          <p:nvPr>
            <p:ph type="title"/>
          </p:nvPr>
        </p:nvSpPr>
        <p:spPr>
          <a:xfrm>
            <a:off x="1275907" y="982132"/>
            <a:ext cx="9620691" cy="719077"/>
          </a:xfrm>
        </p:spPr>
        <p:txBody>
          <a:bodyPr>
            <a:normAutofit fontScale="90000"/>
          </a:bodyPr>
          <a:lstStyle/>
          <a:p>
            <a:r>
              <a:rPr lang="el-GR" b="1" dirty="0"/>
              <a:t>Σχόλια</a:t>
            </a:r>
            <a:endParaRPr lang="en-US" b="1" dirty="0"/>
          </a:p>
        </p:txBody>
      </p:sp>
      <p:sp>
        <p:nvSpPr>
          <p:cNvPr id="3" name="Θέση περιεχομένου 2">
            <a:extLst>
              <a:ext uri="{FF2B5EF4-FFF2-40B4-BE49-F238E27FC236}">
                <a16:creationId xmlns:a16="http://schemas.microsoft.com/office/drawing/2014/main" id="{8C6BB713-89EC-264C-2B62-2731669227CA}"/>
              </a:ext>
            </a:extLst>
          </p:cNvPr>
          <p:cNvSpPr>
            <a:spLocks noGrp="1"/>
          </p:cNvSpPr>
          <p:nvPr>
            <p:ph idx="1"/>
          </p:nvPr>
        </p:nvSpPr>
        <p:spPr>
          <a:xfrm>
            <a:off x="988828" y="1701209"/>
            <a:ext cx="10366744" cy="4433777"/>
          </a:xfrm>
        </p:spPr>
        <p:txBody>
          <a:bodyPr>
            <a:normAutofit fontScale="85000" lnSpcReduction="10000"/>
          </a:bodyPr>
          <a:lstStyle/>
          <a:p>
            <a:r>
              <a:rPr lang="el-GR" b="1" dirty="0" err="1"/>
              <a:t>Δράσαντες</a:t>
            </a:r>
            <a:r>
              <a:rPr lang="el-GR" b="1" dirty="0"/>
              <a:t>, </a:t>
            </a:r>
            <a:r>
              <a:rPr lang="el-GR" b="1" dirty="0" err="1"/>
              <a:t>ξυγκαλέσαντες</a:t>
            </a:r>
            <a:r>
              <a:rPr lang="el-GR" dirty="0"/>
              <a:t>: οι ομοϊδεάτες των Κερκυραίων ολιγαρχικών, ιδιαίτεροι όσοι τελούσαν σε αιχμαλωσία. Η σύγκληση της Εκκλησίας του Δήμου αποτελεί προφανή υποκρισία.</a:t>
            </a:r>
          </a:p>
          <a:p>
            <a:r>
              <a:rPr lang="el-GR" b="1" dirty="0" err="1"/>
              <a:t>αῦτα</a:t>
            </a:r>
            <a:r>
              <a:rPr lang="el-GR" b="1" dirty="0"/>
              <a:t> </a:t>
            </a:r>
            <a:r>
              <a:rPr lang="el-GR" b="1" dirty="0" err="1"/>
              <a:t>καὶ</a:t>
            </a:r>
            <a:r>
              <a:rPr lang="el-GR" b="1" dirty="0"/>
              <a:t> βέλτιστα...</a:t>
            </a:r>
            <a:r>
              <a:rPr lang="el-GR" b="1" dirty="0" err="1"/>
              <a:t>δέχεσθαι</a:t>
            </a:r>
            <a:r>
              <a:rPr lang="el-GR" dirty="0"/>
              <a:t>: Ολιγαρχικοί: το νησί δεν διατρέχει κίνδυνο υποδούλωσης: άτοπο επιχείρημα, τέτοιος φόβος δεν συνέτρεχε. Επίσης τόνισαν την αναγκαιότητα της ουδετερότητας, </a:t>
            </a:r>
            <a:r>
              <a:rPr lang="el-GR" dirty="0">
                <a:hlinkClick r:id="rId2"/>
              </a:rPr>
              <a:t>ουτοπική πολιτική στάση</a:t>
            </a:r>
            <a:r>
              <a:rPr lang="el-GR" dirty="0"/>
              <a:t>. </a:t>
            </a:r>
          </a:p>
          <a:p>
            <a:r>
              <a:rPr lang="el-GR" b="1" dirty="0" err="1"/>
              <a:t>μιᾷ</a:t>
            </a:r>
            <a:r>
              <a:rPr lang="el-GR" b="1" dirty="0"/>
              <a:t> </a:t>
            </a:r>
            <a:r>
              <a:rPr lang="el-GR" b="1" dirty="0" err="1"/>
              <a:t>νηί</a:t>
            </a:r>
            <a:r>
              <a:rPr lang="el-GR" b="1" dirty="0"/>
              <a:t>... </a:t>
            </a:r>
            <a:r>
              <a:rPr lang="el-GR" b="1" dirty="0" err="1"/>
              <a:t>ἡγεῖσθαι</a:t>
            </a:r>
            <a:r>
              <a:rPr lang="el-GR" dirty="0"/>
              <a:t>: Η παρουσία δηλαδή περισσότερων του ενός πλοίων= ενέργεια εχθρική    πολεμική κινητοποίηση. Πρακτική ακύρωση </a:t>
            </a:r>
            <a:r>
              <a:rPr lang="el-GR" dirty="0" err="1"/>
              <a:t>επιμαχίας</a:t>
            </a:r>
            <a:r>
              <a:rPr lang="el-GR" dirty="0"/>
              <a:t> Αθηναίων Κερκυραίων που κρατούσε από το 333 π.Χ.</a:t>
            </a:r>
          </a:p>
          <a:p>
            <a:r>
              <a:rPr lang="el-GR" b="1" dirty="0" err="1"/>
              <a:t>Πέμπουσι</a:t>
            </a:r>
            <a:r>
              <a:rPr lang="el-GR" b="1" dirty="0"/>
              <a:t> πρέσβεις</a:t>
            </a:r>
            <a:r>
              <a:rPr lang="el-GR" dirty="0"/>
              <a:t>: η αποστολή πρεσβείας είναι μια φενάκη νομιμότητας και </a:t>
            </a:r>
            <a:r>
              <a:rPr lang="el-GR" dirty="0" err="1"/>
              <a:t>διαλακτικότητας</a:t>
            </a:r>
            <a:r>
              <a:rPr lang="el-GR" dirty="0"/>
              <a:t>. Διπλός ο στόχος: α. να πείσει τους Αθηναίους ότι οι εξελίξεις στην Κέρκυρα ήταν αμοιβαία επωφελείς, β. να πείσει τους Κερκυραίους δημοκρατικούς που είχαν διαφύγει εκεί να μην ανατρέψουν την κατάσταση.</a:t>
            </a:r>
          </a:p>
          <a:p>
            <a:r>
              <a:rPr lang="el-GR" b="1" dirty="0" err="1"/>
              <a:t>ὅπως</a:t>
            </a:r>
            <a:r>
              <a:rPr lang="el-GR" b="1" dirty="0"/>
              <a:t> </a:t>
            </a:r>
            <a:r>
              <a:rPr lang="el-GR" b="1" dirty="0" err="1"/>
              <a:t>μή</a:t>
            </a:r>
            <a:r>
              <a:rPr lang="el-GR" b="1" dirty="0"/>
              <a:t> τις </a:t>
            </a:r>
            <a:r>
              <a:rPr lang="el-GR" b="1" dirty="0" err="1"/>
              <a:t>ἐπιστροφὴ</a:t>
            </a:r>
            <a:r>
              <a:rPr lang="el-GR" b="1" dirty="0"/>
              <a:t> </a:t>
            </a:r>
            <a:r>
              <a:rPr lang="el-GR" b="1" dirty="0" err="1"/>
              <a:t>γένηται</a:t>
            </a:r>
            <a:r>
              <a:rPr lang="el-GR" dirty="0"/>
              <a:t>: επιδίωξη εδραίωσης της νέας κατάστασης στο νησί. Οι ολιγαρχικοί παρουσιάζονται και ως δολοφόνοι αλλά και ως πολιτικοί δολοπλόκοι</a:t>
            </a:r>
            <a:endParaRPr lang="en-US" dirty="0"/>
          </a:p>
        </p:txBody>
      </p:sp>
      <p:sp>
        <p:nvSpPr>
          <p:cNvPr id="4" name="Βέλος: Δεξιό 3">
            <a:extLst>
              <a:ext uri="{FF2B5EF4-FFF2-40B4-BE49-F238E27FC236}">
                <a16:creationId xmlns:a16="http://schemas.microsoft.com/office/drawing/2014/main" id="{86F9BC2D-AB79-351D-8DAB-A55E36FD1D81}"/>
              </a:ext>
            </a:extLst>
          </p:cNvPr>
          <p:cNvSpPr/>
          <p:nvPr/>
        </p:nvSpPr>
        <p:spPr>
          <a:xfrm>
            <a:off x="10094855" y="3429000"/>
            <a:ext cx="271889" cy="2911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284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588921-0C5A-0B9A-2A10-F64A99559991}"/>
              </a:ext>
            </a:extLst>
          </p:cNvPr>
          <p:cNvSpPr>
            <a:spLocks noGrp="1"/>
          </p:cNvSpPr>
          <p:nvPr>
            <p:ph type="title"/>
          </p:nvPr>
        </p:nvSpPr>
        <p:spPr/>
        <p:txBody>
          <a:bodyPr/>
          <a:lstStyle/>
          <a:p>
            <a:r>
              <a:rPr lang="el-GR" b="1" dirty="0"/>
              <a:t>Δομή ενότητας</a:t>
            </a:r>
            <a:endParaRPr lang="en-US" b="1" dirty="0"/>
          </a:p>
        </p:txBody>
      </p:sp>
      <p:sp>
        <p:nvSpPr>
          <p:cNvPr id="3" name="Θέση περιεχομένου 2">
            <a:extLst>
              <a:ext uri="{FF2B5EF4-FFF2-40B4-BE49-F238E27FC236}">
                <a16:creationId xmlns:a16="http://schemas.microsoft.com/office/drawing/2014/main" id="{8F76458A-9056-5ED1-8F3F-C69CDDC59315}"/>
              </a:ext>
            </a:extLst>
          </p:cNvPr>
          <p:cNvSpPr>
            <a:spLocks noGrp="1"/>
          </p:cNvSpPr>
          <p:nvPr>
            <p:ph idx="1"/>
          </p:nvPr>
        </p:nvSpPr>
        <p:spPr/>
        <p:txBody>
          <a:bodyPr>
            <a:normAutofit/>
          </a:bodyPr>
          <a:lstStyle/>
          <a:p>
            <a:pPr marL="0" indent="0" algn="ctr">
              <a:buNone/>
            </a:pPr>
            <a:r>
              <a:rPr lang="el-GR" b="1" dirty="0"/>
              <a:t>Α. Οι πρώτες ενέργειες των ολιγαρχικών</a:t>
            </a:r>
            <a:endParaRPr lang="en-US" b="1" dirty="0"/>
          </a:p>
          <a:p>
            <a:pPr lvl="0"/>
            <a:r>
              <a:rPr lang="el-GR" dirty="0"/>
              <a:t>Δικαιολόγηση της πράξης τους</a:t>
            </a:r>
            <a:endParaRPr lang="en-US" dirty="0"/>
          </a:p>
          <a:p>
            <a:pPr lvl="0"/>
            <a:r>
              <a:rPr lang="el-GR" dirty="0"/>
              <a:t>Πρόταση για ουδετερότητα της Κέρκυρας</a:t>
            </a:r>
            <a:endParaRPr lang="en-US" dirty="0"/>
          </a:p>
          <a:p>
            <a:pPr lvl="0"/>
            <a:r>
              <a:rPr lang="el-GR" dirty="0"/>
              <a:t>Εξαναγκασμός για επικύρωση της πρότασής τους</a:t>
            </a:r>
            <a:endParaRPr lang="en-US" dirty="0"/>
          </a:p>
          <a:p>
            <a:pPr lvl="0"/>
            <a:r>
              <a:rPr lang="el-GR" dirty="0"/>
              <a:t>Αποστολή πρέσβεων στην Αθήνα</a:t>
            </a:r>
            <a:endParaRPr lang="en-US" dirty="0"/>
          </a:p>
        </p:txBody>
      </p:sp>
    </p:spTree>
    <p:extLst>
      <p:ext uri="{BB962C8B-B14F-4D97-AF65-F5344CB8AC3E}">
        <p14:creationId xmlns:p14="http://schemas.microsoft.com/office/powerpoint/2010/main" val="1158029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Τίτλος 1">
            <a:extLst>
              <a:ext uri="{FF2B5EF4-FFF2-40B4-BE49-F238E27FC236}">
                <a16:creationId xmlns:a16="http://schemas.microsoft.com/office/drawing/2014/main" id="{6F7203B0-6663-0AC5-DB1B-93692E85B0D1}"/>
              </a:ext>
            </a:extLst>
          </p:cNvPr>
          <p:cNvSpPr>
            <a:spLocks noGrp="1"/>
          </p:cNvSpPr>
          <p:nvPr>
            <p:ph type="title"/>
          </p:nvPr>
        </p:nvSpPr>
        <p:spPr>
          <a:xfrm>
            <a:off x="7535825" y="982132"/>
            <a:ext cx="3360772" cy="1303867"/>
          </a:xfrm>
        </p:spPr>
        <p:txBody>
          <a:bodyPr>
            <a:normAutofit/>
          </a:bodyPr>
          <a:lstStyle/>
          <a:p>
            <a:pPr>
              <a:lnSpc>
                <a:spcPct val="90000"/>
              </a:lnSpc>
            </a:pPr>
            <a:r>
              <a:rPr lang="el-GR" sz="4100" b="1" dirty="0"/>
              <a:t>Ιδεολογικά στοιχεία</a:t>
            </a:r>
            <a:endParaRPr lang="en-US" sz="4100" b="1" dirty="0"/>
          </a:p>
        </p:txBody>
      </p:sp>
      <p:sp>
        <p:nvSpPr>
          <p:cNvPr id="17" name="Rectangle 16">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Εικόνα που περιέχει καπνιστής, τεχνίτης&#10;&#10;Το περιεχόμενο που δημιουργείται από AI ενδέχεται να είναι εσφαλμένο.">
            <a:extLst>
              <a:ext uri="{FF2B5EF4-FFF2-40B4-BE49-F238E27FC236}">
                <a16:creationId xmlns:a16="http://schemas.microsoft.com/office/drawing/2014/main" id="{D7E6A6AF-31C3-5ED5-6413-4ECF5478E01B}"/>
              </a:ext>
            </a:extLst>
          </p:cNvPr>
          <p:cNvPicPr>
            <a:picLocks noChangeAspect="1"/>
          </p:cNvPicPr>
          <p:nvPr/>
        </p:nvPicPr>
        <p:blipFill>
          <a:blip r:embed="rId5"/>
          <a:srcRect l="939" r="3645" b="2"/>
          <a:stretch>
            <a:fillRect/>
          </a:stretch>
        </p:blipFill>
        <p:spPr>
          <a:xfrm>
            <a:off x="1412683" y="1410208"/>
            <a:ext cx="5278777" cy="3858780"/>
          </a:xfrm>
          <a:prstGeom prst="rect">
            <a:avLst/>
          </a:prstGeom>
        </p:spPr>
      </p:pic>
      <p:cxnSp>
        <p:nvCxnSpPr>
          <p:cNvPr id="19" name="Straight Connector 18">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3908F0F5-4DF3-78BB-24F4-6F07D5591254}"/>
              </a:ext>
            </a:extLst>
          </p:cNvPr>
          <p:cNvSpPr>
            <a:spLocks noGrp="1"/>
          </p:cNvSpPr>
          <p:nvPr>
            <p:ph idx="1"/>
          </p:nvPr>
        </p:nvSpPr>
        <p:spPr>
          <a:xfrm>
            <a:off x="7535824" y="2556931"/>
            <a:ext cx="3875888" cy="3397299"/>
          </a:xfrm>
        </p:spPr>
        <p:txBody>
          <a:bodyPr>
            <a:normAutofit/>
          </a:bodyPr>
          <a:lstStyle/>
          <a:p>
            <a:pPr lvl="0">
              <a:lnSpc>
                <a:spcPct val="90000"/>
              </a:lnSpc>
            </a:pPr>
            <a:r>
              <a:rPr lang="el-GR" sz="2000" dirty="0"/>
              <a:t>Οι δράστες του πραξικοπήματος δικαιολογούν τις ενέργειές τους για να αποκτήσουν λαϊκό έρεισμα με επίφαση δημοκρατικότητας και παράλληλα ουσιαστικά ακυρώνουν τη λειτουργία των δημοκρατικών θεσμών.</a:t>
            </a:r>
            <a:endParaRPr lang="en-US" sz="2000" dirty="0"/>
          </a:p>
          <a:p>
            <a:pPr lvl="0">
              <a:lnSpc>
                <a:spcPct val="90000"/>
              </a:lnSpc>
            </a:pPr>
            <a:r>
              <a:rPr lang="el-GR" sz="2000" dirty="0"/>
              <a:t>Όσοι καταλύουν την έννομη τάξη  φοβούνται την αντίδραση και παίρνουν μέτρα για την αντιμετώπισή της.</a:t>
            </a:r>
            <a:endParaRPr lang="en-US" sz="2000" dirty="0"/>
          </a:p>
          <a:p>
            <a:pPr>
              <a:lnSpc>
                <a:spcPct val="90000"/>
              </a:lnSpc>
            </a:pPr>
            <a:endParaRPr lang="en-US" sz="1700" dirty="0"/>
          </a:p>
        </p:txBody>
      </p:sp>
      <p:sp>
        <p:nvSpPr>
          <p:cNvPr id="5" name="Ορθογώνιο 4">
            <a:extLst>
              <a:ext uri="{FF2B5EF4-FFF2-40B4-BE49-F238E27FC236}">
                <a16:creationId xmlns:a16="http://schemas.microsoft.com/office/drawing/2014/main" id="{9E4D0896-F4C7-D839-AEF5-ACA363ACFEEE}"/>
              </a:ext>
            </a:extLst>
          </p:cNvPr>
          <p:cNvSpPr/>
          <p:nvPr/>
        </p:nvSpPr>
        <p:spPr>
          <a:xfrm>
            <a:off x="4985657" y="3429000"/>
            <a:ext cx="186595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Ρενέ </a:t>
            </a:r>
            <a:r>
              <a:rPr lang="el-GR" dirty="0" err="1"/>
              <a:t>Μαγκρίτ</a:t>
            </a:r>
            <a:r>
              <a:rPr lang="el-GR" dirty="0"/>
              <a:t>,</a:t>
            </a:r>
          </a:p>
          <a:p>
            <a:pPr algn="ctr"/>
            <a:r>
              <a:rPr lang="el-GR" dirty="0"/>
              <a:t>Η προδοσία των εικόνων</a:t>
            </a:r>
          </a:p>
        </p:txBody>
      </p:sp>
    </p:spTree>
    <p:extLst>
      <p:ext uri="{BB962C8B-B14F-4D97-AF65-F5344CB8AC3E}">
        <p14:creationId xmlns:p14="http://schemas.microsoft.com/office/powerpoint/2010/main" val="36951823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26</TotalTime>
  <Words>554</Words>
  <Application>Microsoft Office PowerPoint</Application>
  <PresentationFormat>Ευρεία οθόνη</PresentationFormat>
  <Paragraphs>31</Paragraphs>
  <Slides>6</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6</vt:i4>
      </vt:variant>
    </vt:vector>
  </HeadingPairs>
  <TitlesOfParts>
    <vt:vector size="9" baseType="lpstr">
      <vt:lpstr>Arial</vt:lpstr>
      <vt:lpstr>Garamond</vt:lpstr>
      <vt:lpstr>Οργανικό</vt:lpstr>
      <vt:lpstr>Θουκυδίδου 3.71</vt:lpstr>
      <vt:lpstr>Παρουσίαση του PowerPoint</vt:lpstr>
      <vt:lpstr>Παρουσίαση του PowerPoint</vt:lpstr>
      <vt:lpstr>Σχόλια</vt:lpstr>
      <vt:lpstr>Δομή ενότητας</vt:lpstr>
      <vt:lpstr>Ιδεολογικά στοιχεία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Athanasia Gkouma</dc:creator>
  <cp:lastModifiedBy>Athanasia Gkouma</cp:lastModifiedBy>
  <cp:revision>3</cp:revision>
  <dcterms:created xsi:type="dcterms:W3CDTF">2025-09-19T14:37:15Z</dcterms:created>
  <dcterms:modified xsi:type="dcterms:W3CDTF">2025-09-23T19:19:21Z</dcterms:modified>
</cp:coreProperties>
</file>