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57"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1F822B-38A5-40BF-95DA-26E571FDFE6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23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D847EA8-41F4-4865-A064-64D849BCC1AE}"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4581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60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40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5787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23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04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15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75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24354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D847EA8-41F4-4865-A064-64D849BCC1AE}"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F822B-38A5-40BF-95DA-26E571FDFE6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95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D847EA8-41F4-4865-A064-64D849BCC1AE}"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235314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D847EA8-41F4-4865-A064-64D849BCC1AE}"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F822B-38A5-40BF-95DA-26E571FDFE6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56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D847EA8-41F4-4865-A064-64D849BCC1AE}"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F822B-38A5-40BF-95DA-26E571FDFE6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2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47EA8-41F4-4865-A064-64D849BCC1AE}"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18475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D847EA8-41F4-4865-A064-64D849BCC1AE}"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F822B-38A5-40BF-95DA-26E571FDFE6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D847EA8-41F4-4865-A064-64D849BCC1AE}"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F822B-38A5-40BF-95DA-26E571FDFE64}" type="slidenum">
              <a:rPr lang="en-US" smtClean="0"/>
              <a:t>‹#›</a:t>
            </a:fld>
            <a:endParaRPr lang="en-US"/>
          </a:p>
        </p:txBody>
      </p:sp>
    </p:spTree>
    <p:extLst>
      <p:ext uri="{BB962C8B-B14F-4D97-AF65-F5344CB8AC3E}">
        <p14:creationId xmlns:p14="http://schemas.microsoft.com/office/powerpoint/2010/main" val="422141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47EA8-41F4-4865-A064-64D849BCC1AE}" type="datetimeFigureOut">
              <a:rPr lang="en-US" smtClean="0"/>
              <a:t>10/6/2025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1F822B-38A5-40BF-95DA-26E571FDFE64}" type="slidenum">
              <a:rPr lang="en-US" smtClean="0"/>
              <a:t>‹#›</a:t>
            </a:fld>
            <a:endParaRPr lang="en-US"/>
          </a:p>
        </p:txBody>
      </p:sp>
    </p:spTree>
    <p:extLst>
      <p:ext uri="{BB962C8B-B14F-4D97-AF65-F5344CB8AC3E}">
        <p14:creationId xmlns:p14="http://schemas.microsoft.com/office/powerpoint/2010/main" val="49098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gr/maps/place/%CE%A0%CE%AD%CF%81%CE%B1%CE%BC%CE%B1/@39.5766431,19.8715683,14z/data=!3m1!4b1!4m15!1m8!3m7!1s0x135b5c00bfd150d7:0x400bd2ce2b99410!2zzprOrc-BzrrPhc-BzrE!3b1!8m2!3d39.6249838!4d19.9223461!16zL20vMDlsZ2t6!3m5!1s0x135b5e530c2e7fa7:0xd19803bfcf08a136!8m2!3d39.5827368!4d19.9133445!16s%2Fg%2F11cncmxct3?entry=ttu&amp;g_ep=EgoyMDI1MDkxNy4wIKXMDSoASAFQAw%3D%3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0A611F56-4CD1-3A57-3354-F16161066133}"/>
              </a:ext>
            </a:extLst>
          </p:cNvPr>
          <p:cNvPicPr>
            <a:picLocks noChangeAspect="1"/>
          </p:cNvPicPr>
          <p:nvPr/>
        </p:nvPicPr>
        <p:blipFill>
          <a:blip r:embed="rId2">
            <a:alphaModFix amt="50000"/>
          </a:blip>
          <a:srcRect t="3433"/>
          <a:stretch>
            <a:fillRect/>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47738433-B027-62C8-974B-4DB9906098DF}"/>
              </a:ext>
            </a:extLst>
          </p:cNvPr>
          <p:cNvSpPr>
            <a:spLocks noGrp="1"/>
          </p:cNvSpPr>
          <p:nvPr>
            <p:ph type="ctrTitle"/>
          </p:nvPr>
        </p:nvSpPr>
        <p:spPr>
          <a:xfrm>
            <a:off x="2692398" y="1871131"/>
            <a:ext cx="6815669" cy="1515533"/>
          </a:xfrm>
        </p:spPr>
        <p:txBody>
          <a:bodyPr>
            <a:normAutofit/>
          </a:bodyPr>
          <a:lstStyle/>
          <a:p>
            <a:r>
              <a:rPr lang="el-GR">
                <a:solidFill>
                  <a:srgbClr val="FFFFFF"/>
                </a:solidFill>
              </a:rPr>
              <a:t>3.72</a:t>
            </a:r>
            <a:endParaRPr lang="en-US">
              <a:solidFill>
                <a:srgbClr val="FFFFFF"/>
              </a:solidFill>
            </a:endParaRPr>
          </a:p>
        </p:txBody>
      </p:sp>
      <p:sp>
        <p:nvSpPr>
          <p:cNvPr id="3" name="Υπότιτλος 2">
            <a:extLst>
              <a:ext uri="{FF2B5EF4-FFF2-40B4-BE49-F238E27FC236}">
                <a16:creationId xmlns:a16="http://schemas.microsoft.com/office/drawing/2014/main" id="{5ECDD614-FD0D-BA93-B4B2-E3ED0845F28F}"/>
              </a:ext>
            </a:extLst>
          </p:cNvPr>
          <p:cNvSpPr>
            <a:spLocks noGrp="1"/>
          </p:cNvSpPr>
          <p:nvPr>
            <p:ph type="subTitle" idx="1"/>
          </p:nvPr>
        </p:nvSpPr>
        <p:spPr>
          <a:xfrm>
            <a:off x="2692398" y="3657597"/>
            <a:ext cx="6815669" cy="1320802"/>
          </a:xfrm>
        </p:spPr>
        <p:txBody>
          <a:bodyPr>
            <a:normAutofit/>
          </a:bodyPr>
          <a:lstStyle/>
          <a:p>
            <a:r>
              <a:rPr lang="el-GR">
                <a:solidFill>
                  <a:srgbClr val="FFFFFF"/>
                </a:solidFill>
              </a:rPr>
              <a:t>Μετάφραση-Σχόλια</a:t>
            </a:r>
            <a:endParaRPr lang="en-US">
              <a:solidFill>
                <a:srgbClr val="FFFFFF"/>
              </a:solidFill>
            </a:endParaRP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752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A5155-1F43-9156-CAE2-3F65F000F10B}"/>
              </a:ext>
            </a:extLst>
          </p:cNvPr>
          <p:cNvGraphicFramePr>
            <a:graphicFrameLocks noGrp="1"/>
          </p:cNvGraphicFramePr>
          <p:nvPr>
            <p:ph idx="1"/>
            <p:extLst>
              <p:ext uri="{D42A27DB-BD31-4B8C-83A1-F6EECF244321}">
                <p14:modId xmlns:p14="http://schemas.microsoft.com/office/powerpoint/2010/main" val="346698263"/>
              </p:ext>
            </p:extLst>
          </p:nvPr>
        </p:nvGraphicFramePr>
        <p:xfrm>
          <a:off x="627321" y="744278"/>
          <a:ext cx="10823944" cy="5694983"/>
        </p:xfrm>
        <a:graphic>
          <a:graphicData uri="http://schemas.openxmlformats.org/drawingml/2006/table">
            <a:tbl>
              <a:tblPr firstRow="1" bandRow="1">
                <a:tableStyleId>{5C22544A-7EE6-4342-B048-85BDC9FD1C3A}</a:tableStyleId>
              </a:tblPr>
              <a:tblGrid>
                <a:gridCol w="5411972">
                  <a:extLst>
                    <a:ext uri="{9D8B030D-6E8A-4147-A177-3AD203B41FA5}">
                      <a16:colId xmlns:a16="http://schemas.microsoft.com/office/drawing/2014/main" val="1350134119"/>
                    </a:ext>
                  </a:extLst>
                </a:gridCol>
                <a:gridCol w="5411972">
                  <a:extLst>
                    <a:ext uri="{9D8B030D-6E8A-4147-A177-3AD203B41FA5}">
                      <a16:colId xmlns:a16="http://schemas.microsoft.com/office/drawing/2014/main" val="1786380212"/>
                    </a:ext>
                  </a:extLst>
                </a:gridCol>
              </a:tblGrid>
              <a:tr h="726743">
                <a:tc>
                  <a:txBody>
                    <a:bodyPr/>
                    <a:lstStyle/>
                    <a:p>
                      <a:r>
                        <a:rPr lang="el-GR" sz="2000" dirty="0"/>
                        <a:t>Κείμενο</a:t>
                      </a:r>
                      <a:endParaRPr lang="en-US" sz="2000" dirty="0"/>
                    </a:p>
                  </a:txBody>
                  <a:tcPr/>
                </a:tc>
                <a:tc>
                  <a:txBody>
                    <a:bodyPr/>
                    <a:lstStyle/>
                    <a:p>
                      <a:r>
                        <a:rPr lang="el-GR" sz="2000" dirty="0"/>
                        <a:t>Μετάφραση</a:t>
                      </a:r>
                      <a:endParaRPr lang="en-US" sz="2000" dirty="0"/>
                    </a:p>
                  </a:txBody>
                  <a:tcPr/>
                </a:tc>
                <a:extLst>
                  <a:ext uri="{0D108BD9-81ED-4DB2-BD59-A6C34878D82A}">
                    <a16:rowId xmlns:a16="http://schemas.microsoft.com/office/drawing/2014/main" val="2422170057"/>
                  </a:ext>
                </a:extLst>
              </a:tr>
              <a:tr h="4695863">
                <a:tc>
                  <a:txBody>
                    <a:bodyPr/>
                    <a:lstStyle/>
                    <a:p>
                      <a:r>
                        <a:rPr lang="el-GR" sz="2000" dirty="0" err="1"/>
                        <a:t>ἐλθόντων</a:t>
                      </a:r>
                      <a:r>
                        <a:rPr lang="el-GR" sz="2000" dirty="0"/>
                        <a:t> </a:t>
                      </a:r>
                      <a:r>
                        <a:rPr lang="el-GR" sz="2000" dirty="0" err="1"/>
                        <a:t>δὲ</a:t>
                      </a:r>
                      <a:r>
                        <a:rPr lang="el-GR" sz="2000" dirty="0"/>
                        <a:t> </a:t>
                      </a:r>
                      <a:r>
                        <a:rPr lang="el-GR" sz="2000" dirty="0" err="1"/>
                        <a:t>οἱ</a:t>
                      </a:r>
                      <a:r>
                        <a:rPr lang="el-GR" sz="2000" dirty="0"/>
                        <a:t> </a:t>
                      </a:r>
                      <a:r>
                        <a:rPr lang="el-GR" sz="2000" dirty="0" err="1"/>
                        <a:t>Ἀθηναῖοι</a:t>
                      </a:r>
                      <a:r>
                        <a:rPr lang="el-GR" sz="2000" dirty="0"/>
                        <a:t> </a:t>
                      </a:r>
                      <a:r>
                        <a:rPr lang="el-GR" sz="2000" dirty="0" err="1"/>
                        <a:t>τούς</a:t>
                      </a:r>
                      <a:r>
                        <a:rPr lang="el-GR" sz="2000" dirty="0"/>
                        <a:t> τε </a:t>
                      </a:r>
                      <a:r>
                        <a:rPr lang="el-GR" sz="2000" dirty="0" err="1"/>
                        <a:t>πρέσβεις</a:t>
                      </a:r>
                      <a:r>
                        <a:rPr lang="el-GR" sz="2000" dirty="0"/>
                        <a:t> </a:t>
                      </a:r>
                      <a:r>
                        <a:rPr lang="el-GR" sz="2000" dirty="0" err="1"/>
                        <a:t>ὡς</a:t>
                      </a:r>
                      <a:r>
                        <a:rPr lang="el-GR" sz="2000" dirty="0"/>
                        <a:t> </a:t>
                      </a:r>
                      <a:r>
                        <a:rPr lang="el-GR" sz="2000" dirty="0" err="1"/>
                        <a:t>νεωτερίζοντας</a:t>
                      </a:r>
                      <a:r>
                        <a:rPr lang="el-GR" sz="2000" dirty="0"/>
                        <a:t> </a:t>
                      </a:r>
                      <a:r>
                        <a:rPr lang="el-GR" sz="2000" dirty="0" err="1"/>
                        <a:t>ξυλλαβόντες</a:t>
                      </a:r>
                      <a:r>
                        <a:rPr lang="el-GR" sz="2000" dirty="0"/>
                        <a:t>, </a:t>
                      </a:r>
                      <a:r>
                        <a:rPr lang="el-GR" sz="2000" dirty="0" err="1"/>
                        <a:t>καὶ</a:t>
                      </a:r>
                      <a:r>
                        <a:rPr lang="el-GR" sz="2000" dirty="0"/>
                        <a:t> </a:t>
                      </a:r>
                      <a:r>
                        <a:rPr lang="el-GR" sz="2000" dirty="0" err="1"/>
                        <a:t>ὅσους</a:t>
                      </a:r>
                      <a:r>
                        <a:rPr lang="el-GR" sz="2000" dirty="0"/>
                        <a:t> </a:t>
                      </a:r>
                      <a:r>
                        <a:rPr lang="el-GR" sz="2000" dirty="0" err="1"/>
                        <a:t>ἔπεισαν</a:t>
                      </a:r>
                      <a:r>
                        <a:rPr lang="el-GR" sz="2000" dirty="0"/>
                        <a:t>, </a:t>
                      </a:r>
                      <a:r>
                        <a:rPr lang="el-GR" sz="2000" dirty="0" err="1"/>
                        <a:t>κατέθεντο</a:t>
                      </a:r>
                      <a:r>
                        <a:rPr lang="el-GR" sz="2000" dirty="0"/>
                        <a:t> </a:t>
                      </a:r>
                      <a:r>
                        <a:rPr lang="el-GR" sz="2000" dirty="0" err="1"/>
                        <a:t>ἐς</a:t>
                      </a:r>
                      <a:r>
                        <a:rPr lang="el-GR" sz="2000" dirty="0"/>
                        <a:t> </a:t>
                      </a:r>
                      <a:r>
                        <a:rPr lang="el-GR" sz="2000" dirty="0" err="1"/>
                        <a:t>Αἴγιναν</a:t>
                      </a:r>
                      <a:r>
                        <a:rPr lang="el-GR" sz="2000" dirty="0"/>
                        <a:t>. </a:t>
                      </a:r>
                    </a:p>
                    <a:p>
                      <a:r>
                        <a:rPr lang="el-GR" sz="2000" dirty="0"/>
                        <a:t> </a:t>
                      </a:r>
                    </a:p>
                    <a:p>
                      <a:endParaRPr lang="el-GR" sz="2000" dirty="0"/>
                    </a:p>
                    <a:p>
                      <a:endParaRPr lang="el-GR" sz="2000" dirty="0"/>
                    </a:p>
                    <a:p>
                      <a:r>
                        <a:rPr lang="el-GR" sz="2000" dirty="0" err="1"/>
                        <a:t>Ἐν</a:t>
                      </a:r>
                      <a:r>
                        <a:rPr lang="el-GR" sz="2000" dirty="0"/>
                        <a:t> </a:t>
                      </a:r>
                      <a:r>
                        <a:rPr lang="el-GR" sz="2000" dirty="0" err="1"/>
                        <a:t>δὲ</a:t>
                      </a:r>
                      <a:r>
                        <a:rPr lang="el-GR" sz="2000" dirty="0"/>
                        <a:t> </a:t>
                      </a:r>
                      <a:r>
                        <a:rPr lang="el-GR" sz="2000" dirty="0" err="1"/>
                        <a:t>τούτῳ</a:t>
                      </a:r>
                      <a:r>
                        <a:rPr lang="el-GR" sz="2000" dirty="0"/>
                        <a:t> </a:t>
                      </a:r>
                      <a:r>
                        <a:rPr lang="el-GR" sz="2000" dirty="0" err="1"/>
                        <a:t>τῶν</a:t>
                      </a:r>
                      <a:r>
                        <a:rPr lang="el-GR" sz="2000" dirty="0"/>
                        <a:t> </a:t>
                      </a:r>
                      <a:r>
                        <a:rPr lang="el-GR" sz="2000" dirty="0" err="1"/>
                        <a:t>Κερκυραίων</a:t>
                      </a:r>
                      <a:r>
                        <a:rPr lang="el-GR" sz="2000" dirty="0"/>
                        <a:t> </a:t>
                      </a:r>
                      <a:r>
                        <a:rPr lang="el-GR" sz="2000" dirty="0" err="1"/>
                        <a:t>οἱ</a:t>
                      </a:r>
                      <a:r>
                        <a:rPr lang="el-GR" sz="2000" dirty="0"/>
                        <a:t> </a:t>
                      </a:r>
                      <a:r>
                        <a:rPr lang="el-GR" sz="2000" dirty="0" err="1"/>
                        <a:t>ἔχοντες</a:t>
                      </a:r>
                      <a:r>
                        <a:rPr lang="el-GR" sz="2000" dirty="0"/>
                        <a:t> </a:t>
                      </a:r>
                      <a:r>
                        <a:rPr lang="el-GR" sz="2000" dirty="0" err="1"/>
                        <a:t>τὰ</a:t>
                      </a:r>
                      <a:r>
                        <a:rPr lang="el-GR" sz="2000" dirty="0"/>
                        <a:t> </a:t>
                      </a:r>
                      <a:r>
                        <a:rPr lang="el-GR" sz="2000" dirty="0" err="1"/>
                        <a:t>πράγματα</a:t>
                      </a:r>
                      <a:r>
                        <a:rPr lang="el-GR" sz="2000" dirty="0"/>
                        <a:t> </a:t>
                      </a:r>
                      <a:r>
                        <a:rPr lang="el-GR" sz="2000" dirty="0" err="1"/>
                        <a:t>ἐλθούσης</a:t>
                      </a:r>
                      <a:r>
                        <a:rPr lang="el-GR" sz="2000" dirty="0"/>
                        <a:t> </a:t>
                      </a:r>
                      <a:r>
                        <a:rPr lang="el-GR" sz="2000" dirty="0" err="1"/>
                        <a:t>τριήρους</a:t>
                      </a:r>
                      <a:r>
                        <a:rPr lang="el-GR" sz="2000" dirty="0"/>
                        <a:t> </a:t>
                      </a:r>
                      <a:r>
                        <a:rPr lang="el-GR" sz="2000" dirty="0" err="1"/>
                        <a:t>Κορινθίας</a:t>
                      </a:r>
                      <a:r>
                        <a:rPr lang="el-GR" sz="2000" dirty="0"/>
                        <a:t> </a:t>
                      </a:r>
                      <a:r>
                        <a:rPr lang="el-GR" sz="2000" dirty="0" err="1"/>
                        <a:t>καὶ</a:t>
                      </a:r>
                      <a:r>
                        <a:rPr lang="el-GR" sz="2000" dirty="0"/>
                        <a:t> </a:t>
                      </a:r>
                      <a:r>
                        <a:rPr lang="el-GR" sz="2000" dirty="0" err="1"/>
                        <a:t>Λακεδαιμονίων</a:t>
                      </a:r>
                      <a:r>
                        <a:rPr lang="el-GR" sz="2000" dirty="0"/>
                        <a:t> </a:t>
                      </a:r>
                      <a:r>
                        <a:rPr lang="el-GR" sz="2000" dirty="0" err="1"/>
                        <a:t>πρέσβεων</a:t>
                      </a:r>
                      <a:r>
                        <a:rPr lang="el-GR" sz="2000" dirty="0"/>
                        <a:t> </a:t>
                      </a:r>
                      <a:r>
                        <a:rPr lang="el-GR" sz="2000" dirty="0" err="1"/>
                        <a:t>ἐπιτίθενται</a:t>
                      </a:r>
                      <a:r>
                        <a:rPr lang="el-GR" sz="2000" dirty="0"/>
                        <a:t> </a:t>
                      </a:r>
                      <a:r>
                        <a:rPr lang="el-GR" sz="2000" dirty="0" err="1"/>
                        <a:t>τῷ</a:t>
                      </a:r>
                      <a:r>
                        <a:rPr lang="el-GR" sz="2000" dirty="0"/>
                        <a:t> </a:t>
                      </a:r>
                      <a:r>
                        <a:rPr lang="el-GR" sz="2000" dirty="0" err="1"/>
                        <a:t>δήμῳ</a:t>
                      </a:r>
                      <a:r>
                        <a:rPr lang="el-GR" sz="2000" dirty="0"/>
                        <a:t>, </a:t>
                      </a:r>
                      <a:r>
                        <a:rPr lang="el-GR" sz="2000" dirty="0" err="1"/>
                        <a:t>καὶ</a:t>
                      </a:r>
                      <a:r>
                        <a:rPr lang="el-GR" sz="2000" dirty="0"/>
                        <a:t> </a:t>
                      </a:r>
                      <a:r>
                        <a:rPr lang="el-GR" sz="2000" dirty="0" err="1"/>
                        <a:t>μαχόμενοι</a:t>
                      </a:r>
                      <a:r>
                        <a:rPr lang="el-GR" sz="2000" dirty="0"/>
                        <a:t> </a:t>
                      </a:r>
                      <a:r>
                        <a:rPr lang="el-GR" sz="2000" dirty="0" err="1"/>
                        <a:t>ἐνίκησαν</a:t>
                      </a:r>
                      <a:r>
                        <a:rPr lang="el-GR" sz="2000" dirty="0"/>
                        <a:t>. </a:t>
                      </a:r>
                      <a:r>
                        <a:rPr lang="el-GR" sz="2000" dirty="0" err="1"/>
                        <a:t>ἀφικομένης</a:t>
                      </a:r>
                      <a:r>
                        <a:rPr lang="el-GR" sz="2000" dirty="0"/>
                        <a:t> </a:t>
                      </a:r>
                      <a:r>
                        <a:rPr lang="el-GR" sz="2000" dirty="0" err="1"/>
                        <a:t>δὲ</a:t>
                      </a:r>
                      <a:r>
                        <a:rPr lang="el-GR" sz="2000" dirty="0"/>
                        <a:t> </a:t>
                      </a:r>
                      <a:r>
                        <a:rPr lang="el-GR" sz="2000" dirty="0" err="1"/>
                        <a:t>νυκτὸς</a:t>
                      </a:r>
                      <a:r>
                        <a:rPr lang="el-GR" sz="2000" dirty="0"/>
                        <a:t> ὁ </a:t>
                      </a:r>
                      <a:r>
                        <a:rPr lang="el-GR" sz="2000" dirty="0" err="1"/>
                        <a:t>μὲν</a:t>
                      </a:r>
                      <a:r>
                        <a:rPr lang="el-GR" sz="2000" dirty="0"/>
                        <a:t> </a:t>
                      </a:r>
                      <a:r>
                        <a:rPr lang="el-GR" sz="2000" dirty="0" err="1"/>
                        <a:t>δῆμος</a:t>
                      </a:r>
                      <a:r>
                        <a:rPr lang="el-GR" sz="2000" dirty="0"/>
                        <a:t> </a:t>
                      </a:r>
                      <a:r>
                        <a:rPr lang="el-GR" sz="2000" dirty="0" err="1"/>
                        <a:t>ἐς</a:t>
                      </a:r>
                      <a:r>
                        <a:rPr lang="el-GR" sz="2000" dirty="0"/>
                        <a:t> </a:t>
                      </a:r>
                      <a:r>
                        <a:rPr lang="el-GR" sz="2000" dirty="0" err="1"/>
                        <a:t>τὴν</a:t>
                      </a:r>
                      <a:r>
                        <a:rPr lang="el-GR" sz="2000" dirty="0"/>
                        <a:t> </a:t>
                      </a:r>
                      <a:r>
                        <a:rPr lang="el-GR" sz="2000" dirty="0" err="1"/>
                        <a:t>ἀκρόπολιν</a:t>
                      </a:r>
                      <a:r>
                        <a:rPr lang="el-GR" sz="2000" dirty="0"/>
                        <a:t> </a:t>
                      </a:r>
                      <a:r>
                        <a:rPr lang="el-GR" sz="2000" dirty="0" err="1"/>
                        <a:t>καὶ</a:t>
                      </a:r>
                      <a:r>
                        <a:rPr lang="el-GR" sz="2000" dirty="0"/>
                        <a:t> </a:t>
                      </a:r>
                      <a:r>
                        <a:rPr lang="el-GR" sz="2000" dirty="0" err="1"/>
                        <a:t>τὰ</a:t>
                      </a:r>
                      <a:r>
                        <a:rPr lang="el-GR" sz="2000" dirty="0"/>
                        <a:t> </a:t>
                      </a:r>
                      <a:r>
                        <a:rPr lang="el-GR" sz="2000" dirty="0" err="1"/>
                        <a:t>μετέωρα</a:t>
                      </a:r>
                      <a:r>
                        <a:rPr lang="el-GR" sz="2000" dirty="0"/>
                        <a:t> </a:t>
                      </a:r>
                      <a:r>
                        <a:rPr lang="el-GR" sz="2000" dirty="0" err="1"/>
                        <a:t>τῆς</a:t>
                      </a:r>
                      <a:r>
                        <a:rPr lang="el-GR" sz="2000" dirty="0"/>
                        <a:t> </a:t>
                      </a:r>
                      <a:r>
                        <a:rPr lang="el-GR" sz="2000" dirty="0" err="1"/>
                        <a:t>πόλεως</a:t>
                      </a:r>
                      <a:r>
                        <a:rPr lang="el-GR" sz="2000" dirty="0"/>
                        <a:t> </a:t>
                      </a:r>
                      <a:r>
                        <a:rPr lang="el-GR" sz="2000" dirty="0" err="1"/>
                        <a:t>καταφεύγει</a:t>
                      </a:r>
                      <a:r>
                        <a:rPr lang="el-GR" sz="2000" dirty="0"/>
                        <a:t> </a:t>
                      </a:r>
                      <a:r>
                        <a:rPr lang="el-GR" sz="2000" dirty="0" err="1"/>
                        <a:t>καὶ</a:t>
                      </a:r>
                      <a:r>
                        <a:rPr lang="el-GR" sz="2000" dirty="0"/>
                        <a:t> </a:t>
                      </a:r>
                      <a:r>
                        <a:rPr lang="el-GR" sz="2000" dirty="0" err="1"/>
                        <a:t>αὐτοῦ</a:t>
                      </a:r>
                      <a:r>
                        <a:rPr lang="el-GR" sz="2000" dirty="0"/>
                        <a:t> </a:t>
                      </a:r>
                      <a:r>
                        <a:rPr lang="el-GR" sz="2000" dirty="0" err="1"/>
                        <a:t>ξυλλεγεὶς</a:t>
                      </a:r>
                      <a:r>
                        <a:rPr lang="el-GR" sz="2000" dirty="0"/>
                        <a:t> </a:t>
                      </a:r>
                      <a:r>
                        <a:rPr lang="el-GR" sz="2000" dirty="0" err="1"/>
                        <a:t>ἱδρύθη</a:t>
                      </a:r>
                      <a:r>
                        <a:rPr lang="el-GR" sz="2000" dirty="0"/>
                        <a:t>, </a:t>
                      </a:r>
                      <a:r>
                        <a:rPr lang="el-GR" sz="2000" dirty="0" err="1"/>
                        <a:t>καὶ</a:t>
                      </a:r>
                      <a:r>
                        <a:rPr lang="el-GR" sz="2000" dirty="0"/>
                        <a:t> </a:t>
                      </a:r>
                      <a:r>
                        <a:rPr lang="el-GR" sz="2000" dirty="0" err="1"/>
                        <a:t>τὸν</a:t>
                      </a:r>
                      <a:r>
                        <a:rPr lang="el-GR" sz="2000" dirty="0"/>
                        <a:t> </a:t>
                      </a:r>
                      <a:r>
                        <a:rPr lang="el-GR" sz="2000" dirty="0" err="1"/>
                        <a:t>Ὑλλαϊκὸν</a:t>
                      </a:r>
                      <a:r>
                        <a:rPr lang="el-GR" sz="2000" dirty="0"/>
                        <a:t> </a:t>
                      </a:r>
                      <a:r>
                        <a:rPr lang="el-GR" sz="2000" dirty="0" err="1"/>
                        <a:t>λιμένα</a:t>
                      </a:r>
                      <a:r>
                        <a:rPr lang="el-GR" sz="2000" dirty="0"/>
                        <a:t> </a:t>
                      </a:r>
                      <a:r>
                        <a:rPr lang="el-GR" sz="2000" dirty="0" err="1"/>
                        <a:t>εἶχον</a:t>
                      </a:r>
                      <a:r>
                        <a:rPr lang="el-GR" sz="2000" dirty="0"/>
                        <a:t>· </a:t>
                      </a:r>
                      <a:r>
                        <a:rPr lang="el-GR" sz="2000" dirty="0" err="1"/>
                        <a:t>οἱ</a:t>
                      </a:r>
                      <a:r>
                        <a:rPr lang="el-GR" sz="2000" dirty="0"/>
                        <a:t> </a:t>
                      </a:r>
                      <a:r>
                        <a:rPr lang="el-GR" sz="2000" dirty="0" err="1"/>
                        <a:t>δὲ</a:t>
                      </a:r>
                      <a:r>
                        <a:rPr lang="el-GR" sz="2000" dirty="0"/>
                        <a:t> </a:t>
                      </a:r>
                      <a:r>
                        <a:rPr lang="el-GR" sz="2000" dirty="0" err="1"/>
                        <a:t>τήν</a:t>
                      </a:r>
                      <a:r>
                        <a:rPr lang="el-GR" sz="2000" dirty="0"/>
                        <a:t> τε </a:t>
                      </a:r>
                      <a:r>
                        <a:rPr lang="el-GR" sz="2000" dirty="0" err="1"/>
                        <a:t>ἀγορὰν</a:t>
                      </a:r>
                      <a:r>
                        <a:rPr lang="el-GR" sz="2000" dirty="0"/>
                        <a:t> </a:t>
                      </a:r>
                      <a:r>
                        <a:rPr lang="el-GR" sz="2000" dirty="0" err="1"/>
                        <a:t>κατέλαβον</a:t>
                      </a:r>
                      <a:r>
                        <a:rPr lang="el-GR" sz="2000" dirty="0"/>
                        <a:t>, </a:t>
                      </a:r>
                      <a:r>
                        <a:rPr lang="el-GR" sz="2000" dirty="0" err="1"/>
                        <a:t>οὗπερ</a:t>
                      </a:r>
                      <a:r>
                        <a:rPr lang="el-GR" sz="2000" dirty="0"/>
                        <a:t> </a:t>
                      </a:r>
                      <a:r>
                        <a:rPr lang="el-GR" sz="2000" dirty="0" err="1"/>
                        <a:t>οἱ</a:t>
                      </a:r>
                      <a:r>
                        <a:rPr lang="el-GR" sz="2000" dirty="0"/>
                        <a:t> </a:t>
                      </a:r>
                      <a:r>
                        <a:rPr lang="el-GR" sz="2000" dirty="0" err="1"/>
                        <a:t>πολλοὶ</a:t>
                      </a:r>
                      <a:r>
                        <a:rPr lang="el-GR" sz="2000" dirty="0"/>
                        <a:t> </a:t>
                      </a:r>
                      <a:r>
                        <a:rPr lang="el-GR" sz="2000" dirty="0" err="1"/>
                        <a:t>ᾤκουν</a:t>
                      </a:r>
                      <a:r>
                        <a:rPr lang="el-GR" sz="2000" dirty="0"/>
                        <a:t> </a:t>
                      </a:r>
                      <a:r>
                        <a:rPr lang="el-GR" sz="2000" dirty="0" err="1"/>
                        <a:t>αὐτῶν</a:t>
                      </a:r>
                      <a:r>
                        <a:rPr lang="el-GR" sz="2000" dirty="0"/>
                        <a:t>, </a:t>
                      </a:r>
                      <a:r>
                        <a:rPr lang="el-GR" sz="2000" dirty="0" err="1"/>
                        <a:t>καὶ</a:t>
                      </a:r>
                      <a:r>
                        <a:rPr lang="el-GR" sz="2000" dirty="0"/>
                        <a:t> </a:t>
                      </a:r>
                      <a:r>
                        <a:rPr lang="el-GR" sz="2000" dirty="0" err="1"/>
                        <a:t>τὸν</a:t>
                      </a:r>
                      <a:r>
                        <a:rPr lang="el-GR" sz="2000" dirty="0"/>
                        <a:t> </a:t>
                      </a:r>
                      <a:r>
                        <a:rPr lang="el-GR" sz="2000" dirty="0" err="1"/>
                        <a:t>λιμένα</a:t>
                      </a:r>
                      <a:r>
                        <a:rPr lang="el-GR" sz="2000" dirty="0"/>
                        <a:t> </a:t>
                      </a:r>
                      <a:r>
                        <a:rPr lang="el-GR" sz="2000" dirty="0" err="1"/>
                        <a:t>τὸν</a:t>
                      </a:r>
                      <a:r>
                        <a:rPr lang="el-GR" sz="2000" dirty="0"/>
                        <a:t> </a:t>
                      </a:r>
                      <a:r>
                        <a:rPr lang="el-GR" sz="2000" dirty="0" err="1"/>
                        <a:t>πρὸς</a:t>
                      </a:r>
                      <a:r>
                        <a:rPr lang="el-GR" sz="2000" dirty="0"/>
                        <a:t> </a:t>
                      </a:r>
                      <a:r>
                        <a:rPr lang="el-GR" sz="2000" dirty="0" err="1"/>
                        <a:t>αὐτῇ</a:t>
                      </a:r>
                      <a:r>
                        <a:rPr lang="el-GR" sz="2000" dirty="0"/>
                        <a:t> </a:t>
                      </a:r>
                      <a:r>
                        <a:rPr lang="el-GR" sz="2000" dirty="0" err="1"/>
                        <a:t>καὶ</a:t>
                      </a:r>
                      <a:r>
                        <a:rPr lang="el-GR" sz="2000" dirty="0"/>
                        <a:t> </a:t>
                      </a:r>
                      <a:r>
                        <a:rPr lang="el-GR" sz="2000" dirty="0" err="1"/>
                        <a:t>πρὸς</a:t>
                      </a:r>
                      <a:r>
                        <a:rPr lang="el-GR" sz="2000" dirty="0"/>
                        <a:t> </a:t>
                      </a:r>
                      <a:r>
                        <a:rPr lang="el-GR" sz="2000" dirty="0" err="1"/>
                        <a:t>τὴν</a:t>
                      </a:r>
                      <a:r>
                        <a:rPr lang="el-GR" sz="2000" dirty="0"/>
                        <a:t> </a:t>
                      </a:r>
                      <a:r>
                        <a:rPr lang="el-GR" sz="2000" dirty="0" err="1"/>
                        <a:t>ἤπειρον</a:t>
                      </a:r>
                      <a:r>
                        <a:rPr lang="el-GR" sz="2000" dirty="0"/>
                        <a:t>. </a:t>
                      </a:r>
                    </a:p>
                    <a:p>
                      <a:endParaRPr lang="en-US" sz="2000" dirty="0"/>
                    </a:p>
                  </a:txBody>
                  <a:tcPr/>
                </a:tc>
                <a:tc>
                  <a:txBody>
                    <a:bodyPr/>
                    <a:lstStyle/>
                    <a:p>
                      <a:r>
                        <a:rPr lang="el-GR" sz="1800" kern="1200" dirty="0">
                          <a:solidFill>
                            <a:schemeClr val="dk1"/>
                          </a:solidFill>
                          <a:effectLst/>
                          <a:latin typeface="+mn-lt"/>
                          <a:ea typeface="+mn-ea"/>
                          <a:cs typeface="+mn-cs"/>
                        </a:rPr>
                        <a:t>Όταν όμως έφτασαν, οι Αθηναίοι τους θεώρησαν ως υποκινητές της επανάστασης και τους συνέλαβαν, και μαζί με όσους είχαν πειστεί στα λόγια τους τούς πήγαν και τους εγκατέστησαν στην Αίγινα. </a:t>
                      </a:r>
                    </a:p>
                    <a:p>
                      <a:endParaRPr lang="el-GR" sz="1800" kern="1200" dirty="0">
                        <a:solidFill>
                          <a:schemeClr val="dk1"/>
                        </a:solidFill>
                        <a:effectLst/>
                        <a:latin typeface="+mn-lt"/>
                        <a:ea typeface="+mn-ea"/>
                        <a:cs typeface="+mn-cs"/>
                      </a:endParaRPr>
                    </a:p>
                    <a:p>
                      <a:endParaRPr lang="el-GR" sz="1800" kern="1200" dirty="0">
                        <a:solidFill>
                          <a:schemeClr val="dk1"/>
                        </a:solidFill>
                        <a:effectLst/>
                        <a:latin typeface="+mn-lt"/>
                        <a:ea typeface="+mn-ea"/>
                        <a:cs typeface="+mn-cs"/>
                      </a:endParaRPr>
                    </a:p>
                    <a:p>
                      <a:r>
                        <a:rPr lang="el-GR" sz="1800" kern="1200" dirty="0">
                          <a:solidFill>
                            <a:schemeClr val="dk1"/>
                          </a:solidFill>
                          <a:effectLst/>
                          <a:latin typeface="+mn-lt"/>
                          <a:ea typeface="+mn-ea"/>
                          <a:cs typeface="+mn-cs"/>
                        </a:rPr>
                        <a:t>Στο μεταξύ οι ολιγαρχικοί, που είχαν τώρα στα χέρια τους την κατάσταση στην Κέρκυρα, όταν έφτασε κ' ένα πολεμικό από την  Κόρινθο και πρέσβεις των Λακεδαιμονίων, επιτέθηκαν στους δημοκρατικούς και τους νίκησαν στη συμπλοκή που έγινε. Όταν όμως νύχτωσε, οι δημοκρατικοί κατέφυγαν στην Ακρόπολη και τα ψηλώματα της πολιτείας, κι εγκαταστάθηκαν εκεί• είχαν στα χέρια τους και το </a:t>
                      </a:r>
                      <a:r>
                        <a:rPr lang="el-GR" sz="1800" kern="1200" dirty="0" err="1">
                          <a:solidFill>
                            <a:schemeClr val="dk1"/>
                          </a:solidFill>
                          <a:effectLst/>
                          <a:latin typeface="+mn-lt"/>
                          <a:ea typeface="+mn-ea"/>
                          <a:cs typeface="+mn-cs"/>
                        </a:rPr>
                        <a:t>Υλλαϊκό</a:t>
                      </a:r>
                      <a:r>
                        <a:rPr lang="el-GR" sz="1800" kern="1200" dirty="0">
                          <a:solidFill>
                            <a:schemeClr val="dk1"/>
                          </a:solidFill>
                          <a:effectLst/>
                          <a:latin typeface="+mn-lt"/>
                          <a:ea typeface="+mn-ea"/>
                          <a:cs typeface="+mn-cs"/>
                        </a:rPr>
                        <a:t> λιμάνι. Οι άλλοι πάλι (ολιγαρχικοί) κατέλαβαν την αγορά, όπου έμεναν οι περισσότεροι τους και το γειτονικό λιμάνι, που βλέπει προς την απέναντι στεριά. .</a:t>
                      </a:r>
                      <a:endParaRPr lang="en-US" sz="2000" dirty="0"/>
                    </a:p>
                  </a:txBody>
                  <a:tcPr/>
                </a:tc>
                <a:extLst>
                  <a:ext uri="{0D108BD9-81ED-4DB2-BD59-A6C34878D82A}">
                    <a16:rowId xmlns:a16="http://schemas.microsoft.com/office/drawing/2014/main" val="3588242460"/>
                  </a:ext>
                </a:extLst>
              </a:tr>
            </a:tbl>
          </a:graphicData>
        </a:graphic>
      </p:graphicFrame>
    </p:spTree>
    <p:extLst>
      <p:ext uri="{BB962C8B-B14F-4D97-AF65-F5344CB8AC3E}">
        <p14:creationId xmlns:p14="http://schemas.microsoft.com/office/powerpoint/2010/main" val="183028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C091DDCB-7687-0727-4028-ACE37AD7DE46}"/>
              </a:ext>
            </a:extLst>
          </p:cNvPr>
          <p:cNvSpPr/>
          <p:nvPr/>
        </p:nvSpPr>
        <p:spPr>
          <a:xfrm>
            <a:off x="691116" y="701749"/>
            <a:ext cx="10866475" cy="550766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200000"/>
              </a:lnSpc>
            </a:pPr>
            <a:r>
              <a:rPr lang="el-GR" sz="2400" dirty="0" err="1"/>
              <a:t>ἐλθόντων</a:t>
            </a:r>
            <a:r>
              <a:rPr lang="el-GR" sz="2400" dirty="0"/>
              <a:t> </a:t>
            </a:r>
            <a:r>
              <a:rPr lang="el-GR" sz="2400" dirty="0" err="1"/>
              <a:t>δὲ</a:t>
            </a:r>
            <a:r>
              <a:rPr lang="el-GR" sz="2400" dirty="0"/>
              <a:t> </a:t>
            </a:r>
            <a:r>
              <a:rPr lang="el-GR" sz="2400" dirty="0" err="1"/>
              <a:t>οἱ</a:t>
            </a:r>
            <a:r>
              <a:rPr lang="el-GR" sz="2400" dirty="0"/>
              <a:t> </a:t>
            </a:r>
            <a:r>
              <a:rPr lang="el-GR" sz="2400" dirty="0" err="1"/>
              <a:t>Ἀθηναῖοι</a:t>
            </a:r>
            <a:r>
              <a:rPr lang="el-GR" sz="2400" dirty="0"/>
              <a:t> </a:t>
            </a:r>
            <a:r>
              <a:rPr lang="el-GR" sz="2400" dirty="0" err="1"/>
              <a:t>τούς</a:t>
            </a:r>
            <a:r>
              <a:rPr lang="el-GR" sz="2400" dirty="0"/>
              <a:t> τε </a:t>
            </a:r>
            <a:r>
              <a:rPr lang="el-GR" sz="2400" dirty="0" err="1"/>
              <a:t>πρέσβεις</a:t>
            </a:r>
            <a:r>
              <a:rPr lang="el-GR" sz="2400" dirty="0"/>
              <a:t> </a:t>
            </a:r>
            <a:r>
              <a:rPr lang="el-GR" sz="2400" dirty="0" err="1"/>
              <a:t>ὡς</a:t>
            </a:r>
            <a:r>
              <a:rPr lang="el-GR" sz="2400" dirty="0"/>
              <a:t> </a:t>
            </a:r>
            <a:r>
              <a:rPr lang="el-GR" sz="2400" dirty="0" err="1"/>
              <a:t>νεωτερίζοντας</a:t>
            </a:r>
            <a:r>
              <a:rPr lang="el-GR" sz="2400" dirty="0"/>
              <a:t> </a:t>
            </a:r>
            <a:r>
              <a:rPr lang="el-GR" sz="2400" dirty="0" err="1"/>
              <a:t>ξυλλαβόντες</a:t>
            </a:r>
            <a:r>
              <a:rPr lang="el-GR" sz="2400" dirty="0"/>
              <a:t>, </a:t>
            </a:r>
            <a:r>
              <a:rPr lang="el-GR" sz="2400" dirty="0" err="1"/>
              <a:t>καὶ</a:t>
            </a:r>
            <a:r>
              <a:rPr lang="el-GR" sz="2400" dirty="0"/>
              <a:t> </a:t>
            </a:r>
            <a:r>
              <a:rPr lang="el-GR" sz="2400" dirty="0" err="1"/>
              <a:t>ὅσους</a:t>
            </a:r>
            <a:r>
              <a:rPr lang="el-GR" sz="2400" dirty="0"/>
              <a:t> </a:t>
            </a:r>
            <a:r>
              <a:rPr lang="el-GR" sz="2400" dirty="0" err="1"/>
              <a:t>ἔπεισαν</a:t>
            </a:r>
            <a:r>
              <a:rPr lang="el-GR" sz="2400" dirty="0"/>
              <a:t>, </a:t>
            </a:r>
            <a:r>
              <a:rPr lang="el-GR" sz="2400" dirty="0" err="1"/>
              <a:t>κατέθεντο</a:t>
            </a:r>
            <a:r>
              <a:rPr lang="el-GR" sz="2400" dirty="0"/>
              <a:t> </a:t>
            </a:r>
            <a:r>
              <a:rPr lang="el-GR" sz="2400" dirty="0" err="1"/>
              <a:t>ἐς</a:t>
            </a:r>
            <a:r>
              <a:rPr lang="el-GR" sz="2400" dirty="0"/>
              <a:t> </a:t>
            </a:r>
            <a:r>
              <a:rPr lang="el-GR" sz="2400" dirty="0" err="1"/>
              <a:t>Αἴγιναν</a:t>
            </a:r>
            <a:r>
              <a:rPr lang="el-GR" sz="2400" dirty="0"/>
              <a:t>. </a:t>
            </a:r>
            <a:r>
              <a:rPr lang="el-GR" sz="2400" dirty="0" err="1"/>
              <a:t>Ἐν</a:t>
            </a:r>
            <a:r>
              <a:rPr lang="el-GR" sz="2400" dirty="0"/>
              <a:t> </a:t>
            </a:r>
            <a:r>
              <a:rPr lang="el-GR" sz="2400" dirty="0" err="1"/>
              <a:t>δὲ</a:t>
            </a:r>
            <a:r>
              <a:rPr lang="el-GR" sz="2400" dirty="0"/>
              <a:t> </a:t>
            </a:r>
            <a:r>
              <a:rPr lang="el-GR" sz="2400" dirty="0" err="1"/>
              <a:t>τούτῳ</a:t>
            </a:r>
            <a:r>
              <a:rPr lang="el-GR" sz="2400" dirty="0"/>
              <a:t> </a:t>
            </a:r>
            <a:r>
              <a:rPr lang="el-GR" sz="2400" dirty="0" err="1"/>
              <a:t>τῶν</a:t>
            </a:r>
            <a:r>
              <a:rPr lang="el-GR" sz="2400" dirty="0"/>
              <a:t> </a:t>
            </a:r>
            <a:r>
              <a:rPr lang="el-GR" sz="2400" dirty="0" err="1"/>
              <a:t>Κερκυραίων</a:t>
            </a:r>
            <a:r>
              <a:rPr lang="el-GR" sz="2400" dirty="0"/>
              <a:t> </a:t>
            </a:r>
            <a:r>
              <a:rPr lang="el-GR" sz="2400" dirty="0" err="1"/>
              <a:t>οἱ</a:t>
            </a:r>
            <a:r>
              <a:rPr lang="el-GR" sz="2400" dirty="0"/>
              <a:t> </a:t>
            </a:r>
            <a:r>
              <a:rPr lang="el-GR" sz="2400" dirty="0" err="1"/>
              <a:t>ἔχοντες</a:t>
            </a:r>
            <a:r>
              <a:rPr lang="el-GR" sz="2400" dirty="0"/>
              <a:t> </a:t>
            </a:r>
            <a:r>
              <a:rPr lang="el-GR" sz="2400" dirty="0" err="1"/>
              <a:t>τὰ</a:t>
            </a:r>
            <a:r>
              <a:rPr lang="el-GR" sz="2400" dirty="0"/>
              <a:t> </a:t>
            </a:r>
            <a:r>
              <a:rPr lang="el-GR" sz="2400" dirty="0" err="1"/>
              <a:t>πράγματα</a:t>
            </a:r>
            <a:r>
              <a:rPr lang="el-GR" sz="2400" dirty="0"/>
              <a:t> </a:t>
            </a:r>
            <a:r>
              <a:rPr lang="el-GR" sz="2400" dirty="0" err="1"/>
              <a:t>ἐλθούσης</a:t>
            </a:r>
            <a:r>
              <a:rPr lang="el-GR" sz="2400" dirty="0"/>
              <a:t> </a:t>
            </a:r>
            <a:r>
              <a:rPr lang="el-GR" sz="2400" dirty="0" err="1"/>
              <a:t>τριήρους</a:t>
            </a:r>
            <a:r>
              <a:rPr lang="el-GR" sz="2400" dirty="0"/>
              <a:t> </a:t>
            </a:r>
            <a:r>
              <a:rPr lang="el-GR" sz="2400" dirty="0" err="1"/>
              <a:t>Κορινθίας</a:t>
            </a:r>
            <a:r>
              <a:rPr lang="el-GR" sz="2400" dirty="0"/>
              <a:t> </a:t>
            </a:r>
            <a:r>
              <a:rPr lang="el-GR" sz="2400" dirty="0" err="1"/>
              <a:t>καὶ</a:t>
            </a:r>
            <a:r>
              <a:rPr lang="el-GR" sz="2400" dirty="0"/>
              <a:t> </a:t>
            </a:r>
            <a:r>
              <a:rPr lang="el-GR" sz="2400" dirty="0" err="1"/>
              <a:t>Λακεδαιμονίων</a:t>
            </a:r>
            <a:r>
              <a:rPr lang="el-GR" sz="2400" dirty="0"/>
              <a:t> </a:t>
            </a:r>
            <a:r>
              <a:rPr lang="el-GR" sz="2400" dirty="0" err="1"/>
              <a:t>πρέσβεων</a:t>
            </a:r>
            <a:r>
              <a:rPr lang="el-GR" sz="2400" dirty="0"/>
              <a:t> </a:t>
            </a:r>
            <a:r>
              <a:rPr lang="el-GR" sz="2400" dirty="0" err="1"/>
              <a:t>ἐπιτίθενται</a:t>
            </a:r>
            <a:r>
              <a:rPr lang="el-GR" sz="2400" dirty="0"/>
              <a:t> </a:t>
            </a:r>
            <a:r>
              <a:rPr lang="el-GR" sz="2400" dirty="0" err="1"/>
              <a:t>τῷ</a:t>
            </a:r>
            <a:r>
              <a:rPr lang="el-GR" sz="2400" dirty="0"/>
              <a:t> </a:t>
            </a:r>
            <a:r>
              <a:rPr lang="el-GR" sz="2400" dirty="0" err="1"/>
              <a:t>δήμῳ</a:t>
            </a:r>
            <a:r>
              <a:rPr lang="el-GR" sz="2400" dirty="0"/>
              <a:t>, </a:t>
            </a:r>
            <a:r>
              <a:rPr lang="el-GR" sz="2400" dirty="0" err="1"/>
              <a:t>καὶ</a:t>
            </a:r>
            <a:r>
              <a:rPr lang="el-GR" sz="2400" dirty="0"/>
              <a:t> </a:t>
            </a:r>
            <a:r>
              <a:rPr lang="el-GR" sz="2400" dirty="0" err="1"/>
              <a:t>μαχόμενοι</a:t>
            </a:r>
            <a:r>
              <a:rPr lang="el-GR" sz="2400" dirty="0"/>
              <a:t> </a:t>
            </a:r>
            <a:r>
              <a:rPr lang="el-GR" sz="2400" dirty="0" err="1"/>
              <a:t>ἐνίκησαν</a:t>
            </a:r>
            <a:r>
              <a:rPr lang="el-GR" sz="2400" dirty="0"/>
              <a:t>. </a:t>
            </a:r>
            <a:r>
              <a:rPr lang="el-GR" sz="2400" dirty="0" err="1"/>
              <a:t>ἀφικομένης</a:t>
            </a:r>
            <a:r>
              <a:rPr lang="el-GR" sz="2400" dirty="0"/>
              <a:t> </a:t>
            </a:r>
            <a:r>
              <a:rPr lang="el-GR" sz="2400" dirty="0" err="1"/>
              <a:t>δὲ</a:t>
            </a:r>
            <a:r>
              <a:rPr lang="el-GR" sz="2400" dirty="0"/>
              <a:t> </a:t>
            </a:r>
            <a:r>
              <a:rPr lang="el-GR" sz="2400" dirty="0" err="1"/>
              <a:t>νυκτὸς</a:t>
            </a:r>
            <a:r>
              <a:rPr lang="el-GR" sz="2400" dirty="0"/>
              <a:t> ὁ </a:t>
            </a:r>
            <a:r>
              <a:rPr lang="el-GR" sz="2400" dirty="0" err="1"/>
              <a:t>μὲν</a:t>
            </a:r>
            <a:r>
              <a:rPr lang="el-GR" sz="2400" dirty="0"/>
              <a:t> </a:t>
            </a:r>
            <a:r>
              <a:rPr lang="el-GR" sz="2400" dirty="0" err="1"/>
              <a:t>δῆμος</a:t>
            </a:r>
            <a:r>
              <a:rPr lang="el-GR" sz="2400" dirty="0"/>
              <a:t> </a:t>
            </a:r>
            <a:r>
              <a:rPr lang="el-GR" sz="2400" dirty="0" err="1"/>
              <a:t>ἐς</a:t>
            </a:r>
            <a:r>
              <a:rPr lang="el-GR" sz="2400" dirty="0"/>
              <a:t> </a:t>
            </a:r>
            <a:r>
              <a:rPr lang="el-GR" sz="2400" dirty="0" err="1"/>
              <a:t>τὴν</a:t>
            </a:r>
            <a:r>
              <a:rPr lang="el-GR" sz="2400" dirty="0"/>
              <a:t> </a:t>
            </a:r>
            <a:r>
              <a:rPr lang="el-GR" sz="2400" dirty="0" err="1"/>
              <a:t>ἀκρόπολιν</a:t>
            </a:r>
            <a:r>
              <a:rPr lang="el-GR" sz="2400" dirty="0"/>
              <a:t> </a:t>
            </a:r>
            <a:r>
              <a:rPr lang="el-GR" sz="2400" dirty="0" err="1"/>
              <a:t>καὶ</a:t>
            </a:r>
            <a:r>
              <a:rPr lang="el-GR" sz="2400" dirty="0"/>
              <a:t> </a:t>
            </a:r>
            <a:r>
              <a:rPr lang="el-GR" sz="2400" dirty="0" err="1"/>
              <a:t>τὰ</a:t>
            </a:r>
            <a:r>
              <a:rPr lang="el-GR" sz="2400" dirty="0"/>
              <a:t> </a:t>
            </a:r>
            <a:r>
              <a:rPr lang="el-GR" sz="2400" dirty="0" err="1"/>
              <a:t>μετέωρα</a:t>
            </a:r>
            <a:r>
              <a:rPr lang="el-GR" sz="2400" dirty="0"/>
              <a:t> </a:t>
            </a:r>
            <a:r>
              <a:rPr lang="el-GR" sz="2400" dirty="0" err="1"/>
              <a:t>τῆς</a:t>
            </a:r>
            <a:r>
              <a:rPr lang="el-GR" sz="2400" dirty="0"/>
              <a:t> </a:t>
            </a:r>
            <a:r>
              <a:rPr lang="el-GR" sz="2400" dirty="0" err="1"/>
              <a:t>πόλεως</a:t>
            </a:r>
            <a:r>
              <a:rPr lang="el-GR" sz="2400" dirty="0"/>
              <a:t> </a:t>
            </a:r>
            <a:r>
              <a:rPr lang="el-GR" sz="2400" dirty="0" err="1"/>
              <a:t>καταφεύγει</a:t>
            </a:r>
            <a:r>
              <a:rPr lang="el-GR" sz="2400" dirty="0"/>
              <a:t> </a:t>
            </a:r>
            <a:r>
              <a:rPr lang="el-GR" sz="2400" dirty="0" err="1"/>
              <a:t>καὶ</a:t>
            </a:r>
            <a:r>
              <a:rPr lang="el-GR" sz="2400" dirty="0"/>
              <a:t> </a:t>
            </a:r>
            <a:r>
              <a:rPr lang="el-GR" sz="2400" dirty="0" err="1"/>
              <a:t>αὐτοῦ</a:t>
            </a:r>
            <a:r>
              <a:rPr lang="el-GR" sz="2400" dirty="0"/>
              <a:t> </a:t>
            </a:r>
            <a:r>
              <a:rPr lang="el-GR" sz="2400" dirty="0" err="1"/>
              <a:t>ξυλλεγεὶς</a:t>
            </a:r>
            <a:r>
              <a:rPr lang="el-GR" sz="2400" dirty="0"/>
              <a:t> </a:t>
            </a:r>
            <a:r>
              <a:rPr lang="el-GR" sz="2400" dirty="0" err="1"/>
              <a:t>ἱδρύθη</a:t>
            </a:r>
            <a:r>
              <a:rPr lang="el-GR" sz="2400" dirty="0"/>
              <a:t>, </a:t>
            </a:r>
            <a:r>
              <a:rPr lang="el-GR" sz="2400" dirty="0" err="1"/>
              <a:t>καὶ</a:t>
            </a:r>
            <a:r>
              <a:rPr lang="el-GR" sz="2400" dirty="0"/>
              <a:t> </a:t>
            </a:r>
            <a:r>
              <a:rPr lang="el-GR" sz="2400" dirty="0" err="1"/>
              <a:t>τὸν</a:t>
            </a:r>
            <a:r>
              <a:rPr lang="el-GR" sz="2400" dirty="0"/>
              <a:t> </a:t>
            </a:r>
            <a:r>
              <a:rPr lang="el-GR" sz="2400" dirty="0" err="1"/>
              <a:t>Ὑλλαϊκὸν</a:t>
            </a:r>
            <a:r>
              <a:rPr lang="el-GR" sz="2400" dirty="0"/>
              <a:t> </a:t>
            </a:r>
            <a:r>
              <a:rPr lang="el-GR" sz="2400" dirty="0" err="1"/>
              <a:t>λιμένα</a:t>
            </a:r>
            <a:r>
              <a:rPr lang="el-GR" sz="2400" dirty="0"/>
              <a:t> </a:t>
            </a:r>
            <a:r>
              <a:rPr lang="el-GR" sz="2400" dirty="0" err="1"/>
              <a:t>εἶχον</a:t>
            </a:r>
            <a:r>
              <a:rPr lang="el-GR" sz="2400" dirty="0"/>
              <a:t>· </a:t>
            </a:r>
            <a:r>
              <a:rPr lang="el-GR" sz="2400" dirty="0" err="1"/>
              <a:t>οἱ</a:t>
            </a:r>
            <a:r>
              <a:rPr lang="el-GR" sz="2400" dirty="0"/>
              <a:t> </a:t>
            </a:r>
            <a:r>
              <a:rPr lang="el-GR" sz="2400" dirty="0" err="1"/>
              <a:t>δὲ</a:t>
            </a:r>
            <a:r>
              <a:rPr lang="el-GR" sz="2400" dirty="0"/>
              <a:t> </a:t>
            </a:r>
            <a:r>
              <a:rPr lang="el-GR" sz="2400" dirty="0" err="1"/>
              <a:t>τήν</a:t>
            </a:r>
            <a:r>
              <a:rPr lang="el-GR" sz="2400" dirty="0"/>
              <a:t> τε </a:t>
            </a:r>
            <a:r>
              <a:rPr lang="el-GR" sz="2400" dirty="0" err="1"/>
              <a:t>ἀγορὰν</a:t>
            </a:r>
            <a:r>
              <a:rPr lang="el-GR" sz="2400" dirty="0"/>
              <a:t> </a:t>
            </a:r>
            <a:r>
              <a:rPr lang="el-GR" sz="2400" dirty="0" err="1"/>
              <a:t>κατέλαβον</a:t>
            </a:r>
            <a:r>
              <a:rPr lang="el-GR" sz="2400" dirty="0"/>
              <a:t>, </a:t>
            </a:r>
            <a:r>
              <a:rPr lang="el-GR" sz="2400" dirty="0" err="1"/>
              <a:t>οὗπερ</a:t>
            </a:r>
            <a:r>
              <a:rPr lang="el-GR" sz="2400" dirty="0"/>
              <a:t> </a:t>
            </a:r>
            <a:r>
              <a:rPr lang="el-GR" sz="2400" dirty="0" err="1"/>
              <a:t>οἱ</a:t>
            </a:r>
            <a:r>
              <a:rPr lang="el-GR" sz="2400" dirty="0"/>
              <a:t> </a:t>
            </a:r>
            <a:r>
              <a:rPr lang="el-GR" sz="2400" dirty="0" err="1"/>
              <a:t>πολλοὶ</a:t>
            </a:r>
            <a:r>
              <a:rPr lang="el-GR" sz="2400" dirty="0"/>
              <a:t> </a:t>
            </a:r>
            <a:r>
              <a:rPr lang="el-GR" sz="2400" dirty="0" err="1"/>
              <a:t>ᾤκουν</a:t>
            </a:r>
            <a:r>
              <a:rPr lang="el-GR" sz="2400" dirty="0"/>
              <a:t> </a:t>
            </a:r>
            <a:r>
              <a:rPr lang="el-GR" sz="2400" dirty="0" err="1"/>
              <a:t>αὐτῶν</a:t>
            </a:r>
            <a:r>
              <a:rPr lang="el-GR" sz="2400" dirty="0"/>
              <a:t>, </a:t>
            </a:r>
            <a:r>
              <a:rPr lang="el-GR" sz="2400" dirty="0" err="1"/>
              <a:t>καὶ</a:t>
            </a:r>
            <a:r>
              <a:rPr lang="el-GR" sz="2400" dirty="0"/>
              <a:t> </a:t>
            </a:r>
            <a:r>
              <a:rPr lang="el-GR" sz="2400" dirty="0" err="1"/>
              <a:t>τὸν</a:t>
            </a:r>
            <a:r>
              <a:rPr lang="el-GR" sz="2400" dirty="0"/>
              <a:t> </a:t>
            </a:r>
            <a:r>
              <a:rPr lang="el-GR" sz="2400" dirty="0" err="1"/>
              <a:t>λιμένα</a:t>
            </a:r>
            <a:r>
              <a:rPr lang="el-GR" sz="2400" dirty="0"/>
              <a:t> </a:t>
            </a:r>
            <a:r>
              <a:rPr lang="el-GR" sz="2400" dirty="0" err="1"/>
              <a:t>τὸν</a:t>
            </a:r>
            <a:r>
              <a:rPr lang="el-GR" sz="2400" dirty="0"/>
              <a:t> </a:t>
            </a:r>
            <a:r>
              <a:rPr lang="el-GR" sz="2400" dirty="0" err="1"/>
              <a:t>πρὸς</a:t>
            </a:r>
            <a:r>
              <a:rPr lang="el-GR" sz="2400" dirty="0"/>
              <a:t> </a:t>
            </a:r>
            <a:r>
              <a:rPr lang="el-GR" sz="2400" dirty="0" err="1"/>
              <a:t>αὐτῇ</a:t>
            </a:r>
            <a:r>
              <a:rPr lang="el-GR" sz="2400" dirty="0"/>
              <a:t> </a:t>
            </a:r>
            <a:r>
              <a:rPr lang="el-GR" sz="2400" dirty="0" err="1"/>
              <a:t>καὶ</a:t>
            </a:r>
            <a:r>
              <a:rPr lang="el-GR" sz="2400" dirty="0"/>
              <a:t> </a:t>
            </a:r>
            <a:r>
              <a:rPr lang="el-GR" sz="2400" dirty="0" err="1"/>
              <a:t>πρὸς</a:t>
            </a:r>
            <a:r>
              <a:rPr lang="el-GR" sz="2400" dirty="0"/>
              <a:t> </a:t>
            </a:r>
            <a:r>
              <a:rPr lang="el-GR" sz="2400" dirty="0" err="1"/>
              <a:t>τὴν</a:t>
            </a:r>
            <a:r>
              <a:rPr lang="el-GR" sz="2400" dirty="0"/>
              <a:t> </a:t>
            </a:r>
            <a:r>
              <a:rPr lang="el-GR" sz="2400" dirty="0" err="1"/>
              <a:t>ἤπειρον</a:t>
            </a:r>
            <a:r>
              <a:rPr lang="el-GR" sz="2400" dirty="0"/>
              <a:t>. </a:t>
            </a:r>
          </a:p>
        </p:txBody>
      </p:sp>
    </p:spTree>
    <p:extLst>
      <p:ext uri="{BB962C8B-B14F-4D97-AF65-F5344CB8AC3E}">
        <p14:creationId xmlns:p14="http://schemas.microsoft.com/office/powerpoint/2010/main" val="367997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5D603AE9-7250-4FC7-7696-6E3CB3CD1A9D}"/>
              </a:ext>
            </a:extLst>
          </p:cNvPr>
          <p:cNvPicPr>
            <a:picLocks noChangeAspect="1"/>
          </p:cNvPicPr>
          <p:nvPr/>
        </p:nvPicPr>
        <p:blipFill>
          <a:blip r:embed="rId2">
            <a:alphaModFix amt="35000"/>
          </a:blip>
          <a:srcRect t="30571" b="13179"/>
          <a:stretch>
            <a:fillRect/>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BD4AD24A-3866-2BB0-9F84-8B7C730ECB39}"/>
              </a:ext>
            </a:extLst>
          </p:cNvPr>
          <p:cNvSpPr>
            <a:spLocks noGrp="1"/>
          </p:cNvSpPr>
          <p:nvPr>
            <p:ph type="title"/>
          </p:nvPr>
        </p:nvSpPr>
        <p:spPr>
          <a:xfrm>
            <a:off x="1295402" y="982132"/>
            <a:ext cx="9601196" cy="1303867"/>
          </a:xfrm>
        </p:spPr>
        <p:txBody>
          <a:bodyPr>
            <a:normAutofit/>
          </a:bodyPr>
          <a:lstStyle/>
          <a:p>
            <a:r>
              <a:rPr lang="el-GR" b="1" dirty="0">
                <a:solidFill>
                  <a:srgbClr val="FFFFFF"/>
                </a:solidFill>
              </a:rPr>
              <a:t>Σχόλια</a:t>
            </a:r>
            <a:endParaRPr lang="en-US" b="1" dirty="0">
              <a:solidFill>
                <a:srgbClr val="FFFFFF"/>
              </a:solidFill>
            </a:endParaRP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D3AC2E90-830E-29BD-608C-C66F2ED59E30}"/>
              </a:ext>
            </a:extLst>
          </p:cNvPr>
          <p:cNvSpPr>
            <a:spLocks noGrp="1"/>
          </p:cNvSpPr>
          <p:nvPr>
            <p:ph idx="1"/>
          </p:nvPr>
        </p:nvSpPr>
        <p:spPr>
          <a:xfrm>
            <a:off x="544286" y="1904999"/>
            <a:ext cx="11234057" cy="4789715"/>
          </a:xfrm>
        </p:spPr>
        <p:txBody>
          <a:bodyPr>
            <a:normAutofit lnSpcReduction="10000"/>
          </a:bodyPr>
          <a:lstStyle/>
          <a:p>
            <a:pPr>
              <a:lnSpc>
                <a:spcPct val="90000"/>
              </a:lnSpc>
            </a:pPr>
            <a:r>
              <a:rPr lang="el-GR" b="1" dirty="0" err="1">
                <a:solidFill>
                  <a:srgbClr val="FFFFFF"/>
                </a:solidFill>
              </a:rPr>
              <a:t>ἐλθόντων</a:t>
            </a:r>
            <a:r>
              <a:rPr lang="el-GR" b="1" dirty="0">
                <a:solidFill>
                  <a:srgbClr val="FFFFFF"/>
                </a:solidFill>
              </a:rPr>
              <a:t> </a:t>
            </a:r>
            <a:r>
              <a:rPr lang="el-GR" b="1" dirty="0" err="1">
                <a:solidFill>
                  <a:srgbClr val="FFFFFF"/>
                </a:solidFill>
              </a:rPr>
              <a:t>δὲ</a:t>
            </a:r>
            <a:r>
              <a:rPr lang="el-GR" b="1" dirty="0">
                <a:solidFill>
                  <a:srgbClr val="FFFFFF"/>
                </a:solidFill>
              </a:rPr>
              <a:t> </a:t>
            </a:r>
            <a:r>
              <a:rPr lang="el-GR" b="1" dirty="0" err="1">
                <a:solidFill>
                  <a:srgbClr val="FFFFFF"/>
                </a:solidFill>
              </a:rPr>
              <a:t>οἱ</a:t>
            </a:r>
            <a:r>
              <a:rPr lang="el-GR" b="1" dirty="0">
                <a:solidFill>
                  <a:srgbClr val="FFFFFF"/>
                </a:solidFill>
              </a:rPr>
              <a:t> </a:t>
            </a:r>
            <a:r>
              <a:rPr lang="el-GR" b="1" dirty="0" err="1">
                <a:solidFill>
                  <a:srgbClr val="FFFFFF"/>
                </a:solidFill>
              </a:rPr>
              <a:t>Ἀθηναῖοι</a:t>
            </a:r>
            <a:r>
              <a:rPr lang="el-GR" b="1" dirty="0">
                <a:solidFill>
                  <a:srgbClr val="FFFFFF"/>
                </a:solidFill>
              </a:rPr>
              <a:t>... </a:t>
            </a:r>
            <a:r>
              <a:rPr lang="el-GR" b="1" dirty="0" err="1">
                <a:solidFill>
                  <a:srgbClr val="FFFFFF"/>
                </a:solidFill>
              </a:rPr>
              <a:t>Αἴγιναν</a:t>
            </a:r>
            <a:r>
              <a:rPr lang="el-GR" dirty="0">
                <a:solidFill>
                  <a:srgbClr val="FFFFFF"/>
                </a:solidFill>
              </a:rPr>
              <a:t>: Η αντίδραση των Αθηναίων ήταν  άμεση. Σύλληψη πρέσβεων και συμμάχων τους Κερκυραίων: μεταφορά τους στην Αίγινα. Παρότι η σύλληψη των πρέσβεων θεωρούνταν έγκλημα στη βάση του «διεθνούς δικαίου», εδώ δικαιολογείται λόγω της επιχείρησής τους να καταλύσουν την έννομο τάξη. Δεν μαθαίνουμε ποτέ την τύχη όλων όσοι μεταφέρθηκαν στην Αίγινα.</a:t>
            </a:r>
          </a:p>
          <a:p>
            <a:pPr>
              <a:lnSpc>
                <a:spcPct val="90000"/>
              </a:lnSpc>
            </a:pPr>
            <a:r>
              <a:rPr lang="el-GR" b="1" dirty="0" err="1">
                <a:solidFill>
                  <a:srgbClr val="FFFFFF"/>
                </a:solidFill>
              </a:rPr>
              <a:t>Ἐν</a:t>
            </a:r>
            <a:r>
              <a:rPr lang="el-GR" b="1" dirty="0">
                <a:solidFill>
                  <a:srgbClr val="FFFFFF"/>
                </a:solidFill>
              </a:rPr>
              <a:t> </a:t>
            </a:r>
            <a:r>
              <a:rPr lang="el-GR" b="1" dirty="0" err="1">
                <a:solidFill>
                  <a:srgbClr val="FFFFFF"/>
                </a:solidFill>
              </a:rPr>
              <a:t>δὲ</a:t>
            </a:r>
            <a:r>
              <a:rPr lang="el-GR" b="1" dirty="0">
                <a:solidFill>
                  <a:srgbClr val="FFFFFF"/>
                </a:solidFill>
              </a:rPr>
              <a:t> </a:t>
            </a:r>
            <a:r>
              <a:rPr lang="el-GR" b="1" dirty="0" err="1">
                <a:solidFill>
                  <a:srgbClr val="FFFFFF"/>
                </a:solidFill>
              </a:rPr>
              <a:t>τούτῳ</a:t>
            </a:r>
            <a:r>
              <a:rPr lang="el-GR" b="1" dirty="0">
                <a:solidFill>
                  <a:srgbClr val="FFFFFF"/>
                </a:solidFill>
              </a:rPr>
              <a:t>... </a:t>
            </a:r>
            <a:r>
              <a:rPr lang="el-GR" b="1" dirty="0" err="1">
                <a:solidFill>
                  <a:srgbClr val="FFFFFF"/>
                </a:solidFill>
              </a:rPr>
              <a:t>ἐνίκησαν</a:t>
            </a:r>
            <a:r>
              <a:rPr lang="el-GR" dirty="0">
                <a:solidFill>
                  <a:srgbClr val="FFFFFF"/>
                </a:solidFill>
              </a:rPr>
              <a:t>: Η άφιξη ενός πολεμικού πλοίου από την Κόρινθο και των Λακεδαιμονίων πρέσβεων παρέχει την αναμενόμενη ευκαιρία στους ολιγαρχικούς, οι οποίοι επιτίθενται κατά των δημοκρατικών και τους νικούν σε μάχη. Ο φόνος του </a:t>
            </a:r>
            <a:r>
              <a:rPr lang="el-GR" dirty="0" err="1">
                <a:solidFill>
                  <a:srgbClr val="FFFFFF"/>
                </a:solidFill>
              </a:rPr>
              <a:t>Πειθία</a:t>
            </a:r>
            <a:r>
              <a:rPr lang="el-GR" dirty="0">
                <a:solidFill>
                  <a:srgbClr val="FFFFFF"/>
                </a:solidFill>
              </a:rPr>
              <a:t> (3.70.6) είναι η αρχή του εμφυλίου πολέμου, αλλά από εδώ γενικεύεται.  Η παρέμβαση της Σπάρτης στην Κέρκυρα είναι σαφής και δεν αφήνει περιθώρια αδράνειας στην Αθήνα. </a:t>
            </a:r>
          </a:p>
          <a:p>
            <a:pPr>
              <a:lnSpc>
                <a:spcPct val="90000"/>
              </a:lnSpc>
            </a:pPr>
            <a:r>
              <a:rPr lang="el-GR" b="1" dirty="0" err="1">
                <a:solidFill>
                  <a:srgbClr val="FFFFFF"/>
                </a:solidFill>
              </a:rPr>
              <a:t>Ὑλλαϊκὸς</a:t>
            </a:r>
            <a:r>
              <a:rPr lang="el-GR" b="1" dirty="0">
                <a:solidFill>
                  <a:srgbClr val="FFFFFF"/>
                </a:solidFill>
              </a:rPr>
              <a:t> </a:t>
            </a:r>
            <a:r>
              <a:rPr lang="el-GR" b="1" dirty="0" err="1">
                <a:solidFill>
                  <a:srgbClr val="FFFFFF"/>
                </a:solidFill>
              </a:rPr>
              <a:t>λιμήν</a:t>
            </a:r>
            <a:r>
              <a:rPr lang="el-GR" dirty="0">
                <a:solidFill>
                  <a:srgbClr val="FFFFFF"/>
                </a:solidFill>
              </a:rPr>
              <a:t>: δύο τα λιμάνια της Κέρκυρας: </a:t>
            </a:r>
            <a:r>
              <a:rPr lang="el-GR" dirty="0" err="1">
                <a:solidFill>
                  <a:srgbClr val="FFFFFF"/>
                </a:solidFill>
                <a:hlinkClick r:id="rId3"/>
              </a:rPr>
              <a:t>Υλλαϊκός</a:t>
            </a:r>
            <a:r>
              <a:rPr lang="el-GR" dirty="0">
                <a:solidFill>
                  <a:srgbClr val="FFFFFF"/>
                </a:solidFill>
              </a:rPr>
              <a:t> και Αλκίνοου.  </a:t>
            </a:r>
          </a:p>
          <a:p>
            <a:pPr>
              <a:lnSpc>
                <a:spcPct val="90000"/>
              </a:lnSpc>
            </a:pPr>
            <a:r>
              <a:rPr lang="el-GR" dirty="0">
                <a:solidFill>
                  <a:srgbClr val="FFFFFF"/>
                </a:solidFill>
              </a:rPr>
              <a:t>Ο </a:t>
            </a:r>
            <a:r>
              <a:rPr lang="el-GR" u="sng" dirty="0">
                <a:solidFill>
                  <a:srgbClr val="FFFFFF"/>
                </a:solidFill>
              </a:rPr>
              <a:t>διχασμός</a:t>
            </a:r>
            <a:r>
              <a:rPr lang="el-GR" dirty="0">
                <a:solidFill>
                  <a:srgbClr val="FFFFFF"/>
                </a:solidFill>
              </a:rPr>
              <a:t> απλώνεται και χωροταξικά στην πόλη: οι ολιγαρχικοί στην Αγορά και στο λιμάνι του Αλκίνοου, οι δημοκρατικοί στην Ακρόπολη και τον </a:t>
            </a:r>
            <a:r>
              <a:rPr lang="el-GR" dirty="0" err="1">
                <a:solidFill>
                  <a:srgbClr val="FFFFFF"/>
                </a:solidFill>
              </a:rPr>
              <a:t>Υλλαϊκό</a:t>
            </a:r>
            <a:r>
              <a:rPr lang="el-GR" dirty="0">
                <a:solidFill>
                  <a:srgbClr val="FFFFFF"/>
                </a:solidFill>
              </a:rPr>
              <a:t> λιμένα. </a:t>
            </a:r>
            <a:endParaRPr lang="en-US" dirty="0">
              <a:solidFill>
                <a:srgbClr val="FFFFFF"/>
              </a:solidFill>
            </a:endParaRPr>
          </a:p>
        </p:txBody>
      </p:sp>
    </p:spTree>
    <p:extLst>
      <p:ext uri="{BB962C8B-B14F-4D97-AF65-F5344CB8AC3E}">
        <p14:creationId xmlns:p14="http://schemas.microsoft.com/office/powerpoint/2010/main" val="14848459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A2283-452F-37A3-2F3E-B2736F4A83C0}"/>
              </a:ext>
            </a:extLst>
          </p:cNvPr>
          <p:cNvSpPr>
            <a:spLocks noGrp="1"/>
          </p:cNvSpPr>
          <p:nvPr>
            <p:ph type="title"/>
          </p:nvPr>
        </p:nvSpPr>
        <p:spPr>
          <a:xfrm>
            <a:off x="871870" y="982132"/>
            <a:ext cx="10024728" cy="974259"/>
          </a:xfrm>
        </p:spPr>
        <p:txBody>
          <a:bodyPr/>
          <a:lstStyle/>
          <a:p>
            <a:r>
              <a:rPr lang="el-GR" b="1" dirty="0"/>
              <a:t>Δομή ενότητας</a:t>
            </a:r>
            <a:endParaRPr lang="en-US" b="1" dirty="0"/>
          </a:p>
        </p:txBody>
      </p:sp>
      <p:sp>
        <p:nvSpPr>
          <p:cNvPr id="3" name="Θέση περιεχομένου 2">
            <a:extLst>
              <a:ext uri="{FF2B5EF4-FFF2-40B4-BE49-F238E27FC236}">
                <a16:creationId xmlns:a16="http://schemas.microsoft.com/office/drawing/2014/main" id="{A2BD1382-AA4C-2401-01DB-7AAB095A3E07}"/>
              </a:ext>
            </a:extLst>
          </p:cNvPr>
          <p:cNvSpPr>
            <a:spLocks noGrp="1"/>
          </p:cNvSpPr>
          <p:nvPr>
            <p:ph idx="1"/>
          </p:nvPr>
        </p:nvSpPr>
        <p:spPr>
          <a:xfrm>
            <a:off x="871870" y="1956391"/>
            <a:ext cx="10600660" cy="4072269"/>
          </a:xfrm>
        </p:spPr>
        <p:txBody>
          <a:bodyPr>
            <a:normAutofit fontScale="92500" lnSpcReduction="20000"/>
          </a:bodyPr>
          <a:lstStyle/>
          <a:p>
            <a:pPr marL="0" indent="0" algn="ctr">
              <a:buNone/>
            </a:pPr>
            <a:r>
              <a:rPr lang="el-GR" b="1" dirty="0"/>
              <a:t>Α. Η αντίδραση των Αθηναίων</a:t>
            </a:r>
          </a:p>
          <a:p>
            <a:r>
              <a:rPr lang="el-GR" dirty="0"/>
              <a:t>•	Σύλληψη πρέσβεων</a:t>
            </a:r>
          </a:p>
          <a:p>
            <a:r>
              <a:rPr lang="el-GR" dirty="0"/>
              <a:t>•	Συγκέντρωσή τους και όσων έπειθαν στην Αίγινα</a:t>
            </a:r>
          </a:p>
          <a:p>
            <a:pPr marL="0" indent="0" algn="ctr">
              <a:buNone/>
            </a:pPr>
            <a:r>
              <a:rPr lang="el-GR" b="1" dirty="0"/>
              <a:t>Β. Η ανάμειξη της Σπάρτης στις πολιτικές εξελίξεις στην </a:t>
            </a:r>
            <a:br>
              <a:rPr lang="el-GR" b="1" dirty="0"/>
            </a:br>
            <a:r>
              <a:rPr lang="el-GR" b="1" dirty="0"/>
              <a:t>Κέρκυρα και η γενίκευση του εμφυλίου</a:t>
            </a:r>
            <a:r>
              <a:rPr lang="el-GR" dirty="0"/>
              <a:t>.</a:t>
            </a:r>
            <a:endParaRPr lang="en-US" dirty="0"/>
          </a:p>
          <a:p>
            <a:pPr lvl="0"/>
            <a:r>
              <a:rPr lang="el-GR" dirty="0"/>
              <a:t>Συνεννόηση με τους ολιγαρχικούς και στήριξή τους.</a:t>
            </a:r>
            <a:endParaRPr lang="en-US" dirty="0"/>
          </a:p>
          <a:p>
            <a:pPr lvl="0"/>
            <a:r>
              <a:rPr lang="el-GR" dirty="0"/>
              <a:t>Επίθεση και νίκη εναντίον των δημοκρατικών.</a:t>
            </a:r>
            <a:endParaRPr lang="en-US" dirty="0"/>
          </a:p>
          <a:p>
            <a:pPr marL="0" indent="0" algn="ctr">
              <a:buNone/>
            </a:pPr>
            <a:r>
              <a:rPr lang="el-GR" b="1" dirty="0"/>
              <a:t>Γ.  Η κατάληψη θέσεων από τους δύο αντιπάλους.</a:t>
            </a:r>
            <a:endParaRPr lang="en-US" b="1" dirty="0"/>
          </a:p>
          <a:p>
            <a:pPr lvl="0"/>
            <a:r>
              <a:rPr lang="el-GR" dirty="0"/>
              <a:t>Δημοκρατικοί: ακρόπολη, ψηλά και οχυρά μέρη της πόλης και το </a:t>
            </a:r>
            <a:r>
              <a:rPr lang="el-GR" dirty="0" err="1"/>
              <a:t>Υλλαϊκό</a:t>
            </a:r>
            <a:r>
              <a:rPr lang="el-GR" dirty="0"/>
              <a:t> λιμάνι.</a:t>
            </a:r>
            <a:endParaRPr lang="en-US" dirty="0"/>
          </a:p>
          <a:p>
            <a:pPr lvl="0"/>
            <a:r>
              <a:rPr lang="el-GR" dirty="0"/>
              <a:t>Ολιγαρχικοί: αγορά και το κοντινό λιμάνι.</a:t>
            </a:r>
            <a:endParaRPr lang="en-US" dirty="0"/>
          </a:p>
          <a:p>
            <a:endParaRPr lang="el-GR" dirty="0"/>
          </a:p>
          <a:p>
            <a:endParaRPr lang="en-US" dirty="0"/>
          </a:p>
        </p:txBody>
      </p:sp>
    </p:spTree>
    <p:extLst>
      <p:ext uri="{BB962C8B-B14F-4D97-AF65-F5344CB8AC3E}">
        <p14:creationId xmlns:p14="http://schemas.microsoft.com/office/powerpoint/2010/main" val="340525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12F32-7A90-96A9-15BC-0B24220BE2D3}"/>
              </a:ext>
            </a:extLst>
          </p:cNvPr>
          <p:cNvSpPr>
            <a:spLocks noGrp="1"/>
          </p:cNvSpPr>
          <p:nvPr>
            <p:ph type="title"/>
          </p:nvPr>
        </p:nvSpPr>
        <p:spPr/>
        <p:txBody>
          <a:bodyPr/>
          <a:lstStyle/>
          <a:p>
            <a:r>
              <a:rPr lang="el-GR" b="1" dirty="0"/>
              <a:t>Ιδεολογικά στοιχεία</a:t>
            </a:r>
            <a:endParaRPr lang="en-US" b="1" dirty="0"/>
          </a:p>
        </p:txBody>
      </p:sp>
      <p:sp>
        <p:nvSpPr>
          <p:cNvPr id="3" name="Θέση περιεχομένου 2">
            <a:extLst>
              <a:ext uri="{FF2B5EF4-FFF2-40B4-BE49-F238E27FC236}">
                <a16:creationId xmlns:a16="http://schemas.microsoft.com/office/drawing/2014/main" id="{0167271E-BD00-7907-D21A-9A5D1F64493F}"/>
              </a:ext>
            </a:extLst>
          </p:cNvPr>
          <p:cNvSpPr>
            <a:spLocks noGrp="1"/>
          </p:cNvSpPr>
          <p:nvPr>
            <p:ph idx="1"/>
          </p:nvPr>
        </p:nvSpPr>
        <p:spPr>
          <a:xfrm>
            <a:off x="978194" y="2360428"/>
            <a:ext cx="10260419" cy="3625702"/>
          </a:xfrm>
        </p:spPr>
        <p:txBody>
          <a:bodyPr>
            <a:normAutofit/>
          </a:bodyPr>
          <a:lstStyle/>
          <a:p>
            <a:r>
              <a:rPr lang="el-GR" dirty="0"/>
              <a:t>Οι υποψιασμένοι και έμπειροι στα πολιτικά πράγματα Αθηναίοι δεν εξαπατώνται από δόλια τεχνάσματα. </a:t>
            </a:r>
          </a:p>
          <a:p>
            <a:pPr lvl="0"/>
            <a:r>
              <a:rPr lang="el-GR" dirty="0"/>
              <a:t>Οι ομοειδείς ομάδες: προϋπόθεση έναρξης συγκρούσεων μεγάλης κλίμακας.</a:t>
            </a:r>
            <a:endParaRPr lang="en-US" dirty="0"/>
          </a:p>
          <a:p>
            <a:pPr lvl="0"/>
            <a:r>
              <a:rPr lang="el-GR" dirty="0"/>
              <a:t>Η υποκίνηση και ανάμειξη μιας μεγάλης δύναμης στα εσωτερικά προβλήματα άλλης χώρας μετατρέπει την πολιτική διαμάχη σε εμφύλια σύρραξη.</a:t>
            </a:r>
            <a:endParaRPr lang="en-US" dirty="0"/>
          </a:p>
          <a:p>
            <a:pPr lvl="0"/>
            <a:r>
              <a:rPr lang="el-GR" dirty="0"/>
              <a:t>Η αλληλεξάρτηση εσωτερικής και εξωτερικής πολιτικής.</a:t>
            </a:r>
            <a:endParaRPr lang="en-US" dirty="0"/>
          </a:p>
          <a:p>
            <a:pPr lvl="0"/>
            <a:r>
              <a:rPr lang="el-GR" dirty="0"/>
              <a:t>Η αναζήτηση της οχύρωσης.</a:t>
            </a:r>
            <a:endParaRPr lang="en-US" dirty="0"/>
          </a:p>
          <a:p>
            <a:endParaRPr lang="en-US" dirty="0"/>
          </a:p>
        </p:txBody>
      </p:sp>
    </p:spTree>
    <p:extLst>
      <p:ext uri="{BB962C8B-B14F-4D97-AF65-F5344CB8AC3E}">
        <p14:creationId xmlns:p14="http://schemas.microsoft.com/office/powerpoint/2010/main" val="360832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640</Words>
  <Application>Microsoft Office PowerPoint</Application>
  <PresentationFormat>Ευρεία οθόνη</PresentationFormat>
  <Paragraphs>35</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Garamond</vt:lpstr>
      <vt:lpstr>Οργανικό</vt:lpstr>
      <vt:lpstr>3.72</vt:lpstr>
      <vt:lpstr>Παρουσίαση του PowerPoint</vt:lpstr>
      <vt:lpstr>Παρουσίαση του PowerPoint</vt:lpstr>
      <vt:lpstr>Σχόλια</vt:lpstr>
      <vt:lpstr>Δομή ενότητας</vt:lpstr>
      <vt:lpstr>Ιδεολογικά στοιχεία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Gkouma</dc:creator>
  <cp:lastModifiedBy>Athanasia Gkouma</cp:lastModifiedBy>
  <cp:revision>2</cp:revision>
  <dcterms:created xsi:type="dcterms:W3CDTF">2025-09-19T15:02:30Z</dcterms:created>
  <dcterms:modified xsi:type="dcterms:W3CDTF">2025-10-06T19:58:28Z</dcterms:modified>
</cp:coreProperties>
</file>