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2" r:id="rId4"/>
    <p:sldId id="258" r:id="rId5"/>
    <p:sldId id="257"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24DCC93-7FDF-4C86-965C-4662FC48416E}" type="datetimeFigureOut">
              <a:rPr lang="en-US" smtClean="0"/>
              <a:t>10/15/2025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ABF9BA65-57C4-416C-B63F-D0E6C05A7B7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60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24DCC93-7FDF-4C86-965C-4662FC48416E}"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9BA65-57C4-416C-B63F-D0E6C05A7B79}" type="slidenum">
              <a:rPr lang="en-US" smtClean="0"/>
              <a:t>‹#›</a:t>
            </a:fld>
            <a:endParaRPr lang="en-US"/>
          </a:p>
        </p:txBody>
      </p:sp>
    </p:spTree>
    <p:extLst>
      <p:ext uri="{BB962C8B-B14F-4D97-AF65-F5344CB8AC3E}">
        <p14:creationId xmlns:p14="http://schemas.microsoft.com/office/powerpoint/2010/main" val="1692232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24DCC93-7FDF-4C86-965C-4662FC48416E}"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BA65-57C4-416C-B63F-D0E6C05A7B7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7849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24DCC93-7FDF-4C86-965C-4662FC48416E}"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BA65-57C4-416C-B63F-D0E6C05A7B7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079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24DCC93-7FDF-4C86-965C-4662FC48416E}"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BA65-57C4-416C-B63F-D0E6C05A7B79}" type="slidenum">
              <a:rPr lang="en-US" smtClean="0"/>
              <a:t>‹#›</a:t>
            </a:fld>
            <a:endParaRPr lang="en-US"/>
          </a:p>
        </p:txBody>
      </p:sp>
    </p:spTree>
    <p:extLst>
      <p:ext uri="{BB962C8B-B14F-4D97-AF65-F5344CB8AC3E}">
        <p14:creationId xmlns:p14="http://schemas.microsoft.com/office/powerpoint/2010/main" val="801011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24DCC93-7FDF-4C86-965C-4662FC48416E}"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BA65-57C4-416C-B63F-D0E6C05A7B7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8098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24DCC93-7FDF-4C86-965C-4662FC48416E}"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BA65-57C4-416C-B63F-D0E6C05A7B7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0350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4DCC93-7FDF-4C86-965C-4662FC48416E}"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BA65-57C4-416C-B63F-D0E6C05A7B7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67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4DCC93-7FDF-4C86-965C-4662FC48416E}"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BA65-57C4-416C-B63F-D0E6C05A7B7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41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824DCC93-7FDF-4C86-965C-4662FC48416E}"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BA65-57C4-416C-B63F-D0E6C05A7B79}" type="slidenum">
              <a:rPr lang="en-US" smtClean="0"/>
              <a:t>‹#›</a:t>
            </a:fld>
            <a:endParaRPr lang="en-US"/>
          </a:p>
        </p:txBody>
      </p:sp>
    </p:spTree>
    <p:extLst>
      <p:ext uri="{BB962C8B-B14F-4D97-AF65-F5344CB8AC3E}">
        <p14:creationId xmlns:p14="http://schemas.microsoft.com/office/powerpoint/2010/main" val="373255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824DCC93-7FDF-4C86-965C-4662FC48416E}" type="datetimeFigureOut">
              <a:rPr lang="en-US" smtClean="0"/>
              <a:t>10/15/2025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F9BA65-57C4-416C-B63F-D0E6C05A7B7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4328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824DCC93-7FDF-4C86-965C-4662FC48416E}"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9BA65-57C4-416C-B63F-D0E6C05A7B79}" type="slidenum">
              <a:rPr lang="en-US" smtClean="0"/>
              <a:t>‹#›</a:t>
            </a:fld>
            <a:endParaRPr lang="en-US"/>
          </a:p>
        </p:txBody>
      </p:sp>
    </p:spTree>
    <p:extLst>
      <p:ext uri="{BB962C8B-B14F-4D97-AF65-F5344CB8AC3E}">
        <p14:creationId xmlns:p14="http://schemas.microsoft.com/office/powerpoint/2010/main" val="63872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824DCC93-7FDF-4C86-965C-4662FC48416E}" type="datetimeFigureOut">
              <a:rPr lang="en-US" smtClean="0"/>
              <a:t>10/15/2025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F9BA65-57C4-416C-B63F-D0E6C05A7B7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6625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824DCC93-7FDF-4C86-965C-4662FC48416E}" type="datetimeFigureOut">
              <a:rPr lang="en-US" smtClean="0"/>
              <a:t>10/15/2025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F9BA65-57C4-416C-B63F-D0E6C05A7B7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16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4DCC93-7FDF-4C86-965C-4662FC48416E}" type="datetimeFigureOut">
              <a:rPr lang="en-US" smtClean="0"/>
              <a:t>10/15/2025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F9BA65-57C4-416C-B63F-D0E6C05A7B79}" type="slidenum">
              <a:rPr lang="en-US" smtClean="0"/>
              <a:t>‹#›</a:t>
            </a:fld>
            <a:endParaRPr lang="en-US"/>
          </a:p>
        </p:txBody>
      </p:sp>
    </p:spTree>
    <p:extLst>
      <p:ext uri="{BB962C8B-B14F-4D97-AF65-F5344CB8AC3E}">
        <p14:creationId xmlns:p14="http://schemas.microsoft.com/office/powerpoint/2010/main" val="426156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24DCC93-7FDF-4C86-965C-4662FC48416E}"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9BA65-57C4-416C-B63F-D0E6C05A7B7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8986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824DCC93-7FDF-4C86-965C-4662FC48416E}" type="datetimeFigureOut">
              <a:rPr lang="en-US" smtClean="0"/>
              <a:t>10/15/2025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F9BA65-57C4-416C-B63F-D0E6C05A7B79}" type="slidenum">
              <a:rPr lang="en-US" smtClean="0"/>
              <a:t>‹#›</a:t>
            </a:fld>
            <a:endParaRPr lang="en-US"/>
          </a:p>
        </p:txBody>
      </p:sp>
    </p:spTree>
    <p:extLst>
      <p:ext uri="{BB962C8B-B14F-4D97-AF65-F5344CB8AC3E}">
        <p14:creationId xmlns:p14="http://schemas.microsoft.com/office/powerpoint/2010/main" val="1218821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4DCC93-7FDF-4C86-965C-4662FC48416E}" type="datetimeFigureOut">
              <a:rPr lang="en-US" smtClean="0"/>
              <a:t>10/15/2025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F9BA65-57C4-416C-B63F-D0E6C05A7B79}" type="slidenum">
              <a:rPr lang="en-US" smtClean="0"/>
              <a:t>‹#›</a:t>
            </a:fld>
            <a:endParaRPr lang="en-US"/>
          </a:p>
        </p:txBody>
      </p:sp>
    </p:spTree>
    <p:extLst>
      <p:ext uri="{BB962C8B-B14F-4D97-AF65-F5344CB8AC3E}">
        <p14:creationId xmlns:p14="http://schemas.microsoft.com/office/powerpoint/2010/main" val="1251108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D58666-E26B-4EAE-AA74-9C74E4BAF3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7288C4F-0F6C-4226-B8D2-C0EE4786C5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2" name="Picture 11">
              <a:extLst>
                <a:ext uri="{FF2B5EF4-FFF2-40B4-BE49-F238E27FC236}">
                  <a16:creationId xmlns:a16="http://schemas.microsoft.com/office/drawing/2014/main" id="{DA0DC220-B0FC-4268-9E45-0705DA26964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5D2CA09E-2D13-478A-A98B-3A66ED646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E14C9FAD-7A39-47B3-9F08-4C4F9DA206D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FDCB6FF3-6165-4BB2-80C5-7A6D0D25D56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a16="http://schemas.microsoft.com/office/drawing/2014/main" id="{66BC5D85-F8DF-77D0-6092-79E9743014E6}"/>
              </a:ext>
            </a:extLst>
          </p:cNvPr>
          <p:cNvSpPr>
            <a:spLocks noGrp="1"/>
          </p:cNvSpPr>
          <p:nvPr>
            <p:ph type="ctrTitle"/>
          </p:nvPr>
        </p:nvSpPr>
        <p:spPr>
          <a:xfrm>
            <a:off x="1072267" y="1041401"/>
            <a:ext cx="6528018" cy="2345264"/>
          </a:xfrm>
        </p:spPr>
        <p:txBody>
          <a:bodyPr>
            <a:normAutofit/>
          </a:bodyPr>
          <a:lstStyle/>
          <a:p>
            <a:r>
              <a:rPr lang="el-GR" dirty="0" err="1"/>
              <a:t>Θουκυδίδου</a:t>
            </a:r>
            <a:r>
              <a:rPr lang="el-GR" dirty="0"/>
              <a:t> 3.73</a:t>
            </a:r>
            <a:endParaRPr lang="en-US" dirty="0"/>
          </a:p>
        </p:txBody>
      </p:sp>
      <p:sp>
        <p:nvSpPr>
          <p:cNvPr id="3" name="Υπότιτλος 2">
            <a:extLst>
              <a:ext uri="{FF2B5EF4-FFF2-40B4-BE49-F238E27FC236}">
                <a16:creationId xmlns:a16="http://schemas.microsoft.com/office/drawing/2014/main" id="{4B96C17A-7FC1-18B6-0050-2BEDB88ADB81}"/>
              </a:ext>
            </a:extLst>
          </p:cNvPr>
          <p:cNvSpPr>
            <a:spLocks noGrp="1"/>
          </p:cNvSpPr>
          <p:nvPr>
            <p:ph type="subTitle" idx="1"/>
          </p:nvPr>
        </p:nvSpPr>
        <p:spPr>
          <a:xfrm>
            <a:off x="1072267" y="3657597"/>
            <a:ext cx="6528018" cy="1320802"/>
          </a:xfrm>
        </p:spPr>
        <p:txBody>
          <a:bodyPr>
            <a:normAutofit/>
          </a:bodyPr>
          <a:lstStyle/>
          <a:p>
            <a:r>
              <a:rPr lang="el-GR" dirty="0"/>
              <a:t>Κείμενο-Μετάφραση-Σχόλια</a:t>
            </a:r>
            <a:endParaRPr lang="en-US" dirty="0"/>
          </a:p>
        </p:txBody>
      </p:sp>
      <p:cxnSp>
        <p:nvCxnSpPr>
          <p:cNvPr id="17" name="Straight Connector 16">
            <a:extLst>
              <a:ext uri="{FF2B5EF4-FFF2-40B4-BE49-F238E27FC236}">
                <a16:creationId xmlns:a16="http://schemas.microsoft.com/office/drawing/2014/main" id="{EE0488CE-8E24-413E-B105-426B0506EB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8045" y="3541181"/>
            <a:ext cx="649224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Εικόνα 3" descr="Εικόνα που περιέχει βάζο/δοχείο/αγγείο, βάζο, πήλινα σκεύη, αγγειοπλαστική&#10;&#10;Το περιεχόμενο που δημιουργείται από AI ενδέχεται να είναι εσφαλμένο.">
            <a:extLst>
              <a:ext uri="{FF2B5EF4-FFF2-40B4-BE49-F238E27FC236}">
                <a16:creationId xmlns:a16="http://schemas.microsoft.com/office/drawing/2014/main" id="{C172E7DE-8DB6-404F-FEDE-858ADEECB376}"/>
              </a:ext>
            </a:extLst>
          </p:cNvPr>
          <p:cNvPicPr>
            <a:picLocks noChangeAspect="1"/>
          </p:cNvPicPr>
          <p:nvPr/>
        </p:nvPicPr>
        <p:blipFill>
          <a:blip r:embed="rId5"/>
          <a:srcRect r="1059"/>
          <a:stretch>
            <a:fillRect/>
          </a:stretch>
        </p:blipFill>
        <p:spPr>
          <a:xfrm>
            <a:off x="8077199" y="1041400"/>
            <a:ext cx="3059206" cy="4775200"/>
          </a:xfrm>
          <a:prstGeom prst="rect">
            <a:avLst/>
          </a:prstGeom>
          <a:ln w="57150" cmpd="thickThin">
            <a:solidFill>
              <a:schemeClr val="tx1">
                <a:lumMod val="50000"/>
                <a:lumOff val="50000"/>
              </a:schemeClr>
            </a:solidFill>
            <a:miter lim="800000"/>
          </a:ln>
        </p:spPr>
      </p:pic>
      <p:sp>
        <p:nvSpPr>
          <p:cNvPr id="5" name="Ορθογώνιο 4">
            <a:extLst>
              <a:ext uri="{FF2B5EF4-FFF2-40B4-BE49-F238E27FC236}">
                <a16:creationId xmlns:a16="http://schemas.microsoft.com/office/drawing/2014/main" id="{055246EA-EF0A-93A5-9FAF-C26221C3DF60}"/>
              </a:ext>
            </a:extLst>
          </p:cNvPr>
          <p:cNvSpPr/>
          <p:nvPr/>
        </p:nvSpPr>
        <p:spPr>
          <a:xfrm>
            <a:off x="3083443" y="947056"/>
            <a:ext cx="4811870" cy="14151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a:t>Σκηνή συλλογής καρπών ελιάς από νεαρούς σκλάβους άνδρες. Αττικός μελανόμορφος αμφορέας του Ζωγράφου του Αντιμένη, περ. 520 π.Χ., Βρετανικό Μουσείο</a:t>
            </a:r>
            <a:endParaRPr lang="en-US"/>
          </a:p>
        </p:txBody>
      </p:sp>
    </p:spTree>
    <p:extLst>
      <p:ext uri="{BB962C8B-B14F-4D97-AF65-F5344CB8AC3E}">
        <p14:creationId xmlns:p14="http://schemas.microsoft.com/office/powerpoint/2010/main" val="152030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a:extLst>
              <a:ext uri="{FF2B5EF4-FFF2-40B4-BE49-F238E27FC236}">
                <a16:creationId xmlns:a16="http://schemas.microsoft.com/office/drawing/2014/main" id="{D02A5155-1F43-9156-CAE2-3F65F000F10B}"/>
              </a:ext>
            </a:extLst>
          </p:cNvPr>
          <p:cNvGraphicFramePr>
            <a:graphicFrameLocks noGrp="1"/>
          </p:cNvGraphicFramePr>
          <p:nvPr>
            <p:ph idx="1"/>
            <p:extLst>
              <p:ext uri="{D42A27DB-BD31-4B8C-83A1-F6EECF244321}">
                <p14:modId xmlns:p14="http://schemas.microsoft.com/office/powerpoint/2010/main" val="3605572285"/>
              </p:ext>
            </p:extLst>
          </p:nvPr>
        </p:nvGraphicFramePr>
        <p:xfrm>
          <a:off x="627321" y="744278"/>
          <a:ext cx="10823944" cy="5422606"/>
        </p:xfrm>
        <a:graphic>
          <a:graphicData uri="http://schemas.openxmlformats.org/drawingml/2006/table">
            <a:tbl>
              <a:tblPr firstRow="1" bandRow="1">
                <a:tableStyleId>{5C22544A-7EE6-4342-B048-85BDC9FD1C3A}</a:tableStyleId>
              </a:tblPr>
              <a:tblGrid>
                <a:gridCol w="5411972">
                  <a:extLst>
                    <a:ext uri="{9D8B030D-6E8A-4147-A177-3AD203B41FA5}">
                      <a16:colId xmlns:a16="http://schemas.microsoft.com/office/drawing/2014/main" val="1350134119"/>
                    </a:ext>
                  </a:extLst>
                </a:gridCol>
                <a:gridCol w="5411972">
                  <a:extLst>
                    <a:ext uri="{9D8B030D-6E8A-4147-A177-3AD203B41FA5}">
                      <a16:colId xmlns:a16="http://schemas.microsoft.com/office/drawing/2014/main" val="1786380212"/>
                    </a:ext>
                  </a:extLst>
                </a:gridCol>
              </a:tblGrid>
              <a:tr h="726743">
                <a:tc>
                  <a:txBody>
                    <a:bodyPr/>
                    <a:lstStyle/>
                    <a:p>
                      <a:r>
                        <a:rPr lang="el-GR" sz="2000" dirty="0"/>
                        <a:t>Κείμενο</a:t>
                      </a:r>
                      <a:endParaRPr lang="en-US" sz="2000" dirty="0"/>
                    </a:p>
                  </a:txBody>
                  <a:tcPr/>
                </a:tc>
                <a:tc>
                  <a:txBody>
                    <a:bodyPr/>
                    <a:lstStyle/>
                    <a:p>
                      <a:r>
                        <a:rPr lang="el-GR" sz="2000" dirty="0"/>
                        <a:t>Μετάφραση</a:t>
                      </a:r>
                      <a:endParaRPr lang="en-US" sz="2000" dirty="0"/>
                    </a:p>
                  </a:txBody>
                  <a:tcPr/>
                </a:tc>
                <a:extLst>
                  <a:ext uri="{0D108BD9-81ED-4DB2-BD59-A6C34878D82A}">
                    <a16:rowId xmlns:a16="http://schemas.microsoft.com/office/drawing/2014/main" val="2422170057"/>
                  </a:ext>
                </a:extLst>
              </a:tr>
              <a:tr h="4695863">
                <a:tc>
                  <a:txBody>
                    <a:bodyPr/>
                    <a:lstStyle/>
                    <a:p>
                      <a:r>
                        <a:rPr lang="el-GR" sz="2400" b="0" i="0" u="none" strike="noStrike" kern="1200" baseline="0" dirty="0" err="1">
                          <a:solidFill>
                            <a:schemeClr val="dk1"/>
                          </a:solidFill>
                          <a:latin typeface="Palatino Linotype" panose="02040502050505030304" pitchFamily="18" charset="0"/>
                          <a:ea typeface="+mn-ea"/>
                          <a:cs typeface="+mn-cs"/>
                        </a:rPr>
                        <a:t>Τῇ</a:t>
                      </a:r>
                      <a:r>
                        <a:rPr lang="el-GR" sz="2400" b="0" i="0" u="none" strike="noStrike" kern="1200" baseline="0" dirty="0">
                          <a:solidFill>
                            <a:schemeClr val="dk1"/>
                          </a:solidFill>
                          <a:latin typeface="Palatino Linotype" panose="02040502050505030304" pitchFamily="18" charset="0"/>
                          <a:ea typeface="+mn-ea"/>
                          <a:cs typeface="+mn-cs"/>
                        </a:rPr>
                        <a:t> δ᾽ </a:t>
                      </a:r>
                      <a:r>
                        <a:rPr lang="el-GR" sz="2400" b="0" i="0" u="none" strike="noStrike" kern="1200" baseline="0" dirty="0" err="1">
                          <a:solidFill>
                            <a:schemeClr val="dk1"/>
                          </a:solidFill>
                          <a:latin typeface="Palatino Linotype" panose="02040502050505030304" pitchFamily="18" charset="0"/>
                          <a:ea typeface="+mn-ea"/>
                          <a:cs typeface="+mn-cs"/>
                        </a:rPr>
                        <a:t>ὑστεραίᾳ</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ἠκροβολίσαντό</a:t>
                      </a:r>
                      <a:r>
                        <a:rPr lang="el-GR" sz="2400" b="0" i="0" u="none" strike="noStrike" kern="1200" baseline="0" dirty="0">
                          <a:solidFill>
                            <a:schemeClr val="dk1"/>
                          </a:solidFill>
                          <a:latin typeface="Palatino Linotype" panose="02040502050505030304" pitchFamily="18" charset="0"/>
                          <a:ea typeface="+mn-ea"/>
                          <a:cs typeface="+mn-cs"/>
                        </a:rPr>
                        <a:t> τε </a:t>
                      </a:r>
                      <a:r>
                        <a:rPr lang="el-GR" sz="2400" b="0" i="0" u="none" strike="noStrike" kern="1200" baseline="0" dirty="0" err="1">
                          <a:solidFill>
                            <a:schemeClr val="dk1"/>
                          </a:solidFill>
                          <a:latin typeface="Palatino Linotype" panose="02040502050505030304" pitchFamily="18" charset="0"/>
                          <a:ea typeface="+mn-ea"/>
                          <a:cs typeface="+mn-cs"/>
                        </a:rPr>
                        <a:t>ὀλίγα</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καὶ</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ἐς</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τοὺς</a:t>
                      </a:r>
                      <a:r>
                        <a:rPr lang="en-US"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ἀγροὺς</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περιέπεμπον</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ἀμφότεροι</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τοὺς</a:t>
                      </a:r>
                      <a:r>
                        <a:rPr lang="el-GR" sz="2400" b="0" i="0" u="none" strike="noStrike" kern="1200" baseline="0" dirty="0">
                          <a:solidFill>
                            <a:schemeClr val="dk1"/>
                          </a:solidFill>
                          <a:latin typeface="Palatino Linotype" panose="02040502050505030304" pitchFamily="18" charset="0"/>
                          <a:ea typeface="+mn-ea"/>
                          <a:cs typeface="+mn-cs"/>
                        </a:rPr>
                        <a:t> δούλους </a:t>
                      </a:r>
                      <a:r>
                        <a:rPr lang="el-GR" sz="2400" b="0" i="0" u="none" strike="noStrike" kern="1200" baseline="0" dirty="0" err="1">
                          <a:solidFill>
                            <a:schemeClr val="dk1"/>
                          </a:solidFill>
                          <a:latin typeface="Palatino Linotype" panose="02040502050505030304" pitchFamily="18" charset="0"/>
                          <a:ea typeface="+mn-ea"/>
                          <a:cs typeface="+mn-cs"/>
                        </a:rPr>
                        <a:t>παρακαλοῦντές</a:t>
                      </a:r>
                      <a:r>
                        <a:rPr lang="en-US"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a:solidFill>
                            <a:schemeClr val="dk1"/>
                          </a:solidFill>
                          <a:latin typeface="Palatino Linotype" panose="02040502050505030304" pitchFamily="18" charset="0"/>
                          <a:ea typeface="+mn-ea"/>
                          <a:cs typeface="+mn-cs"/>
                        </a:rPr>
                        <a:t>τε </a:t>
                      </a:r>
                      <a:r>
                        <a:rPr lang="el-GR" sz="2400" b="0" i="0" u="none" strike="noStrike" kern="1200" baseline="0" dirty="0" err="1">
                          <a:solidFill>
                            <a:schemeClr val="dk1"/>
                          </a:solidFill>
                          <a:latin typeface="Palatino Linotype" panose="02040502050505030304" pitchFamily="18" charset="0"/>
                          <a:ea typeface="+mn-ea"/>
                          <a:cs typeface="+mn-cs"/>
                        </a:rPr>
                        <a:t>καὶ</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ἐλευθερίαν</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ὑπισχνούμενοι</a:t>
                      </a:r>
                      <a:r>
                        <a:rPr lang="el-GR" sz="2400" b="0" i="0" u="none" strike="noStrike" kern="1200" baseline="0" dirty="0">
                          <a:solidFill>
                            <a:schemeClr val="dk1"/>
                          </a:solidFill>
                          <a:latin typeface="Palatino Linotype" panose="02040502050505030304" pitchFamily="18" charset="0"/>
                          <a:ea typeface="+mn-ea"/>
                          <a:cs typeface="+mn-cs"/>
                        </a:rPr>
                        <a:t>·</a:t>
                      </a:r>
                      <a:endParaRPr lang="en-US" sz="2400" b="0" i="0" u="none" strike="noStrike" kern="1200" baseline="0" dirty="0">
                        <a:solidFill>
                          <a:schemeClr val="dk1"/>
                        </a:solidFill>
                        <a:latin typeface="Palatino Linotype" panose="02040502050505030304" pitchFamily="18" charset="0"/>
                        <a:ea typeface="+mn-ea"/>
                        <a:cs typeface="+mn-cs"/>
                      </a:endParaRPr>
                    </a:p>
                    <a:p>
                      <a:endParaRPr lang="en-US" sz="2400" b="0" i="0" u="none" strike="noStrike" kern="1200" baseline="0" dirty="0">
                        <a:solidFill>
                          <a:schemeClr val="dk1"/>
                        </a:solidFill>
                        <a:latin typeface="Palatino Linotype" panose="02040502050505030304" pitchFamily="18" charset="0"/>
                        <a:ea typeface="+mn-ea"/>
                        <a:cs typeface="+mn-cs"/>
                      </a:endParaRPr>
                    </a:p>
                    <a:p>
                      <a:r>
                        <a:rPr lang="el-GR" sz="2400" b="0" i="0" u="none" strike="noStrike" kern="1200" baseline="0" dirty="0" err="1">
                          <a:solidFill>
                            <a:schemeClr val="dk1"/>
                          </a:solidFill>
                          <a:latin typeface="Palatino Linotype" panose="02040502050505030304" pitchFamily="18" charset="0"/>
                          <a:ea typeface="+mn-ea"/>
                          <a:cs typeface="+mn-cs"/>
                        </a:rPr>
                        <a:t>καὶ</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τῷ</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μὲν</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δήμῳ</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τῶν</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οἰκετῶν</a:t>
                      </a:r>
                      <a:endParaRPr lang="el-GR" sz="2400" b="0" i="0" u="none" strike="noStrike" kern="1200" baseline="0" dirty="0">
                        <a:solidFill>
                          <a:schemeClr val="dk1"/>
                        </a:solidFill>
                        <a:latin typeface="Palatino Linotype" panose="02040502050505030304" pitchFamily="18" charset="0"/>
                        <a:ea typeface="+mn-ea"/>
                        <a:cs typeface="+mn-cs"/>
                      </a:endParaRPr>
                    </a:p>
                    <a:p>
                      <a:r>
                        <a:rPr lang="el-GR" sz="2400" b="0" i="0" u="none" strike="noStrike" kern="1200" baseline="0" dirty="0" err="1">
                          <a:solidFill>
                            <a:schemeClr val="dk1"/>
                          </a:solidFill>
                          <a:latin typeface="Palatino Linotype" panose="02040502050505030304" pitchFamily="18" charset="0"/>
                          <a:ea typeface="+mn-ea"/>
                          <a:cs typeface="+mn-cs"/>
                        </a:rPr>
                        <a:t>τὸ</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πλῆθος</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παρεγένετο</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ξύμμαχον</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τοῖς</a:t>
                      </a:r>
                      <a:r>
                        <a:rPr lang="el-GR" sz="2400" b="0" i="0" u="none" strike="noStrike" kern="1200" baseline="0" dirty="0">
                          <a:solidFill>
                            <a:schemeClr val="dk1"/>
                          </a:solidFill>
                          <a:latin typeface="Palatino Linotype" panose="02040502050505030304" pitchFamily="18" charset="0"/>
                          <a:ea typeface="+mn-ea"/>
                          <a:cs typeface="+mn-cs"/>
                        </a:rPr>
                        <a:t> δ᾽ </a:t>
                      </a:r>
                      <a:r>
                        <a:rPr lang="el-GR" sz="2400" b="0" i="0" u="none" strike="noStrike" kern="1200" baseline="0" dirty="0" err="1">
                          <a:solidFill>
                            <a:schemeClr val="dk1"/>
                          </a:solidFill>
                          <a:latin typeface="Palatino Linotype" panose="02040502050505030304" pitchFamily="18" charset="0"/>
                          <a:ea typeface="+mn-ea"/>
                          <a:cs typeface="+mn-cs"/>
                        </a:rPr>
                        <a:t>ἑτέροις</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ἐκ</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τῆς</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ἠπείρου</a:t>
                      </a:r>
                      <a:r>
                        <a:rPr lang="en-US"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ἐπίκουροι</a:t>
                      </a:r>
                      <a:r>
                        <a:rPr lang="el-GR" sz="2400" b="0" i="0" u="none" strike="noStrike" kern="1200" baseline="0" dirty="0">
                          <a:solidFill>
                            <a:schemeClr val="dk1"/>
                          </a:solidFill>
                          <a:latin typeface="Palatino Linotype" panose="02040502050505030304" pitchFamily="18" charset="0"/>
                          <a:ea typeface="+mn-ea"/>
                          <a:cs typeface="+mn-cs"/>
                        </a:rPr>
                        <a:t> </a:t>
                      </a:r>
                      <a:r>
                        <a:rPr lang="el-GR" sz="2400" b="0" i="0" u="none" strike="noStrike" kern="1200" baseline="0" dirty="0" err="1">
                          <a:solidFill>
                            <a:schemeClr val="dk1"/>
                          </a:solidFill>
                          <a:latin typeface="Palatino Linotype" panose="02040502050505030304" pitchFamily="18" charset="0"/>
                          <a:ea typeface="+mn-ea"/>
                          <a:cs typeface="+mn-cs"/>
                        </a:rPr>
                        <a:t>ὀκτακόσιοι</a:t>
                      </a:r>
                      <a:r>
                        <a:rPr lang="el-GR" sz="2400" b="0" i="0" u="none" strike="noStrike" kern="1200" baseline="0" dirty="0">
                          <a:solidFill>
                            <a:schemeClr val="dk1"/>
                          </a:solidFill>
                          <a:latin typeface="Palatino Linotype" panose="02040502050505030304" pitchFamily="18" charset="0"/>
                          <a:ea typeface="+mn-ea"/>
                          <a:cs typeface="+mn-cs"/>
                        </a:rPr>
                        <a:t>.</a:t>
                      </a:r>
                      <a:endParaRPr lang="en-US" sz="2800" dirty="0">
                        <a:latin typeface="Palatino Linotype" panose="02040502050505030304" pitchFamily="18" charset="0"/>
                      </a:endParaRPr>
                    </a:p>
                  </a:txBody>
                  <a:tcPr/>
                </a:tc>
                <a:tc>
                  <a:txBody>
                    <a:bodyPr/>
                    <a:lstStyle/>
                    <a:p>
                      <a:r>
                        <a:rPr lang="el-GR" sz="2400" b="0" i="0" u="none" strike="noStrike" kern="1200" baseline="0" dirty="0">
                          <a:solidFill>
                            <a:schemeClr val="dk1"/>
                          </a:solidFill>
                          <a:latin typeface="+mn-lt"/>
                          <a:ea typeface="+mn-ea"/>
                          <a:cs typeface="+mn-cs"/>
                        </a:rPr>
                        <a:t>Την άλλη μέρα έγιναν μερικές μικροσυμπλοκές και έστειλαν και οι δυο ομάδες ανθρώπων να περιφερθούν στα χωριά, για να προσπαθήσουν να φέρουν τους δούλους με το μέρος</a:t>
                      </a:r>
                    </a:p>
                    <a:p>
                      <a:r>
                        <a:rPr lang="el-GR" sz="2400" b="0" i="0" u="none" strike="noStrike" kern="1200" baseline="0" dirty="0">
                          <a:solidFill>
                            <a:schemeClr val="dk1"/>
                          </a:solidFill>
                          <a:latin typeface="+mn-lt"/>
                          <a:ea typeface="+mn-ea"/>
                          <a:cs typeface="+mn-cs"/>
                        </a:rPr>
                        <a:t>τους, με την υπόσχεση της ελευθερίας·</a:t>
                      </a:r>
                    </a:p>
                    <a:p>
                      <a:endParaRPr lang="el-GR" sz="2400" b="0" i="0" u="none" strike="noStrike" kern="1200" baseline="0" dirty="0">
                        <a:solidFill>
                          <a:schemeClr val="dk1"/>
                        </a:solidFill>
                        <a:latin typeface="+mn-lt"/>
                        <a:ea typeface="+mn-ea"/>
                        <a:cs typeface="+mn-cs"/>
                      </a:endParaRPr>
                    </a:p>
                    <a:p>
                      <a:r>
                        <a:rPr lang="el-GR" sz="2400" b="0" i="0" u="none" strike="noStrike" kern="1200" baseline="0" dirty="0">
                          <a:solidFill>
                            <a:schemeClr val="dk1"/>
                          </a:solidFill>
                          <a:latin typeface="+mn-lt"/>
                          <a:ea typeface="+mn-ea"/>
                          <a:cs typeface="+mn-cs"/>
                        </a:rPr>
                        <a:t>Οι περισσότεροι δούλοι συμμάχησαν με τους</a:t>
                      </a:r>
                    </a:p>
                    <a:p>
                      <a:r>
                        <a:rPr lang="el-GR" sz="2400" b="0" i="0" u="none" strike="noStrike" kern="1200" baseline="0" dirty="0">
                          <a:solidFill>
                            <a:schemeClr val="dk1"/>
                          </a:solidFill>
                          <a:latin typeface="+mn-lt"/>
                          <a:ea typeface="+mn-ea"/>
                          <a:cs typeface="+mn-cs"/>
                        </a:rPr>
                        <a:t>δημοκρατικούς, στους ολιγαρχικούς όμως προσήλθαν 800 μισθοφόροι από την απέναντι στεριά.</a:t>
                      </a:r>
                      <a:endParaRPr lang="en-US" sz="2800" dirty="0"/>
                    </a:p>
                  </a:txBody>
                  <a:tcPr/>
                </a:tc>
                <a:extLst>
                  <a:ext uri="{0D108BD9-81ED-4DB2-BD59-A6C34878D82A}">
                    <a16:rowId xmlns:a16="http://schemas.microsoft.com/office/drawing/2014/main" val="3588242460"/>
                  </a:ext>
                </a:extLst>
              </a:tr>
            </a:tbl>
          </a:graphicData>
        </a:graphic>
      </p:graphicFrame>
    </p:spTree>
    <p:extLst>
      <p:ext uri="{BB962C8B-B14F-4D97-AF65-F5344CB8AC3E}">
        <p14:creationId xmlns:p14="http://schemas.microsoft.com/office/powerpoint/2010/main" val="183028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90C01992-6DFD-EAEE-D84D-2FDE2D8ECAF0}"/>
              </a:ext>
            </a:extLst>
          </p:cNvPr>
          <p:cNvSpPr/>
          <p:nvPr/>
        </p:nvSpPr>
        <p:spPr>
          <a:xfrm>
            <a:off x="637953" y="701749"/>
            <a:ext cx="10909005" cy="54970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just">
              <a:lnSpc>
                <a:spcPct val="200000"/>
              </a:lnSpc>
            </a:pPr>
            <a:r>
              <a:rPr lang="el-GR" sz="3600" dirty="0" err="1"/>
              <a:t>Τῇ</a:t>
            </a:r>
            <a:r>
              <a:rPr lang="el-GR" sz="3600" dirty="0"/>
              <a:t> δ᾽ </a:t>
            </a:r>
            <a:r>
              <a:rPr lang="el-GR" sz="3600" dirty="0" err="1"/>
              <a:t>ὑστεραίᾳ</a:t>
            </a:r>
            <a:r>
              <a:rPr lang="el-GR" sz="3600" dirty="0"/>
              <a:t> </a:t>
            </a:r>
            <a:r>
              <a:rPr lang="el-GR" sz="3600" dirty="0" err="1"/>
              <a:t>ἠκροβολίσαντό</a:t>
            </a:r>
            <a:r>
              <a:rPr lang="el-GR" sz="3600" dirty="0"/>
              <a:t> τε </a:t>
            </a:r>
            <a:r>
              <a:rPr lang="el-GR" sz="3600" dirty="0" err="1"/>
              <a:t>ὀλίγα</a:t>
            </a:r>
            <a:r>
              <a:rPr lang="el-GR" sz="3600" dirty="0"/>
              <a:t> </a:t>
            </a:r>
            <a:r>
              <a:rPr lang="el-GR" sz="3600" dirty="0" err="1"/>
              <a:t>καὶ</a:t>
            </a:r>
            <a:r>
              <a:rPr lang="el-GR" sz="3600" dirty="0"/>
              <a:t> </a:t>
            </a:r>
            <a:r>
              <a:rPr lang="el-GR" sz="3600" dirty="0" err="1"/>
              <a:t>ἐς</a:t>
            </a:r>
            <a:r>
              <a:rPr lang="el-GR" sz="3600" dirty="0"/>
              <a:t> </a:t>
            </a:r>
            <a:r>
              <a:rPr lang="el-GR" sz="3600" dirty="0" err="1"/>
              <a:t>τοὺς</a:t>
            </a:r>
            <a:r>
              <a:rPr lang="el-GR" sz="3600" dirty="0"/>
              <a:t> </a:t>
            </a:r>
            <a:r>
              <a:rPr lang="el-GR" sz="3600" dirty="0" err="1"/>
              <a:t>ἀγροὺς</a:t>
            </a:r>
            <a:r>
              <a:rPr lang="el-GR" sz="3600" dirty="0"/>
              <a:t> </a:t>
            </a:r>
            <a:r>
              <a:rPr lang="el-GR" sz="3600" dirty="0" err="1"/>
              <a:t>περιέπεμπον</a:t>
            </a:r>
            <a:r>
              <a:rPr lang="el-GR" sz="3600" dirty="0"/>
              <a:t> </a:t>
            </a:r>
            <a:r>
              <a:rPr lang="el-GR" sz="3600" dirty="0" err="1"/>
              <a:t>ἀμφότεροι</a:t>
            </a:r>
            <a:r>
              <a:rPr lang="el-GR" sz="3600" dirty="0"/>
              <a:t>, </a:t>
            </a:r>
            <a:r>
              <a:rPr lang="el-GR" sz="3600" dirty="0" err="1"/>
              <a:t>τοὺς</a:t>
            </a:r>
            <a:r>
              <a:rPr lang="el-GR" sz="3600" dirty="0"/>
              <a:t> δούλους </a:t>
            </a:r>
            <a:r>
              <a:rPr lang="el-GR" sz="3600" dirty="0" err="1"/>
              <a:t>παρακαλοῦντές</a:t>
            </a:r>
            <a:r>
              <a:rPr lang="el-GR" sz="3600" dirty="0"/>
              <a:t> τε </a:t>
            </a:r>
            <a:r>
              <a:rPr lang="el-GR" sz="3600" dirty="0" err="1"/>
              <a:t>καὶ</a:t>
            </a:r>
            <a:r>
              <a:rPr lang="el-GR" sz="3600" dirty="0"/>
              <a:t> </a:t>
            </a:r>
            <a:r>
              <a:rPr lang="el-GR" sz="3600" dirty="0" err="1"/>
              <a:t>ἐλευθερίαν</a:t>
            </a:r>
            <a:r>
              <a:rPr lang="el-GR" sz="3600" dirty="0"/>
              <a:t> </a:t>
            </a:r>
            <a:r>
              <a:rPr lang="el-GR" sz="3600" dirty="0" err="1"/>
              <a:t>ὑπισχνούμενοι</a:t>
            </a:r>
            <a:r>
              <a:rPr lang="el-GR" sz="3600" dirty="0"/>
              <a:t>· </a:t>
            </a:r>
            <a:r>
              <a:rPr lang="el-GR" sz="3600" dirty="0" err="1"/>
              <a:t>καὶ</a:t>
            </a:r>
            <a:r>
              <a:rPr lang="el-GR" sz="3600" dirty="0"/>
              <a:t> </a:t>
            </a:r>
            <a:r>
              <a:rPr lang="el-GR" sz="3600" dirty="0" err="1"/>
              <a:t>τῷ</a:t>
            </a:r>
            <a:r>
              <a:rPr lang="el-GR" sz="3600" dirty="0"/>
              <a:t> </a:t>
            </a:r>
            <a:r>
              <a:rPr lang="el-GR" sz="3600" dirty="0" err="1"/>
              <a:t>μὲν</a:t>
            </a:r>
            <a:r>
              <a:rPr lang="el-GR" sz="3600" dirty="0"/>
              <a:t> </a:t>
            </a:r>
            <a:r>
              <a:rPr lang="el-GR" sz="3600" dirty="0" err="1"/>
              <a:t>δήμῳ</a:t>
            </a:r>
            <a:r>
              <a:rPr lang="el-GR" sz="3600" dirty="0"/>
              <a:t> </a:t>
            </a:r>
            <a:r>
              <a:rPr lang="el-GR" sz="3600" dirty="0" err="1"/>
              <a:t>τῶν</a:t>
            </a:r>
            <a:r>
              <a:rPr lang="el-GR" sz="3600" dirty="0"/>
              <a:t> </a:t>
            </a:r>
            <a:r>
              <a:rPr lang="el-GR" sz="3600" dirty="0" err="1"/>
              <a:t>οἰκετῶν</a:t>
            </a:r>
            <a:endParaRPr lang="el-GR" sz="3600" dirty="0"/>
          </a:p>
          <a:p>
            <a:pPr algn="just">
              <a:lnSpc>
                <a:spcPct val="200000"/>
              </a:lnSpc>
            </a:pPr>
            <a:r>
              <a:rPr lang="el-GR" sz="3600" dirty="0" err="1"/>
              <a:t>τὸ</a:t>
            </a:r>
            <a:r>
              <a:rPr lang="el-GR" sz="3600" dirty="0"/>
              <a:t> </a:t>
            </a:r>
            <a:r>
              <a:rPr lang="el-GR" sz="3600" dirty="0" err="1"/>
              <a:t>πλῆθος</a:t>
            </a:r>
            <a:r>
              <a:rPr lang="el-GR" sz="3600" dirty="0"/>
              <a:t> </a:t>
            </a:r>
            <a:r>
              <a:rPr lang="el-GR" sz="3600" dirty="0" err="1"/>
              <a:t>παρεγένετο</a:t>
            </a:r>
            <a:r>
              <a:rPr lang="el-GR" sz="3600" dirty="0"/>
              <a:t> </a:t>
            </a:r>
            <a:r>
              <a:rPr lang="el-GR" sz="3600" dirty="0" err="1"/>
              <a:t>ξύμμαχον</a:t>
            </a:r>
            <a:r>
              <a:rPr lang="el-GR" sz="3600" dirty="0"/>
              <a:t>, </a:t>
            </a:r>
            <a:r>
              <a:rPr lang="el-GR" sz="3600" dirty="0" err="1"/>
              <a:t>τοῖς</a:t>
            </a:r>
            <a:r>
              <a:rPr lang="el-GR" sz="3600" dirty="0"/>
              <a:t> δ᾽ </a:t>
            </a:r>
            <a:r>
              <a:rPr lang="el-GR" sz="3600" dirty="0" err="1"/>
              <a:t>ἑτέροις</a:t>
            </a:r>
            <a:r>
              <a:rPr lang="el-GR" sz="3600" dirty="0"/>
              <a:t> </a:t>
            </a:r>
            <a:r>
              <a:rPr lang="el-GR" sz="3600" dirty="0" err="1"/>
              <a:t>ἐκ</a:t>
            </a:r>
            <a:r>
              <a:rPr lang="el-GR" sz="3600" dirty="0"/>
              <a:t> </a:t>
            </a:r>
            <a:r>
              <a:rPr lang="el-GR" sz="3600" dirty="0" err="1"/>
              <a:t>τῆς</a:t>
            </a:r>
            <a:r>
              <a:rPr lang="el-GR" sz="3600" dirty="0"/>
              <a:t> </a:t>
            </a:r>
            <a:r>
              <a:rPr lang="el-GR" sz="3600" dirty="0" err="1"/>
              <a:t>ἠπείρου</a:t>
            </a:r>
            <a:r>
              <a:rPr lang="el-GR" sz="3600" dirty="0"/>
              <a:t> </a:t>
            </a:r>
            <a:r>
              <a:rPr lang="el-GR" sz="3600" dirty="0" err="1"/>
              <a:t>ἐπίκουροι</a:t>
            </a:r>
            <a:r>
              <a:rPr lang="el-GR" sz="3600" dirty="0"/>
              <a:t> </a:t>
            </a:r>
            <a:r>
              <a:rPr lang="el-GR" sz="3600" dirty="0" err="1"/>
              <a:t>ὀκτακόσιοι</a:t>
            </a:r>
            <a:endParaRPr lang="en-US" sz="3600" dirty="0"/>
          </a:p>
        </p:txBody>
      </p:sp>
    </p:spTree>
    <p:extLst>
      <p:ext uri="{BB962C8B-B14F-4D97-AF65-F5344CB8AC3E}">
        <p14:creationId xmlns:p14="http://schemas.microsoft.com/office/powerpoint/2010/main" val="3870494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EEC8E8-F665-ABFF-760A-5D3273FD0A9B}"/>
              </a:ext>
            </a:extLst>
          </p:cNvPr>
          <p:cNvSpPr>
            <a:spLocks noGrp="1"/>
          </p:cNvSpPr>
          <p:nvPr>
            <p:ph type="title"/>
          </p:nvPr>
        </p:nvSpPr>
        <p:spPr>
          <a:xfrm>
            <a:off x="1158949" y="723014"/>
            <a:ext cx="9737649" cy="978195"/>
          </a:xfrm>
        </p:spPr>
        <p:txBody>
          <a:bodyPr/>
          <a:lstStyle/>
          <a:p>
            <a:r>
              <a:rPr lang="el-GR" b="1" dirty="0"/>
              <a:t>Σχόλια</a:t>
            </a:r>
            <a:endParaRPr lang="en-US" b="1" dirty="0"/>
          </a:p>
        </p:txBody>
      </p:sp>
      <p:sp>
        <p:nvSpPr>
          <p:cNvPr id="3" name="Θέση περιεχομένου 2">
            <a:extLst>
              <a:ext uri="{FF2B5EF4-FFF2-40B4-BE49-F238E27FC236}">
                <a16:creationId xmlns:a16="http://schemas.microsoft.com/office/drawing/2014/main" id="{615D5CEB-2CB7-9827-126E-3BE17A99034C}"/>
              </a:ext>
            </a:extLst>
          </p:cNvPr>
          <p:cNvSpPr>
            <a:spLocks noGrp="1"/>
          </p:cNvSpPr>
          <p:nvPr>
            <p:ph idx="1"/>
          </p:nvPr>
        </p:nvSpPr>
        <p:spPr>
          <a:xfrm>
            <a:off x="893135" y="1701209"/>
            <a:ext cx="10504967" cy="4174659"/>
          </a:xfrm>
        </p:spPr>
        <p:txBody>
          <a:bodyPr>
            <a:normAutofit fontScale="92500"/>
          </a:bodyPr>
          <a:lstStyle/>
          <a:p>
            <a:r>
              <a:rPr lang="el-GR" b="1" dirty="0"/>
              <a:t>δούλους...</a:t>
            </a:r>
            <a:r>
              <a:rPr lang="el-GR" b="1" dirty="0" err="1"/>
              <a:t>ὑπισχνούμενοι</a:t>
            </a:r>
            <a:r>
              <a:rPr lang="el-GR" dirty="0"/>
              <a:t>: Η απεγνωσμένη προσπάθεια επικράτησης σε βάρος των αντιπάλων τους, η ένταση του αγώνα και η όξυνση των πολιτικών παθών οδηγούν την καθεμία από τις αντίπαλες παρατάξεις στην πρόσκληση των δούλων, προκειμένου να ενισχύσουν το δυναμικό τους. Ασυνήθιστη πράξη, ωστόσο η ένταση των στιγμών τη δικαιολογεί. Η λογική πορεία των πραγμάτων θα τους φέρει κοντά στο στρατόπεδο των δημοκρατικών </a:t>
            </a:r>
            <a:r>
              <a:rPr lang="el-GR" dirty="0">
                <a:highlight>
                  <a:srgbClr val="FFFF00"/>
                </a:highlight>
              </a:rPr>
              <a:t>[Αιτιολογήστε εδώ γιατί]</a:t>
            </a:r>
          </a:p>
          <a:p>
            <a:r>
              <a:rPr lang="el-GR" dirty="0"/>
              <a:t>Οι </a:t>
            </a:r>
            <a:r>
              <a:rPr lang="el-GR" b="1" i="1" dirty="0" err="1"/>
              <a:t>οἰκέται</a:t>
            </a:r>
            <a:r>
              <a:rPr lang="el-GR" dirty="0"/>
              <a:t> ανήκουν από άποψη δικαιωμάτων στην τάξη των δούλων αλλά βρίσκονται σε σχετικά καλύτερη θέση από τους άλλους. Ζουν μέσα στο σπίτι του κυρίου τους ως υπηρετικό προσωπικό (</a:t>
            </a:r>
            <a:r>
              <a:rPr lang="el-GR" dirty="0" err="1"/>
              <a:t>οἰκία</a:t>
            </a:r>
            <a:r>
              <a:rPr lang="el-GR" dirty="0"/>
              <a:t>) συχνά με αφοσίωση προς τους κυρίους τους.</a:t>
            </a:r>
          </a:p>
          <a:p>
            <a:r>
              <a:rPr lang="el-GR" b="1" dirty="0" err="1"/>
              <a:t>ἐκ</a:t>
            </a:r>
            <a:r>
              <a:rPr lang="el-GR" b="1" dirty="0"/>
              <a:t> </a:t>
            </a:r>
            <a:r>
              <a:rPr lang="el-GR" b="1" dirty="0" err="1"/>
              <a:t>τῆς</a:t>
            </a:r>
            <a:r>
              <a:rPr lang="el-GR" b="1" dirty="0"/>
              <a:t> </a:t>
            </a:r>
            <a:r>
              <a:rPr lang="el-GR" b="1" dirty="0" err="1"/>
              <a:t>ἠπείρου</a:t>
            </a:r>
            <a:r>
              <a:rPr lang="el-GR" b="1" dirty="0"/>
              <a:t> </a:t>
            </a:r>
            <a:r>
              <a:rPr lang="el-GR" b="1" dirty="0" err="1"/>
              <a:t>ἐπίκουροι</a:t>
            </a:r>
            <a:r>
              <a:rPr lang="el-GR" dirty="0"/>
              <a:t>: Οι ολιγαρχικοί είχαν την οικονομική δυνατότητα να προσλάβουν μισθοφορικά στρατεύματα, για να εξισωθούν αριθμητικά με τους δημοκρατικούς, που ενισχύθηκαν σημαντικά από τους δούλους.</a:t>
            </a:r>
            <a:endParaRPr lang="en-US" dirty="0"/>
          </a:p>
        </p:txBody>
      </p:sp>
    </p:spTree>
    <p:extLst>
      <p:ext uri="{BB962C8B-B14F-4D97-AF65-F5344CB8AC3E}">
        <p14:creationId xmlns:p14="http://schemas.microsoft.com/office/powerpoint/2010/main" val="134935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018571-DBAB-8F23-C45F-11B545A488D0}"/>
              </a:ext>
            </a:extLst>
          </p:cNvPr>
          <p:cNvSpPr>
            <a:spLocks noGrp="1"/>
          </p:cNvSpPr>
          <p:nvPr>
            <p:ph type="title"/>
          </p:nvPr>
        </p:nvSpPr>
        <p:spPr/>
        <p:txBody>
          <a:bodyPr/>
          <a:lstStyle/>
          <a:p>
            <a:r>
              <a:rPr lang="el-GR" b="1" dirty="0"/>
              <a:t>Παράθεμα σχολικού βιβλίου</a:t>
            </a:r>
            <a:endParaRPr lang="en-US" b="1" dirty="0"/>
          </a:p>
        </p:txBody>
      </p:sp>
      <p:sp>
        <p:nvSpPr>
          <p:cNvPr id="3" name="Θέση περιεχομένου 2">
            <a:extLst>
              <a:ext uri="{FF2B5EF4-FFF2-40B4-BE49-F238E27FC236}">
                <a16:creationId xmlns:a16="http://schemas.microsoft.com/office/drawing/2014/main" id="{64188D2B-BE3B-3653-4503-A8188EE0DBBD}"/>
              </a:ext>
            </a:extLst>
          </p:cNvPr>
          <p:cNvSpPr>
            <a:spLocks noGrp="1"/>
          </p:cNvSpPr>
          <p:nvPr>
            <p:ph idx="1"/>
          </p:nvPr>
        </p:nvSpPr>
        <p:spPr>
          <a:xfrm>
            <a:off x="935665" y="2498651"/>
            <a:ext cx="10281684" cy="3498112"/>
          </a:xfrm>
        </p:spPr>
        <p:txBody>
          <a:bodyPr>
            <a:normAutofit fontScale="92500"/>
          </a:bodyPr>
          <a:lstStyle/>
          <a:p>
            <a:pPr marL="0" indent="0">
              <a:buNone/>
            </a:pPr>
            <a:r>
              <a:rPr lang="el-GR" dirty="0"/>
              <a:t>«Και ως προς το χωρίο αυτό πρέπει να παρατηρηθεί ότι η δράση των δούλων, η ύπαρξη των οποίων θεωρείται αυτονόητη και δεδομένη, καθορίζεται από τις δραστηριότητες και αντιθέσεις των ελευθέρων και αποτελεί συμπλήρωμα τους ή μέσο για την επίτευξη των σκοπών τους... Από την πληροφορία αυτή του Θουκυδίδη συνάγεται ότι οι δούλοι αποτελούν υπολογίσιμο παράγοντα, τουλάχιστον στην Κέρκυρα. Διαφορετικά οι δημοκρατικοί δε θα ζητούσαν τη βοήθειά τους. Δεν έχουν όμως επιδιώξεις ή σκοπούς διαφορετικούς από αυτούς των ελευθέρων. Το γεγονός ότι οι περισσότεροι δούλοι ακολούθησαν τους δημοκρατικούς στην Κέρκυρα ίσως να οφείλεται στο γεγονός ότι η συμπεριφορά των δημοκρατικών ήταν πιο ήπια απέναντι στους δούλους από τη συμπεριφορά των ολιγαρχικών. Πάντως ο Θουκυδίδης δεν ενδιαφέρεται να αιτιολογήσει αυτό το περιστατικό».</a:t>
            </a:r>
            <a:endParaRPr lang="en-US" dirty="0"/>
          </a:p>
        </p:txBody>
      </p:sp>
    </p:spTree>
    <p:extLst>
      <p:ext uri="{BB962C8B-B14F-4D97-AF65-F5344CB8AC3E}">
        <p14:creationId xmlns:p14="http://schemas.microsoft.com/office/powerpoint/2010/main" val="140839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6763C7-46B3-8880-959D-D8EEDE4B2204}"/>
              </a:ext>
            </a:extLst>
          </p:cNvPr>
          <p:cNvSpPr>
            <a:spLocks noGrp="1"/>
          </p:cNvSpPr>
          <p:nvPr>
            <p:ph type="title"/>
          </p:nvPr>
        </p:nvSpPr>
        <p:spPr/>
        <p:txBody>
          <a:bodyPr/>
          <a:lstStyle/>
          <a:p>
            <a:r>
              <a:rPr lang="el-GR" dirty="0"/>
              <a:t>Βασικά στοιχεία</a:t>
            </a:r>
            <a:endParaRPr lang="en-US" dirty="0"/>
          </a:p>
        </p:txBody>
      </p:sp>
      <p:sp>
        <p:nvSpPr>
          <p:cNvPr id="3" name="Θέση περιεχομένου 2">
            <a:extLst>
              <a:ext uri="{FF2B5EF4-FFF2-40B4-BE49-F238E27FC236}">
                <a16:creationId xmlns:a16="http://schemas.microsoft.com/office/drawing/2014/main" id="{8788D209-14BA-3EB0-0773-A24D58F5A5D3}"/>
              </a:ext>
            </a:extLst>
          </p:cNvPr>
          <p:cNvSpPr>
            <a:spLocks noGrp="1"/>
          </p:cNvSpPr>
          <p:nvPr>
            <p:ph idx="1"/>
          </p:nvPr>
        </p:nvSpPr>
        <p:spPr/>
        <p:txBody>
          <a:bodyPr/>
          <a:lstStyle/>
          <a:p>
            <a:pPr marL="0" indent="0" algn="ctr">
              <a:buNone/>
            </a:pPr>
            <a:r>
              <a:rPr lang="el-GR" b="1" dirty="0"/>
              <a:t>Α. Οι πρώτες επιχειρήσεις και η αναζήτηση συμμάχων</a:t>
            </a:r>
            <a:endParaRPr lang="en-US" b="1" dirty="0"/>
          </a:p>
          <a:p>
            <a:pPr lvl="0"/>
            <a:r>
              <a:rPr lang="el-GR" dirty="0" err="1"/>
              <a:t>Μικροεπιθέσεις</a:t>
            </a:r>
            <a:endParaRPr lang="en-US" dirty="0"/>
          </a:p>
          <a:p>
            <a:pPr lvl="0"/>
            <a:r>
              <a:rPr lang="el-GR" dirty="0"/>
              <a:t>Αναζήτηση συμμάχων στους δούλους, τελικά υποστηρίζουν κυρίως τους δημοκρατικούς.</a:t>
            </a:r>
            <a:endParaRPr lang="en-US" dirty="0"/>
          </a:p>
          <a:p>
            <a:r>
              <a:rPr lang="el-GR" dirty="0"/>
              <a:t>Οι ολιγαρχικοί ενισχύονται με 800 μισθοφόρους</a:t>
            </a:r>
            <a:endParaRPr lang="en-US" dirty="0"/>
          </a:p>
        </p:txBody>
      </p:sp>
    </p:spTree>
    <p:extLst>
      <p:ext uri="{BB962C8B-B14F-4D97-AF65-F5344CB8AC3E}">
        <p14:creationId xmlns:p14="http://schemas.microsoft.com/office/powerpoint/2010/main" val="339874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a16="http://schemas.microsoft.com/office/drawing/2014/main" id="{1C3F22E8-BDCE-B959-A286-F3BCC5327B17}"/>
              </a:ext>
            </a:extLst>
          </p:cNvPr>
          <p:cNvSpPr>
            <a:spLocks noGrp="1"/>
          </p:cNvSpPr>
          <p:nvPr>
            <p:ph type="title"/>
          </p:nvPr>
        </p:nvSpPr>
        <p:spPr>
          <a:xfrm>
            <a:off x="7535825" y="982132"/>
            <a:ext cx="3360772" cy="1303867"/>
          </a:xfrm>
        </p:spPr>
        <p:txBody>
          <a:bodyPr>
            <a:normAutofit/>
          </a:bodyPr>
          <a:lstStyle/>
          <a:p>
            <a:pPr>
              <a:lnSpc>
                <a:spcPct val="90000"/>
              </a:lnSpc>
            </a:pPr>
            <a:r>
              <a:rPr lang="el-GR" sz="4100" b="1" dirty="0"/>
              <a:t>Ιδεολογικά στοιχεία</a:t>
            </a:r>
            <a:endParaRPr lang="en-US" sz="4100" b="1" dirty="0"/>
          </a:p>
        </p:txBody>
      </p:sp>
      <p:sp>
        <p:nvSpPr>
          <p:cNvPr id="17" name="Rectangle 16">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E67336F7-F86C-2D68-35FE-3B8E2509FC33}"/>
              </a:ext>
            </a:extLst>
          </p:cNvPr>
          <p:cNvPicPr>
            <a:picLocks noChangeAspect="1"/>
          </p:cNvPicPr>
          <p:nvPr/>
        </p:nvPicPr>
        <p:blipFill>
          <a:blip r:embed="rId5"/>
          <a:srcRect l="3486" r="73" b="3"/>
          <a:stretch>
            <a:fillRect/>
          </a:stretch>
        </p:blipFill>
        <p:spPr>
          <a:xfrm>
            <a:off x="1412683" y="1410208"/>
            <a:ext cx="5278777" cy="3858780"/>
          </a:xfrm>
          <a:prstGeom prst="rect">
            <a:avLst/>
          </a:prstGeom>
        </p:spPr>
      </p:pic>
      <p:cxnSp>
        <p:nvCxnSpPr>
          <p:cNvPr id="19" name="Straight Connector 1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CDC2D9D2-D412-5054-7C0A-554D5DD9EA66}"/>
              </a:ext>
            </a:extLst>
          </p:cNvPr>
          <p:cNvSpPr>
            <a:spLocks noGrp="1"/>
          </p:cNvSpPr>
          <p:nvPr>
            <p:ph idx="1"/>
          </p:nvPr>
        </p:nvSpPr>
        <p:spPr>
          <a:xfrm>
            <a:off x="7535824" y="2556932"/>
            <a:ext cx="3360771" cy="3318936"/>
          </a:xfrm>
        </p:spPr>
        <p:txBody>
          <a:bodyPr>
            <a:normAutofit/>
          </a:bodyPr>
          <a:lstStyle/>
          <a:p>
            <a:pPr lvl="0"/>
            <a:r>
              <a:rPr lang="el-GR" sz="3200" dirty="0"/>
              <a:t>Ο </a:t>
            </a:r>
            <a:r>
              <a:rPr lang="el-GR" sz="3200" b="1" dirty="0"/>
              <a:t>δούλος</a:t>
            </a:r>
            <a:r>
              <a:rPr lang="el-GR" sz="3200" dirty="0"/>
              <a:t> συγκινείται από την </a:t>
            </a:r>
            <a:r>
              <a:rPr lang="el-GR" sz="3200" b="1" dirty="0"/>
              <a:t>ελευθερία</a:t>
            </a:r>
            <a:r>
              <a:rPr lang="el-GR" sz="3200" dirty="0"/>
              <a:t> και ο </a:t>
            </a:r>
            <a:r>
              <a:rPr lang="el-GR" sz="3200" b="1" dirty="0"/>
              <a:t>μισθοφόρος</a:t>
            </a:r>
            <a:r>
              <a:rPr lang="el-GR" sz="3200" dirty="0"/>
              <a:t> από τα </a:t>
            </a:r>
            <a:r>
              <a:rPr lang="el-GR" sz="3200" b="1" dirty="0"/>
              <a:t>χρήματα</a:t>
            </a:r>
            <a:r>
              <a:rPr lang="el-GR" sz="3200" dirty="0"/>
              <a:t>.</a:t>
            </a:r>
            <a:endParaRPr lang="en-US" sz="3200" dirty="0"/>
          </a:p>
          <a:p>
            <a:endParaRPr lang="en-US" dirty="0"/>
          </a:p>
        </p:txBody>
      </p:sp>
    </p:spTree>
    <p:extLst>
      <p:ext uri="{BB962C8B-B14F-4D97-AF65-F5344CB8AC3E}">
        <p14:creationId xmlns:p14="http://schemas.microsoft.com/office/powerpoint/2010/main" val="343319120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TotalTime>
  <Words>493</Words>
  <Application>Microsoft Office PowerPoint</Application>
  <PresentationFormat>Ευρεία οθόνη</PresentationFormat>
  <Paragraphs>29</Paragraphs>
  <Slides>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vt:i4>
      </vt:variant>
    </vt:vector>
  </HeadingPairs>
  <TitlesOfParts>
    <vt:vector size="11" baseType="lpstr">
      <vt:lpstr>Arial</vt:lpstr>
      <vt:lpstr>Garamond</vt:lpstr>
      <vt:lpstr>Palatino Linotype</vt:lpstr>
      <vt:lpstr>Οργανικό</vt:lpstr>
      <vt:lpstr>Θουκυδίδου 3.73</vt:lpstr>
      <vt:lpstr>Παρουσίαση του PowerPoint</vt:lpstr>
      <vt:lpstr>Παρουσίαση του PowerPoint</vt:lpstr>
      <vt:lpstr>Σχόλια</vt:lpstr>
      <vt:lpstr>Παράθεμα σχολικού βιβλίου</vt:lpstr>
      <vt:lpstr>Βασικά στοιχεία</vt:lpstr>
      <vt:lpstr>Ιδεολογικά στοιχεία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Athanasia Gkouma</dc:creator>
  <cp:lastModifiedBy>Athanasia Gkouma</cp:lastModifiedBy>
  <cp:revision>2</cp:revision>
  <dcterms:created xsi:type="dcterms:W3CDTF">2025-09-22T19:47:10Z</dcterms:created>
  <dcterms:modified xsi:type="dcterms:W3CDTF">2025-10-15T07:04:03Z</dcterms:modified>
</cp:coreProperties>
</file>