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3" r:id="rId4"/>
    <p:sldId id="262" r:id="rId5"/>
    <p:sldId id="264" r:id="rId6"/>
    <p:sldId id="265" r:id="rId7"/>
    <p:sldId id="257" r:id="rId8"/>
    <p:sldId id="266" r:id="rId9"/>
    <p:sldId id="267" r:id="rId10"/>
    <p:sldId id="268"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FE76739-8083-4108-8515-30A584AA9D5C}" type="datetimeFigureOut">
              <a:rPr lang="en-US" smtClean="0"/>
              <a:t>10/19/2025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A3B7DCD-76E9-4CBD-B947-2A92786D823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0375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FE76739-8083-4108-8515-30A584AA9D5C}" type="datetimeFigureOut">
              <a:rPr lang="en-US" smtClean="0"/>
              <a:t>10/19/2025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B7DCD-76E9-4CBD-B947-2A92786D823E}" type="slidenum">
              <a:rPr lang="en-US" smtClean="0"/>
              <a:t>‹#›</a:t>
            </a:fld>
            <a:endParaRPr lang="en-US"/>
          </a:p>
        </p:txBody>
      </p:sp>
    </p:spTree>
    <p:extLst>
      <p:ext uri="{BB962C8B-B14F-4D97-AF65-F5344CB8AC3E}">
        <p14:creationId xmlns:p14="http://schemas.microsoft.com/office/powerpoint/2010/main" val="12712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FE76739-8083-4108-8515-30A584AA9D5C}" type="datetimeFigureOut">
              <a:rPr lang="en-US" smtClean="0"/>
              <a:t>10/19/2025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B7DCD-76E9-4CBD-B947-2A92786D823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8562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FE76739-8083-4108-8515-30A584AA9D5C}" type="datetimeFigureOut">
              <a:rPr lang="en-US" smtClean="0"/>
              <a:t>10/19/2025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B7DCD-76E9-4CBD-B947-2A92786D823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1304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FE76739-8083-4108-8515-30A584AA9D5C}" type="datetimeFigureOut">
              <a:rPr lang="en-US" smtClean="0"/>
              <a:t>10/19/2025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B7DCD-76E9-4CBD-B947-2A92786D823E}" type="slidenum">
              <a:rPr lang="en-US" smtClean="0"/>
              <a:t>‹#›</a:t>
            </a:fld>
            <a:endParaRPr lang="en-US"/>
          </a:p>
        </p:txBody>
      </p:sp>
    </p:spTree>
    <p:extLst>
      <p:ext uri="{BB962C8B-B14F-4D97-AF65-F5344CB8AC3E}">
        <p14:creationId xmlns:p14="http://schemas.microsoft.com/office/powerpoint/2010/main" val="1670507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FE76739-8083-4108-8515-30A584AA9D5C}" type="datetimeFigureOut">
              <a:rPr lang="en-US" smtClean="0"/>
              <a:t>10/19/2025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B7DCD-76E9-4CBD-B947-2A92786D823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0871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FE76739-8083-4108-8515-30A584AA9D5C}" type="datetimeFigureOut">
              <a:rPr lang="en-US" smtClean="0"/>
              <a:t>10/19/2025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B7DCD-76E9-4CBD-B947-2A92786D823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4889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FE76739-8083-4108-8515-30A584AA9D5C}" type="datetimeFigureOut">
              <a:rPr lang="en-US" smtClean="0"/>
              <a:t>10/19/2025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B7DCD-76E9-4CBD-B947-2A92786D823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5884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FE76739-8083-4108-8515-30A584AA9D5C}" type="datetimeFigureOut">
              <a:rPr lang="en-US" smtClean="0"/>
              <a:t>10/19/2025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B7DCD-76E9-4CBD-B947-2A92786D823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7756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FE76739-8083-4108-8515-30A584AA9D5C}" type="datetimeFigureOut">
              <a:rPr lang="en-US" smtClean="0"/>
              <a:t>10/19/2025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B7DCD-76E9-4CBD-B947-2A92786D823E}" type="slidenum">
              <a:rPr lang="en-US" smtClean="0"/>
              <a:t>‹#›</a:t>
            </a:fld>
            <a:endParaRPr lang="en-US"/>
          </a:p>
        </p:txBody>
      </p:sp>
    </p:spTree>
    <p:extLst>
      <p:ext uri="{BB962C8B-B14F-4D97-AF65-F5344CB8AC3E}">
        <p14:creationId xmlns:p14="http://schemas.microsoft.com/office/powerpoint/2010/main" val="98969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FE76739-8083-4108-8515-30A584AA9D5C}" type="datetimeFigureOut">
              <a:rPr lang="en-US" smtClean="0"/>
              <a:t>10/19/2025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B7DCD-76E9-4CBD-B947-2A92786D823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212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FE76739-8083-4108-8515-30A584AA9D5C}" type="datetimeFigureOut">
              <a:rPr lang="en-US" smtClean="0"/>
              <a:t>10/19/2025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B7DCD-76E9-4CBD-B947-2A92786D823E}" type="slidenum">
              <a:rPr lang="en-US" smtClean="0"/>
              <a:t>‹#›</a:t>
            </a:fld>
            <a:endParaRPr lang="en-US"/>
          </a:p>
        </p:txBody>
      </p:sp>
    </p:spTree>
    <p:extLst>
      <p:ext uri="{BB962C8B-B14F-4D97-AF65-F5344CB8AC3E}">
        <p14:creationId xmlns:p14="http://schemas.microsoft.com/office/powerpoint/2010/main" val="33677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FE76739-8083-4108-8515-30A584AA9D5C}" type="datetimeFigureOut">
              <a:rPr lang="en-US" smtClean="0"/>
              <a:t>10/19/2025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3B7DCD-76E9-4CBD-B947-2A92786D823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031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FE76739-8083-4108-8515-30A584AA9D5C}" type="datetimeFigureOut">
              <a:rPr lang="en-US" smtClean="0"/>
              <a:t>10/19/2025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3B7DCD-76E9-4CBD-B947-2A92786D823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6207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76739-8083-4108-8515-30A584AA9D5C}" type="datetimeFigureOut">
              <a:rPr lang="en-US" smtClean="0"/>
              <a:t>10/19/2025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3B7DCD-76E9-4CBD-B947-2A92786D823E}" type="slidenum">
              <a:rPr lang="en-US" smtClean="0"/>
              <a:t>‹#›</a:t>
            </a:fld>
            <a:endParaRPr lang="en-US"/>
          </a:p>
        </p:txBody>
      </p:sp>
    </p:spTree>
    <p:extLst>
      <p:ext uri="{BB962C8B-B14F-4D97-AF65-F5344CB8AC3E}">
        <p14:creationId xmlns:p14="http://schemas.microsoft.com/office/powerpoint/2010/main" val="1371926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FE76739-8083-4108-8515-30A584AA9D5C}" type="datetimeFigureOut">
              <a:rPr lang="en-US" smtClean="0"/>
              <a:t>10/19/2025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B7DCD-76E9-4CBD-B947-2A92786D823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352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FE76739-8083-4108-8515-30A584AA9D5C}" type="datetimeFigureOut">
              <a:rPr lang="en-US" smtClean="0"/>
              <a:t>10/19/2025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B7DCD-76E9-4CBD-B947-2A92786D823E}" type="slidenum">
              <a:rPr lang="en-US" smtClean="0"/>
              <a:t>‹#›</a:t>
            </a:fld>
            <a:endParaRPr lang="en-US"/>
          </a:p>
        </p:txBody>
      </p:sp>
    </p:spTree>
    <p:extLst>
      <p:ext uri="{BB962C8B-B14F-4D97-AF65-F5344CB8AC3E}">
        <p14:creationId xmlns:p14="http://schemas.microsoft.com/office/powerpoint/2010/main" val="2003667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E76739-8083-4108-8515-30A584AA9D5C}" type="datetimeFigureOut">
              <a:rPr lang="en-US" smtClean="0"/>
              <a:t>10/19/2025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3B7DCD-76E9-4CBD-B947-2A92786D823E}" type="slidenum">
              <a:rPr lang="en-US" smtClean="0"/>
              <a:t>‹#›</a:t>
            </a:fld>
            <a:endParaRPr lang="en-US"/>
          </a:p>
        </p:txBody>
      </p:sp>
    </p:spTree>
    <p:extLst>
      <p:ext uri="{BB962C8B-B14F-4D97-AF65-F5344CB8AC3E}">
        <p14:creationId xmlns:p14="http://schemas.microsoft.com/office/powerpoint/2010/main" val="2622389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D58666-E26B-4EAE-AA74-9C74E4BAF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7288C4F-0F6C-4226-B8D2-C0EE4786C5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2" name="Picture 11">
              <a:extLst>
                <a:ext uri="{FF2B5EF4-FFF2-40B4-BE49-F238E27FC236}">
                  <a16:creationId xmlns:a16="http://schemas.microsoft.com/office/drawing/2014/main" id="{DA0DC220-B0FC-4268-9E45-0705DA26964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5D2CA09E-2D13-478A-A98B-3A66ED6468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E14C9FAD-7A39-47B3-9F08-4C4F9DA206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FDCB6FF3-6165-4BB2-80C5-7A6D0D25D5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Τίτλος 1">
            <a:extLst>
              <a:ext uri="{FF2B5EF4-FFF2-40B4-BE49-F238E27FC236}">
                <a16:creationId xmlns:a16="http://schemas.microsoft.com/office/drawing/2014/main" id="{4FCC49A6-4B44-D73F-CAF3-390460CF1579}"/>
              </a:ext>
            </a:extLst>
          </p:cNvPr>
          <p:cNvSpPr>
            <a:spLocks noGrp="1"/>
          </p:cNvSpPr>
          <p:nvPr>
            <p:ph type="ctrTitle"/>
          </p:nvPr>
        </p:nvSpPr>
        <p:spPr>
          <a:xfrm>
            <a:off x="1072267" y="1041401"/>
            <a:ext cx="6528018" cy="2345264"/>
          </a:xfrm>
        </p:spPr>
        <p:txBody>
          <a:bodyPr>
            <a:normAutofit/>
          </a:bodyPr>
          <a:lstStyle/>
          <a:p>
            <a:r>
              <a:rPr lang="el-GR" dirty="0" err="1"/>
              <a:t>Θουκυδίδου</a:t>
            </a:r>
            <a:r>
              <a:rPr lang="el-GR" dirty="0"/>
              <a:t> 3.74</a:t>
            </a:r>
            <a:endParaRPr lang="en-US" dirty="0"/>
          </a:p>
        </p:txBody>
      </p:sp>
      <p:sp>
        <p:nvSpPr>
          <p:cNvPr id="3" name="Υπότιτλος 2">
            <a:extLst>
              <a:ext uri="{FF2B5EF4-FFF2-40B4-BE49-F238E27FC236}">
                <a16:creationId xmlns:a16="http://schemas.microsoft.com/office/drawing/2014/main" id="{1E00C442-3C1C-778D-56F0-1A40B0BDC8BF}"/>
              </a:ext>
            </a:extLst>
          </p:cNvPr>
          <p:cNvSpPr>
            <a:spLocks noGrp="1"/>
          </p:cNvSpPr>
          <p:nvPr>
            <p:ph type="subTitle" idx="1"/>
          </p:nvPr>
        </p:nvSpPr>
        <p:spPr>
          <a:xfrm>
            <a:off x="1072267" y="3657597"/>
            <a:ext cx="6528018" cy="1320802"/>
          </a:xfrm>
        </p:spPr>
        <p:txBody>
          <a:bodyPr>
            <a:normAutofit/>
          </a:bodyPr>
          <a:lstStyle/>
          <a:p>
            <a:r>
              <a:rPr lang="el-GR" dirty="0"/>
              <a:t>Κείμενο-Μετάφραση-Σχόλια</a:t>
            </a:r>
            <a:endParaRPr lang="en-US" dirty="0"/>
          </a:p>
        </p:txBody>
      </p:sp>
      <p:cxnSp>
        <p:nvCxnSpPr>
          <p:cNvPr id="17" name="Straight Connector 16">
            <a:extLst>
              <a:ext uri="{FF2B5EF4-FFF2-40B4-BE49-F238E27FC236}">
                <a16:creationId xmlns:a16="http://schemas.microsoft.com/office/drawing/2014/main" id="{EE0488CE-8E24-413E-B105-426B0506EB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8045" y="3541181"/>
            <a:ext cx="6492240"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Εικόνα 3" descr="Εικόνα που περιέχει ζωγραφική, τέχνη, Χρώματα καλλιτεχνίας, Ακρυλικό χρώμα&#10;&#10;Το περιεχόμενο που δημιουργείται από AI ενδέχεται να είναι εσφαλμένο.">
            <a:extLst>
              <a:ext uri="{FF2B5EF4-FFF2-40B4-BE49-F238E27FC236}">
                <a16:creationId xmlns:a16="http://schemas.microsoft.com/office/drawing/2014/main" id="{4F2CA43B-17BE-10A7-386E-E402F8E38B97}"/>
              </a:ext>
            </a:extLst>
          </p:cNvPr>
          <p:cNvPicPr>
            <a:picLocks noChangeAspect="1"/>
          </p:cNvPicPr>
          <p:nvPr/>
        </p:nvPicPr>
        <p:blipFill>
          <a:blip r:embed="rId5"/>
          <a:srcRect l="3467" r="48804" b="-1"/>
          <a:stretch>
            <a:fillRect/>
          </a:stretch>
        </p:blipFill>
        <p:spPr>
          <a:xfrm>
            <a:off x="8077199" y="1041400"/>
            <a:ext cx="3059206" cy="4775200"/>
          </a:xfrm>
          <a:prstGeom prst="rect">
            <a:avLst/>
          </a:prstGeom>
          <a:ln w="57150" cmpd="thickThin">
            <a:solidFill>
              <a:schemeClr val="tx1">
                <a:lumMod val="50000"/>
                <a:lumOff val="50000"/>
              </a:schemeClr>
            </a:solidFill>
            <a:miter lim="800000"/>
          </a:ln>
        </p:spPr>
      </p:pic>
      <p:sp>
        <p:nvSpPr>
          <p:cNvPr id="5" name="Ορθογώνιο 4">
            <a:extLst>
              <a:ext uri="{FF2B5EF4-FFF2-40B4-BE49-F238E27FC236}">
                <a16:creationId xmlns:a16="http://schemas.microsoft.com/office/drawing/2014/main" id="{54723F53-4617-2E88-0EB2-799858B19006}"/>
              </a:ext>
            </a:extLst>
          </p:cNvPr>
          <p:cNvSpPr/>
          <p:nvPr/>
        </p:nvSpPr>
        <p:spPr>
          <a:xfrm>
            <a:off x="4114800" y="805543"/>
            <a:ext cx="3780512" cy="11321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Burning of the Houses of Lords and Commons, 16th October, J. M. W. Turner,</a:t>
            </a:r>
          </a:p>
        </p:txBody>
      </p:sp>
    </p:spTree>
    <p:extLst>
      <p:ext uri="{BB962C8B-B14F-4D97-AF65-F5344CB8AC3E}">
        <p14:creationId xmlns:p14="http://schemas.microsoft.com/office/powerpoint/2010/main" val="1551170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8D3469-7A3A-664A-D80C-B10823705819}"/>
              </a:ext>
            </a:extLst>
          </p:cNvPr>
          <p:cNvSpPr>
            <a:spLocks noGrp="1"/>
          </p:cNvSpPr>
          <p:nvPr>
            <p:ph type="title"/>
          </p:nvPr>
        </p:nvSpPr>
        <p:spPr/>
        <p:txBody>
          <a:bodyPr/>
          <a:lstStyle/>
          <a:p>
            <a:r>
              <a:rPr lang="el-GR" dirty="0"/>
              <a:t>Ερωτήσεις ετυμολογικές</a:t>
            </a:r>
          </a:p>
        </p:txBody>
      </p:sp>
      <p:sp>
        <p:nvSpPr>
          <p:cNvPr id="3" name="Θέση περιεχομένου 2">
            <a:extLst>
              <a:ext uri="{FF2B5EF4-FFF2-40B4-BE49-F238E27FC236}">
                <a16:creationId xmlns:a16="http://schemas.microsoft.com/office/drawing/2014/main" id="{30B215AD-1CBC-D643-7034-6A55669668D6}"/>
              </a:ext>
            </a:extLst>
          </p:cNvPr>
          <p:cNvSpPr>
            <a:spLocks noGrp="1"/>
          </p:cNvSpPr>
          <p:nvPr>
            <p:ph idx="1"/>
          </p:nvPr>
        </p:nvSpPr>
        <p:spPr/>
        <p:txBody>
          <a:bodyPr/>
          <a:lstStyle/>
          <a:p>
            <a:r>
              <a:rPr lang="el-GR" dirty="0"/>
              <a:t>Με ποια λέξη του κειμένου έχουν ετυμολογική συγγένεια οι παρακάτω λέξεις της νέας ελληνικής;</a:t>
            </a:r>
          </a:p>
          <a:p>
            <a:pPr lvl="2"/>
            <a:r>
              <a:rPr lang="el-GR" dirty="0"/>
              <a:t>Έλλειψη, γεγονός, σχέση, λαβή, αφύσικος,  δέος,  ερχομός,  φθορά,  σύγκαμα,  κόμιστρο, ατραπός</a:t>
            </a:r>
          </a:p>
        </p:txBody>
      </p:sp>
    </p:spTree>
    <p:extLst>
      <p:ext uri="{BB962C8B-B14F-4D97-AF65-F5344CB8AC3E}">
        <p14:creationId xmlns:p14="http://schemas.microsoft.com/office/powerpoint/2010/main" val="2863780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4" name="Picture 13">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 name="Picture 16">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Τίτλος 1">
            <a:extLst>
              <a:ext uri="{FF2B5EF4-FFF2-40B4-BE49-F238E27FC236}">
                <a16:creationId xmlns:a16="http://schemas.microsoft.com/office/drawing/2014/main" id="{66BE7F86-5527-4F15-D253-30C6A365DB1F}"/>
              </a:ext>
            </a:extLst>
          </p:cNvPr>
          <p:cNvSpPr>
            <a:spLocks noGrp="1"/>
          </p:cNvSpPr>
          <p:nvPr>
            <p:ph type="title"/>
          </p:nvPr>
        </p:nvSpPr>
        <p:spPr>
          <a:xfrm>
            <a:off x="1295402" y="982132"/>
            <a:ext cx="3660056" cy="1325373"/>
          </a:xfrm>
        </p:spPr>
        <p:txBody>
          <a:bodyPr anchor="b">
            <a:normAutofit/>
          </a:bodyPr>
          <a:lstStyle/>
          <a:p>
            <a:r>
              <a:rPr lang="en-GB" sz="2800">
                <a:solidFill>
                  <a:srgbClr val="262626"/>
                </a:solidFill>
              </a:rPr>
              <a:t>´Ασκηση κριτικής προσέγγισης</a:t>
            </a:r>
            <a:endParaRPr lang="el-GR" sz="2800">
              <a:solidFill>
                <a:srgbClr val="262626"/>
              </a:solidFill>
            </a:endParaRPr>
          </a:p>
        </p:txBody>
      </p:sp>
      <p:cxnSp>
        <p:nvCxnSpPr>
          <p:cNvPr id="19" name="Straight Connector 18">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4FFD08B2-FB01-1448-5271-DCCCBEE8DE90}"/>
              </a:ext>
            </a:extLst>
          </p:cNvPr>
          <p:cNvSpPr>
            <a:spLocks noGrp="1"/>
          </p:cNvSpPr>
          <p:nvPr>
            <p:ph idx="1"/>
          </p:nvPr>
        </p:nvSpPr>
        <p:spPr>
          <a:xfrm>
            <a:off x="1295401" y="2493774"/>
            <a:ext cx="3660057" cy="3382094"/>
          </a:xfrm>
        </p:spPr>
        <p:txBody>
          <a:bodyPr>
            <a:normAutofit lnSpcReduction="10000"/>
          </a:bodyPr>
          <a:lstStyle/>
          <a:p>
            <a:pPr marL="0" indent="0" algn="ctr">
              <a:buNone/>
            </a:pPr>
            <a:r>
              <a:rPr lang="en-GB" sz="2000" dirty="0">
                <a:solidFill>
                  <a:srgbClr val="262626"/>
                </a:solidFill>
              </a:rPr>
              <a:t>Ο π</a:t>
            </a:r>
            <a:r>
              <a:rPr lang="en-GB" sz="2000" dirty="0" err="1">
                <a:solidFill>
                  <a:srgbClr val="262626"/>
                </a:solidFill>
              </a:rPr>
              <a:t>ίν</a:t>
            </a:r>
            <a:r>
              <a:rPr lang="en-GB" sz="2000" dirty="0">
                <a:solidFill>
                  <a:srgbClr val="262626"/>
                </a:solidFill>
              </a:rPr>
              <a:t>ακας αυτός του Τάσσου (Αναστάσιος Αλεβίζος) απεικονίζει γυναίκες τής περιόδου τού εμφυλίου πολέμου. </a:t>
            </a:r>
            <a:r>
              <a:rPr lang="en-GB" sz="2000" dirty="0" err="1">
                <a:solidFill>
                  <a:srgbClr val="262626"/>
                </a:solidFill>
              </a:rPr>
              <a:t>Πώς</a:t>
            </a:r>
            <a:r>
              <a:rPr lang="en-GB" sz="2000" dirty="0">
                <a:solidFill>
                  <a:srgbClr val="262626"/>
                </a:solidFill>
              </a:rPr>
              <a:t> μπ</a:t>
            </a:r>
            <a:r>
              <a:rPr lang="en-GB" sz="2000" dirty="0" err="1">
                <a:solidFill>
                  <a:srgbClr val="262626"/>
                </a:solidFill>
              </a:rPr>
              <a:t>ορείτε</a:t>
            </a:r>
            <a:r>
              <a:rPr lang="en-GB" sz="2000" dirty="0">
                <a:solidFill>
                  <a:srgbClr val="262626"/>
                </a:solidFill>
              </a:rPr>
              <a:t> να </a:t>
            </a:r>
            <a:r>
              <a:rPr lang="en-GB" sz="2000" dirty="0" err="1">
                <a:solidFill>
                  <a:srgbClr val="262626"/>
                </a:solidFill>
              </a:rPr>
              <a:t>τον</a:t>
            </a:r>
            <a:r>
              <a:rPr lang="en-GB" sz="2000" dirty="0">
                <a:solidFill>
                  <a:srgbClr val="262626"/>
                </a:solidFill>
              </a:rPr>
              <a:t> </a:t>
            </a:r>
            <a:r>
              <a:rPr lang="en-GB" sz="2000" dirty="0" err="1">
                <a:solidFill>
                  <a:srgbClr val="262626"/>
                </a:solidFill>
              </a:rPr>
              <a:t>συσχετίσετε</a:t>
            </a:r>
            <a:r>
              <a:rPr lang="en-GB" sz="2000" dirty="0">
                <a:solidFill>
                  <a:srgbClr val="262626"/>
                </a:solidFill>
              </a:rPr>
              <a:t> </a:t>
            </a:r>
            <a:r>
              <a:rPr lang="en-GB" sz="2000" dirty="0" err="1">
                <a:solidFill>
                  <a:srgbClr val="262626"/>
                </a:solidFill>
              </a:rPr>
              <a:t>με</a:t>
            </a:r>
            <a:r>
              <a:rPr lang="en-GB" sz="2000" dirty="0">
                <a:solidFill>
                  <a:srgbClr val="262626"/>
                </a:solidFill>
              </a:rPr>
              <a:t> </a:t>
            </a:r>
            <a:r>
              <a:rPr lang="en-GB" sz="2000" dirty="0" err="1">
                <a:solidFill>
                  <a:srgbClr val="262626"/>
                </a:solidFill>
              </a:rPr>
              <a:t>τις</a:t>
            </a:r>
            <a:r>
              <a:rPr lang="en-GB" sz="2000" dirty="0">
                <a:solidFill>
                  <a:srgbClr val="262626"/>
                </a:solidFill>
              </a:rPr>
              <a:t> </a:t>
            </a:r>
            <a:r>
              <a:rPr lang="en-GB" sz="2000" dirty="0" err="1">
                <a:solidFill>
                  <a:srgbClr val="262626"/>
                </a:solidFill>
              </a:rPr>
              <a:t>γυν</a:t>
            </a:r>
            <a:r>
              <a:rPr lang="en-GB" sz="2000" dirty="0">
                <a:solidFill>
                  <a:srgbClr val="262626"/>
                </a:solidFill>
              </a:rPr>
              <a:t>αίκες που περιγράφει η αφήγηση του Θουκυδίδη; Να αναλογιστείτε τον ρόλο, τα συναισθήματα και τη στάση των γυναικών,  όπως τα αναφέρει ο  Θουκυδίδης και όπως αναγράφονται στον πίνακα.</a:t>
            </a:r>
            <a:endParaRPr lang="el-GR" sz="2000" dirty="0">
              <a:solidFill>
                <a:srgbClr val="262626"/>
              </a:solidFill>
            </a:endParaRPr>
          </a:p>
        </p:txBody>
      </p:sp>
      <p:pic>
        <p:nvPicPr>
          <p:cNvPr id="6" name="Εικόνα 5">
            <a:extLst>
              <a:ext uri="{FF2B5EF4-FFF2-40B4-BE49-F238E27FC236}">
                <a16:creationId xmlns:a16="http://schemas.microsoft.com/office/drawing/2014/main" id="{4243E4F9-753C-D4C9-C4C0-64C7CB66697B}"/>
              </a:ext>
            </a:extLst>
          </p:cNvPr>
          <p:cNvPicPr>
            <a:picLocks noChangeAspect="1"/>
          </p:cNvPicPr>
          <p:nvPr/>
        </p:nvPicPr>
        <p:blipFill>
          <a:blip r:embed="rId5"/>
          <a:stretch>
            <a:fillRect/>
          </a:stretch>
        </p:blipFill>
        <p:spPr>
          <a:xfrm>
            <a:off x="6085798" y="982131"/>
            <a:ext cx="4135206" cy="4893735"/>
          </a:xfrm>
          <a:prstGeom prst="rect">
            <a:avLst/>
          </a:prstGeom>
          <a:ln w="57150" cmpd="thickThin">
            <a:solidFill>
              <a:srgbClr val="7F7F7F"/>
            </a:solidFill>
            <a:miter lim="800000"/>
          </a:ln>
        </p:spPr>
      </p:pic>
    </p:spTree>
    <p:extLst>
      <p:ext uri="{BB962C8B-B14F-4D97-AF65-F5344CB8AC3E}">
        <p14:creationId xmlns:p14="http://schemas.microsoft.com/office/powerpoint/2010/main" val="2532432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D02A5155-1F43-9156-CAE2-3F65F000F10B}"/>
              </a:ext>
            </a:extLst>
          </p:cNvPr>
          <p:cNvGraphicFramePr>
            <a:graphicFrameLocks noGrp="1"/>
          </p:cNvGraphicFramePr>
          <p:nvPr>
            <p:ph idx="1"/>
            <p:extLst>
              <p:ext uri="{D42A27DB-BD31-4B8C-83A1-F6EECF244321}">
                <p14:modId xmlns:p14="http://schemas.microsoft.com/office/powerpoint/2010/main" val="2714623759"/>
              </p:ext>
            </p:extLst>
          </p:nvPr>
        </p:nvGraphicFramePr>
        <p:xfrm>
          <a:off x="510363" y="637954"/>
          <a:ext cx="10940902" cy="5727354"/>
        </p:xfrm>
        <a:graphic>
          <a:graphicData uri="http://schemas.openxmlformats.org/drawingml/2006/table">
            <a:tbl>
              <a:tblPr firstRow="1" bandRow="1">
                <a:tableStyleId>{5C22544A-7EE6-4342-B048-85BDC9FD1C3A}</a:tableStyleId>
              </a:tblPr>
              <a:tblGrid>
                <a:gridCol w="5470451">
                  <a:extLst>
                    <a:ext uri="{9D8B030D-6E8A-4147-A177-3AD203B41FA5}">
                      <a16:colId xmlns:a16="http://schemas.microsoft.com/office/drawing/2014/main" val="1350134119"/>
                    </a:ext>
                  </a:extLst>
                </a:gridCol>
                <a:gridCol w="5470451">
                  <a:extLst>
                    <a:ext uri="{9D8B030D-6E8A-4147-A177-3AD203B41FA5}">
                      <a16:colId xmlns:a16="http://schemas.microsoft.com/office/drawing/2014/main" val="1786380212"/>
                    </a:ext>
                  </a:extLst>
                </a:gridCol>
              </a:tblGrid>
              <a:tr h="713394">
                <a:tc>
                  <a:txBody>
                    <a:bodyPr/>
                    <a:lstStyle/>
                    <a:p>
                      <a:r>
                        <a:rPr lang="el-GR" sz="1600" dirty="0"/>
                        <a:t>Κείμενο</a:t>
                      </a:r>
                      <a:endParaRPr lang="en-US" sz="1600" dirty="0"/>
                    </a:p>
                  </a:txBody>
                  <a:tcPr/>
                </a:tc>
                <a:tc>
                  <a:txBody>
                    <a:bodyPr/>
                    <a:lstStyle/>
                    <a:p>
                      <a:r>
                        <a:rPr lang="el-GR" sz="1600" dirty="0"/>
                        <a:t>Μετάφραση</a:t>
                      </a:r>
                      <a:endParaRPr lang="en-US" sz="1600" dirty="0"/>
                    </a:p>
                  </a:txBody>
                  <a:tcPr/>
                </a:tc>
                <a:extLst>
                  <a:ext uri="{0D108BD9-81ED-4DB2-BD59-A6C34878D82A}">
                    <a16:rowId xmlns:a16="http://schemas.microsoft.com/office/drawing/2014/main" val="2422170057"/>
                  </a:ext>
                </a:extLst>
              </a:tr>
              <a:tr h="4921861">
                <a:tc>
                  <a:txBody>
                    <a:bodyPr/>
                    <a:lstStyle/>
                    <a:p>
                      <a:r>
                        <a:rPr lang="el-GR" sz="1900" b="0" i="0" u="none" strike="noStrike" kern="1200" baseline="0" dirty="0" err="1">
                          <a:solidFill>
                            <a:schemeClr val="dk1"/>
                          </a:solidFill>
                          <a:latin typeface="Palatino Linotype" panose="02040502050505030304" pitchFamily="18" charset="0"/>
                          <a:ea typeface="+mn-ea"/>
                          <a:cs typeface="+mn-cs"/>
                        </a:rPr>
                        <a:t>Διαλιπούσης</a:t>
                      </a:r>
                      <a:r>
                        <a:rPr lang="el-GR" sz="1900" b="0" i="0" u="none" strike="noStrike" kern="1200" baseline="0" dirty="0">
                          <a:solidFill>
                            <a:schemeClr val="dk1"/>
                          </a:solidFill>
                          <a:latin typeface="Palatino Linotype" panose="02040502050505030304" pitchFamily="18" charset="0"/>
                          <a:ea typeface="+mn-ea"/>
                          <a:cs typeface="+mn-cs"/>
                        </a:rPr>
                        <a:t> δ᾽ </a:t>
                      </a:r>
                      <a:r>
                        <a:rPr lang="el-GR" sz="1900" b="0" i="0" u="none" strike="noStrike" kern="1200" baseline="0" dirty="0" err="1">
                          <a:solidFill>
                            <a:schemeClr val="dk1"/>
                          </a:solidFill>
                          <a:latin typeface="Palatino Linotype" panose="02040502050505030304" pitchFamily="18" charset="0"/>
                          <a:ea typeface="+mn-ea"/>
                          <a:cs typeface="+mn-cs"/>
                        </a:rPr>
                        <a:t>ἡμέρας</a:t>
                      </a:r>
                      <a:r>
                        <a:rPr lang="el-GR" sz="1900" b="0" i="0" u="none" strike="noStrike" kern="1200" baseline="0" dirty="0">
                          <a:solidFill>
                            <a:schemeClr val="dk1"/>
                          </a:solidFill>
                          <a:latin typeface="Palatino Linotype" panose="02040502050505030304" pitchFamily="18" charset="0"/>
                          <a:ea typeface="+mn-ea"/>
                          <a:cs typeface="+mn-cs"/>
                        </a:rPr>
                        <a:t> μάχη </a:t>
                      </a:r>
                      <a:r>
                        <a:rPr lang="el-GR" sz="1900" b="0" i="0" u="none" strike="noStrike" kern="1200" baseline="0" dirty="0" err="1">
                          <a:solidFill>
                            <a:schemeClr val="dk1"/>
                          </a:solidFill>
                          <a:latin typeface="Palatino Linotype" panose="02040502050505030304" pitchFamily="18" charset="0"/>
                          <a:ea typeface="+mn-ea"/>
                          <a:cs typeface="+mn-cs"/>
                        </a:rPr>
                        <a:t>αὖθις</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γίγνεται</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καὶ</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νικᾷ</a:t>
                      </a:r>
                      <a:r>
                        <a:rPr lang="el-GR" sz="1900" b="0" i="0" u="none" strike="noStrike" kern="1200" baseline="0" dirty="0">
                          <a:solidFill>
                            <a:schemeClr val="dk1"/>
                          </a:solidFill>
                          <a:latin typeface="Palatino Linotype" panose="02040502050505030304" pitchFamily="18" charset="0"/>
                          <a:ea typeface="+mn-ea"/>
                          <a:cs typeface="+mn-cs"/>
                        </a:rPr>
                        <a:t> ὁ </a:t>
                      </a:r>
                      <a:r>
                        <a:rPr lang="el-GR" sz="1900" b="0" i="0" u="none" strike="noStrike" kern="1200" baseline="0" dirty="0" err="1">
                          <a:solidFill>
                            <a:schemeClr val="dk1"/>
                          </a:solidFill>
                          <a:latin typeface="Palatino Linotype" panose="02040502050505030304" pitchFamily="18" charset="0"/>
                          <a:ea typeface="+mn-ea"/>
                          <a:cs typeface="+mn-cs"/>
                        </a:rPr>
                        <a:t>δῆμος</a:t>
                      </a:r>
                      <a:r>
                        <a:rPr lang="el-GR" sz="1900" b="0" i="0" u="none" strike="noStrike" kern="1200" baseline="0" dirty="0">
                          <a:solidFill>
                            <a:schemeClr val="dk1"/>
                          </a:solidFill>
                          <a:latin typeface="Palatino Linotype" panose="02040502050505030304" pitchFamily="18" charset="0"/>
                          <a:ea typeface="+mn-ea"/>
                          <a:cs typeface="+mn-cs"/>
                        </a:rPr>
                        <a:t> χωρίων τε </a:t>
                      </a:r>
                      <a:r>
                        <a:rPr lang="el-GR" sz="1900" b="0" i="0" u="none" strike="noStrike" kern="1200" baseline="0" dirty="0" err="1">
                          <a:solidFill>
                            <a:schemeClr val="dk1"/>
                          </a:solidFill>
                          <a:latin typeface="Palatino Linotype" panose="02040502050505030304" pitchFamily="18" charset="0"/>
                          <a:ea typeface="+mn-ea"/>
                          <a:cs typeface="+mn-cs"/>
                        </a:rPr>
                        <a:t>ἰσχύι</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καὶ</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πλήθει</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προύχων</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αἵ</a:t>
                      </a:r>
                      <a:r>
                        <a:rPr lang="el-GR" sz="1900" b="0" i="0" u="none" strike="noStrike" kern="1200" baseline="0" dirty="0">
                          <a:solidFill>
                            <a:schemeClr val="dk1"/>
                          </a:solidFill>
                          <a:latin typeface="Palatino Linotype" panose="02040502050505030304" pitchFamily="18" charset="0"/>
                          <a:ea typeface="+mn-ea"/>
                          <a:cs typeface="+mn-cs"/>
                        </a:rPr>
                        <a:t> τε </a:t>
                      </a:r>
                      <a:r>
                        <a:rPr lang="el-GR" sz="1900" b="0" i="0" u="none" strike="noStrike" kern="1200" baseline="0" dirty="0" err="1">
                          <a:solidFill>
                            <a:schemeClr val="dk1"/>
                          </a:solidFill>
                          <a:latin typeface="Palatino Linotype" panose="02040502050505030304" pitchFamily="18" charset="0"/>
                          <a:ea typeface="+mn-ea"/>
                          <a:cs typeface="+mn-cs"/>
                        </a:rPr>
                        <a:t>γυναῖκες</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αὐτοῖς</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τολμηρῶς</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ξυνεπελάβοντο</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βάλλουσαι</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ἀπὸ</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τῶν</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οἰκιῶν</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τῷ</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κεράμῳ</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καὶ</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παρὰ</a:t>
                      </a:r>
                      <a:r>
                        <a:rPr lang="el-GR" sz="1900" b="0" i="0" u="none" strike="noStrike" kern="1200" baseline="0" dirty="0">
                          <a:solidFill>
                            <a:schemeClr val="dk1"/>
                          </a:solidFill>
                          <a:latin typeface="Palatino Linotype" panose="02040502050505030304" pitchFamily="18" charset="0"/>
                          <a:ea typeface="+mn-ea"/>
                          <a:cs typeface="+mn-cs"/>
                        </a:rPr>
                        <a:t> φύσιν </a:t>
                      </a:r>
                      <a:r>
                        <a:rPr lang="el-GR" sz="1900" b="0" i="0" u="none" strike="noStrike" kern="1200" baseline="0" dirty="0" err="1">
                          <a:solidFill>
                            <a:schemeClr val="dk1"/>
                          </a:solidFill>
                          <a:latin typeface="Palatino Linotype" panose="02040502050505030304" pitchFamily="18" charset="0"/>
                          <a:ea typeface="+mn-ea"/>
                          <a:cs typeface="+mn-cs"/>
                        </a:rPr>
                        <a:t>ὑπομένουσαι</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τὸν</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θόρυβον</a:t>
                      </a:r>
                      <a:r>
                        <a:rPr lang="el-GR" sz="1900" b="0" i="0" u="none" strike="noStrike" kern="1200" baseline="0" dirty="0">
                          <a:solidFill>
                            <a:schemeClr val="dk1"/>
                          </a:solidFill>
                          <a:latin typeface="Palatino Linotype" panose="02040502050505030304" pitchFamily="18" charset="0"/>
                          <a:ea typeface="+mn-ea"/>
                          <a:cs typeface="+mn-cs"/>
                        </a:rPr>
                        <a:t>. </a:t>
                      </a:r>
                    </a:p>
                    <a:p>
                      <a:endParaRPr lang="el-GR" sz="1900" b="0" i="0" u="none" strike="noStrike" kern="1200" baseline="0" dirty="0">
                        <a:solidFill>
                          <a:schemeClr val="dk1"/>
                        </a:solidFill>
                        <a:latin typeface="Palatino Linotype" panose="02040502050505030304" pitchFamily="18" charset="0"/>
                        <a:ea typeface="+mn-ea"/>
                        <a:cs typeface="+mn-cs"/>
                      </a:endParaRPr>
                    </a:p>
                    <a:p>
                      <a:r>
                        <a:rPr lang="el-GR" sz="1900" b="0" i="0" u="none" strike="noStrike" kern="1200" baseline="0" dirty="0">
                          <a:solidFill>
                            <a:schemeClr val="dk1"/>
                          </a:solidFill>
                          <a:latin typeface="Palatino Linotype" panose="02040502050505030304" pitchFamily="18" charset="0"/>
                          <a:ea typeface="+mn-ea"/>
                          <a:cs typeface="+mn-cs"/>
                        </a:rPr>
                        <a:t>[2] Γενομένης </a:t>
                      </a:r>
                      <a:r>
                        <a:rPr lang="el-GR" sz="1900" b="0" i="0" u="none" strike="noStrike" kern="1200" baseline="0" dirty="0" err="1">
                          <a:solidFill>
                            <a:schemeClr val="dk1"/>
                          </a:solidFill>
                          <a:latin typeface="Palatino Linotype" panose="02040502050505030304" pitchFamily="18" charset="0"/>
                          <a:ea typeface="+mn-ea"/>
                          <a:cs typeface="+mn-cs"/>
                        </a:rPr>
                        <a:t>δὲ</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τῆς</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τροπῆς</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περὶ</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δείλην</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ὀψίαν</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δείσαντες</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οἱ</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ὀλίγοι</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μὴ</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αὐτοβοεὶ</a:t>
                      </a:r>
                      <a:r>
                        <a:rPr lang="el-GR" sz="1900" b="0" i="0" u="none" strike="noStrike" kern="1200" baseline="0" dirty="0">
                          <a:solidFill>
                            <a:schemeClr val="dk1"/>
                          </a:solidFill>
                          <a:latin typeface="Palatino Linotype" panose="02040502050505030304" pitchFamily="18" charset="0"/>
                          <a:ea typeface="+mn-ea"/>
                          <a:cs typeface="+mn-cs"/>
                        </a:rPr>
                        <a:t> ὁ </a:t>
                      </a:r>
                      <a:r>
                        <a:rPr lang="el-GR" sz="1900" b="0" i="0" u="none" strike="noStrike" kern="1200" baseline="0" dirty="0" err="1">
                          <a:solidFill>
                            <a:schemeClr val="dk1"/>
                          </a:solidFill>
                          <a:latin typeface="Palatino Linotype" panose="02040502050505030304" pitchFamily="18" charset="0"/>
                          <a:ea typeface="+mn-ea"/>
                          <a:cs typeface="+mn-cs"/>
                        </a:rPr>
                        <a:t>δῆμος</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τοῦ</a:t>
                      </a:r>
                      <a:r>
                        <a:rPr lang="el-GR" sz="1900" b="0" i="0" u="none" strike="noStrike" kern="1200" baseline="0" dirty="0">
                          <a:solidFill>
                            <a:schemeClr val="dk1"/>
                          </a:solidFill>
                          <a:latin typeface="Palatino Linotype" panose="02040502050505030304" pitchFamily="18" charset="0"/>
                          <a:ea typeface="+mn-ea"/>
                          <a:cs typeface="+mn-cs"/>
                        </a:rPr>
                        <a:t> τε νεωρίου </a:t>
                      </a:r>
                      <a:r>
                        <a:rPr lang="el-GR" sz="1900" b="0" i="0" u="none" strike="noStrike" kern="1200" baseline="0" dirty="0" err="1">
                          <a:solidFill>
                            <a:schemeClr val="dk1"/>
                          </a:solidFill>
                          <a:latin typeface="Palatino Linotype" panose="02040502050505030304" pitchFamily="18" charset="0"/>
                          <a:ea typeface="+mn-ea"/>
                          <a:cs typeface="+mn-cs"/>
                        </a:rPr>
                        <a:t>κρατήσειεν</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ἐπελθὼν</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καὶ</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σφᾶς</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διαφθείρειεν</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ἐμπιπρᾶσι</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τὰς</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οἰκίας</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τὰς</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ἐν</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κύκλῳ</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τῆς</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ἀγορᾶς</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καὶ</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τὰς</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ξυνοικίας</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ὅπως</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μὴ</a:t>
                      </a:r>
                      <a:r>
                        <a:rPr lang="el-GR" sz="1900" b="0" i="0" u="none" strike="noStrike" kern="1200" baseline="0" dirty="0">
                          <a:solidFill>
                            <a:schemeClr val="dk1"/>
                          </a:solidFill>
                          <a:latin typeface="Palatino Linotype" panose="02040502050505030304" pitchFamily="18" charset="0"/>
                          <a:ea typeface="+mn-ea"/>
                          <a:cs typeface="+mn-cs"/>
                        </a:rPr>
                        <a:t> ᾖ </a:t>
                      </a:r>
                      <a:r>
                        <a:rPr lang="el-GR" sz="1900" b="0" i="0" u="none" strike="noStrike" kern="1200" baseline="0" dirty="0" err="1">
                          <a:solidFill>
                            <a:schemeClr val="dk1"/>
                          </a:solidFill>
                          <a:latin typeface="Palatino Linotype" panose="02040502050505030304" pitchFamily="18" charset="0"/>
                          <a:ea typeface="+mn-ea"/>
                          <a:cs typeface="+mn-cs"/>
                        </a:rPr>
                        <a:t>ἔφοδος</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φειδόμενοι</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οὔτε</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οἰκείας</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οὔτε</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ἀλλοτρίας</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ὥστε</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καὶ</a:t>
                      </a:r>
                      <a:r>
                        <a:rPr lang="el-GR" sz="1900" b="0" i="0" u="none" strike="noStrike" kern="1200" baseline="0" dirty="0">
                          <a:solidFill>
                            <a:schemeClr val="dk1"/>
                          </a:solidFill>
                          <a:latin typeface="Palatino Linotype" panose="02040502050505030304" pitchFamily="18" charset="0"/>
                          <a:ea typeface="+mn-ea"/>
                          <a:cs typeface="+mn-cs"/>
                        </a:rPr>
                        <a:t> χρήματα </a:t>
                      </a:r>
                      <a:r>
                        <a:rPr lang="el-GR" sz="1900" b="0" i="0" u="none" strike="noStrike" kern="1200" baseline="0" dirty="0" err="1">
                          <a:solidFill>
                            <a:schemeClr val="dk1"/>
                          </a:solidFill>
                          <a:latin typeface="Palatino Linotype" panose="02040502050505030304" pitchFamily="18" charset="0"/>
                          <a:ea typeface="+mn-ea"/>
                          <a:cs typeface="+mn-cs"/>
                        </a:rPr>
                        <a:t>πολλὰ</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ἐμπόρων</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κατεκαύθη</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καὶ</a:t>
                      </a:r>
                      <a:r>
                        <a:rPr lang="el-GR" sz="1900" b="0" i="0" u="none" strike="noStrike" kern="1200" baseline="0" dirty="0">
                          <a:solidFill>
                            <a:schemeClr val="dk1"/>
                          </a:solidFill>
                          <a:latin typeface="Palatino Linotype" panose="02040502050505030304" pitchFamily="18" charset="0"/>
                          <a:ea typeface="+mn-ea"/>
                          <a:cs typeface="+mn-cs"/>
                        </a:rPr>
                        <a:t> ἡ πόλις </a:t>
                      </a:r>
                      <a:r>
                        <a:rPr lang="el-GR" sz="1900" b="0" i="0" u="none" strike="noStrike" kern="1200" baseline="0" dirty="0" err="1">
                          <a:solidFill>
                            <a:schemeClr val="dk1"/>
                          </a:solidFill>
                          <a:latin typeface="Palatino Linotype" panose="02040502050505030304" pitchFamily="18" charset="0"/>
                          <a:ea typeface="+mn-ea"/>
                          <a:cs typeface="+mn-cs"/>
                        </a:rPr>
                        <a:t>ἐκινδύνευσε</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πᾶσα</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διαφθαρῆναι</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εἰ</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ἄνεμος</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ἐπεγένετο</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τῇ</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φλογὶ</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ἐπίφορος</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ἐς</a:t>
                      </a:r>
                      <a:r>
                        <a:rPr lang="el-GR" sz="1900" b="0" i="0" u="none" strike="noStrike" kern="1200" baseline="0" dirty="0">
                          <a:solidFill>
                            <a:schemeClr val="dk1"/>
                          </a:solidFill>
                          <a:latin typeface="Palatino Linotype" panose="02040502050505030304" pitchFamily="18" charset="0"/>
                          <a:ea typeface="+mn-ea"/>
                          <a:cs typeface="+mn-cs"/>
                        </a:rPr>
                        <a:t> </a:t>
                      </a:r>
                      <a:r>
                        <a:rPr lang="el-GR" sz="1900" b="0" i="0" u="none" strike="noStrike" kern="1200" baseline="0" dirty="0" err="1">
                          <a:solidFill>
                            <a:schemeClr val="dk1"/>
                          </a:solidFill>
                          <a:latin typeface="Palatino Linotype" panose="02040502050505030304" pitchFamily="18" charset="0"/>
                          <a:ea typeface="+mn-ea"/>
                          <a:cs typeface="+mn-cs"/>
                        </a:rPr>
                        <a:t>αὐτήν</a:t>
                      </a:r>
                      <a:r>
                        <a:rPr lang="el-GR" sz="1800" b="0" i="0" u="none" strike="noStrike" kern="1200" baseline="0" dirty="0">
                          <a:solidFill>
                            <a:schemeClr val="dk1"/>
                          </a:solidFill>
                          <a:latin typeface="Palatino Linotype" panose="02040502050505030304" pitchFamily="18" charset="0"/>
                          <a:ea typeface="+mn-ea"/>
                          <a:cs typeface="+mn-cs"/>
                        </a:rPr>
                        <a:t>.</a:t>
                      </a:r>
                    </a:p>
                  </a:txBody>
                  <a:tcPr/>
                </a:tc>
                <a:tc>
                  <a:txBody>
                    <a:bodyPr/>
                    <a:lstStyle/>
                    <a:p>
                      <a:r>
                        <a:rPr lang="el-GR" sz="1800" b="0" i="0" u="none" strike="noStrike" kern="1200" baseline="0" dirty="0">
                          <a:solidFill>
                            <a:schemeClr val="dk1"/>
                          </a:solidFill>
                          <a:latin typeface="+mn-lt"/>
                          <a:ea typeface="+mn-ea"/>
                          <a:cs typeface="+mn-cs"/>
                        </a:rPr>
                        <a:t>Πέρασε μία μέρα και μετά έγινε νέα μάχη,</a:t>
                      </a:r>
                    </a:p>
                    <a:p>
                      <a:r>
                        <a:rPr lang="el-GR" sz="1800" b="0" i="0" u="none" strike="noStrike" kern="1200" baseline="0" dirty="0">
                          <a:solidFill>
                            <a:schemeClr val="dk1"/>
                          </a:solidFill>
                          <a:latin typeface="+mn-lt"/>
                          <a:ea typeface="+mn-ea"/>
                          <a:cs typeface="+mn-cs"/>
                        </a:rPr>
                        <a:t>στην οποία νίκησαν οι δημοκρατικοί, επειδή είχαν θέσεις οχυρές και αριθμητική υπεροχή. Και οι γυναίκες ακόμα τους βοήθησαν με πολλή τόλμη ρίχνοντας κεραμίδια από τις στέγες των σπιτιών κι αντέχοντας στην ταραχή της μάχης με θάρρος που δεν είναι φυσικό για το φύλο τους.</a:t>
                      </a:r>
                    </a:p>
                    <a:p>
                      <a:endParaRPr lang="el-GR" sz="1800" b="0" i="0" u="none" strike="noStrike" kern="1200" baseline="0" dirty="0">
                        <a:solidFill>
                          <a:schemeClr val="dk1"/>
                        </a:solidFill>
                        <a:latin typeface="+mn-lt"/>
                        <a:ea typeface="+mn-ea"/>
                        <a:cs typeface="+mn-cs"/>
                      </a:endParaRPr>
                    </a:p>
                    <a:p>
                      <a:r>
                        <a:rPr lang="el-GR" sz="1800" b="0" i="0" u="none" strike="noStrike" kern="1200" baseline="0" dirty="0">
                          <a:solidFill>
                            <a:schemeClr val="dk1"/>
                          </a:solidFill>
                          <a:latin typeface="+mn-lt"/>
                          <a:ea typeface="+mn-ea"/>
                          <a:cs typeface="+mn-cs"/>
                        </a:rPr>
                        <a:t>Η μάχη κρίθηκε κατά το δειλινό και τότε οι ολιγαρχικοί φοβήθηκαν μήπως οι δημοκρατικοί επάνω στην ορμή τους κάνουν έφοδο, καταλάβουν το λιμάνι και τους σκοτώσουν όλους. Για να τους εμποδίσουν έβαλαν φωτιά στα σπίτια τους και στα κοινόχρηστα κτίρια. Δεν λογάριασαν ούτε την δική τους ούτε τις ξένες περιουσίες. Έτσι κάηκαν πολλά εμπορεύματα κι αν είχε φυσήξει άνεμος θα είχε καεί ολόκληρη η πολιτεία.</a:t>
                      </a:r>
                      <a:endParaRPr lang="en-US" sz="1800" dirty="0"/>
                    </a:p>
                  </a:txBody>
                  <a:tcPr/>
                </a:tc>
                <a:extLst>
                  <a:ext uri="{0D108BD9-81ED-4DB2-BD59-A6C34878D82A}">
                    <a16:rowId xmlns:a16="http://schemas.microsoft.com/office/drawing/2014/main" val="3588242460"/>
                  </a:ext>
                </a:extLst>
              </a:tr>
            </a:tbl>
          </a:graphicData>
        </a:graphic>
      </p:graphicFrame>
    </p:spTree>
    <p:extLst>
      <p:ext uri="{BB962C8B-B14F-4D97-AF65-F5344CB8AC3E}">
        <p14:creationId xmlns:p14="http://schemas.microsoft.com/office/powerpoint/2010/main" val="183028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A536E-757C-07E3-FE42-6CFDB57A794C}"/>
            </a:ext>
          </a:extLst>
        </p:cNvPr>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CEE07BF9-89D6-B87F-D50B-8E2F34D0B42B}"/>
              </a:ext>
            </a:extLst>
          </p:cNvPr>
          <p:cNvGraphicFramePr>
            <a:graphicFrameLocks noGrp="1"/>
          </p:cNvGraphicFramePr>
          <p:nvPr>
            <p:ph idx="1"/>
            <p:extLst>
              <p:ext uri="{D42A27DB-BD31-4B8C-83A1-F6EECF244321}">
                <p14:modId xmlns:p14="http://schemas.microsoft.com/office/powerpoint/2010/main" val="2934723425"/>
              </p:ext>
            </p:extLst>
          </p:nvPr>
        </p:nvGraphicFramePr>
        <p:xfrm>
          <a:off x="627321" y="744278"/>
          <a:ext cx="10823944" cy="5422606"/>
        </p:xfrm>
        <a:graphic>
          <a:graphicData uri="http://schemas.openxmlformats.org/drawingml/2006/table">
            <a:tbl>
              <a:tblPr firstRow="1" bandRow="1">
                <a:tableStyleId>{5C22544A-7EE6-4342-B048-85BDC9FD1C3A}</a:tableStyleId>
              </a:tblPr>
              <a:tblGrid>
                <a:gridCol w="5411972">
                  <a:extLst>
                    <a:ext uri="{9D8B030D-6E8A-4147-A177-3AD203B41FA5}">
                      <a16:colId xmlns:a16="http://schemas.microsoft.com/office/drawing/2014/main" val="1350134119"/>
                    </a:ext>
                  </a:extLst>
                </a:gridCol>
                <a:gridCol w="5411972">
                  <a:extLst>
                    <a:ext uri="{9D8B030D-6E8A-4147-A177-3AD203B41FA5}">
                      <a16:colId xmlns:a16="http://schemas.microsoft.com/office/drawing/2014/main" val="1786380212"/>
                    </a:ext>
                  </a:extLst>
                </a:gridCol>
              </a:tblGrid>
              <a:tr h="726743">
                <a:tc>
                  <a:txBody>
                    <a:bodyPr/>
                    <a:lstStyle/>
                    <a:p>
                      <a:r>
                        <a:rPr lang="el-GR" sz="1600" dirty="0"/>
                        <a:t>Κείμενο</a:t>
                      </a:r>
                      <a:endParaRPr lang="en-US" sz="1600" dirty="0"/>
                    </a:p>
                  </a:txBody>
                  <a:tcPr/>
                </a:tc>
                <a:tc>
                  <a:txBody>
                    <a:bodyPr/>
                    <a:lstStyle/>
                    <a:p>
                      <a:r>
                        <a:rPr lang="el-GR" sz="1600" dirty="0"/>
                        <a:t>Μετάφραση</a:t>
                      </a:r>
                      <a:endParaRPr lang="en-US" sz="1600" dirty="0"/>
                    </a:p>
                  </a:txBody>
                  <a:tcPr/>
                </a:tc>
                <a:extLst>
                  <a:ext uri="{0D108BD9-81ED-4DB2-BD59-A6C34878D82A}">
                    <a16:rowId xmlns:a16="http://schemas.microsoft.com/office/drawing/2014/main" val="2422170057"/>
                  </a:ext>
                </a:extLst>
              </a:tr>
              <a:tr h="4695863">
                <a:tc>
                  <a:txBody>
                    <a:bodyPr/>
                    <a:lstStyle/>
                    <a:p>
                      <a:r>
                        <a:rPr lang="el-GR" sz="1600" b="0" i="0" u="none" strike="noStrike" kern="1200" baseline="0" dirty="0">
                          <a:solidFill>
                            <a:schemeClr val="dk1"/>
                          </a:solidFill>
                          <a:latin typeface="Palatino Linotype" panose="02040502050505030304" pitchFamily="18" charset="0"/>
                          <a:ea typeface="+mn-ea"/>
                          <a:cs typeface="+mn-cs"/>
                        </a:rPr>
                        <a:t>[3</a:t>
                      </a:r>
                      <a:r>
                        <a:rPr lang="el-GR" sz="2800" b="0" i="0" u="none" strike="noStrike" kern="1200" baseline="0" dirty="0">
                          <a:solidFill>
                            <a:schemeClr val="dk1"/>
                          </a:solidFill>
                          <a:latin typeface="Palatino Linotype" panose="02040502050505030304" pitchFamily="18" charset="0"/>
                          <a:ea typeface="+mn-ea"/>
                          <a:cs typeface="+mn-cs"/>
                        </a:rPr>
                        <a:t>] </a:t>
                      </a:r>
                      <a:r>
                        <a:rPr lang="el-GR" sz="2800" b="0" i="0" u="none" strike="noStrike" kern="1200" baseline="0" dirty="0" err="1">
                          <a:solidFill>
                            <a:schemeClr val="dk1"/>
                          </a:solidFill>
                          <a:latin typeface="Palatino Linotype" panose="02040502050505030304" pitchFamily="18" charset="0"/>
                          <a:ea typeface="+mn-ea"/>
                          <a:cs typeface="+mn-cs"/>
                        </a:rPr>
                        <a:t>Καὶ</a:t>
                      </a:r>
                      <a:r>
                        <a:rPr lang="el-GR" sz="2800" b="0" i="0" u="none" strike="noStrike" kern="1200" baseline="0" dirty="0">
                          <a:solidFill>
                            <a:schemeClr val="dk1"/>
                          </a:solidFill>
                          <a:latin typeface="Palatino Linotype" panose="02040502050505030304" pitchFamily="18" charset="0"/>
                          <a:ea typeface="+mn-ea"/>
                          <a:cs typeface="+mn-cs"/>
                        </a:rPr>
                        <a:t> </a:t>
                      </a:r>
                      <a:r>
                        <a:rPr lang="el-GR" sz="2800" b="0" i="0" u="none" strike="noStrike" kern="1200" baseline="0" dirty="0" err="1">
                          <a:solidFill>
                            <a:schemeClr val="dk1"/>
                          </a:solidFill>
                          <a:latin typeface="Palatino Linotype" panose="02040502050505030304" pitchFamily="18" charset="0"/>
                          <a:ea typeface="+mn-ea"/>
                          <a:cs typeface="+mn-cs"/>
                        </a:rPr>
                        <a:t>οἱ</a:t>
                      </a:r>
                      <a:r>
                        <a:rPr lang="el-GR" sz="2800" b="0" i="0" u="none" strike="noStrike" kern="1200" baseline="0" dirty="0">
                          <a:solidFill>
                            <a:schemeClr val="dk1"/>
                          </a:solidFill>
                          <a:latin typeface="Palatino Linotype" panose="02040502050505030304" pitchFamily="18" charset="0"/>
                          <a:ea typeface="+mn-ea"/>
                          <a:cs typeface="+mn-cs"/>
                        </a:rPr>
                        <a:t> </a:t>
                      </a:r>
                      <a:r>
                        <a:rPr lang="el-GR" sz="2800" b="0" i="0" u="none" strike="noStrike" kern="1200" baseline="0" dirty="0" err="1">
                          <a:solidFill>
                            <a:schemeClr val="dk1"/>
                          </a:solidFill>
                          <a:latin typeface="Palatino Linotype" panose="02040502050505030304" pitchFamily="18" charset="0"/>
                          <a:ea typeface="+mn-ea"/>
                          <a:cs typeface="+mn-cs"/>
                        </a:rPr>
                        <a:t>μὲν</a:t>
                      </a:r>
                      <a:r>
                        <a:rPr lang="el-GR" sz="2800" b="0" i="0" u="none" strike="noStrike" kern="1200" baseline="0" dirty="0">
                          <a:solidFill>
                            <a:schemeClr val="dk1"/>
                          </a:solidFill>
                          <a:latin typeface="Palatino Linotype" panose="02040502050505030304" pitchFamily="18" charset="0"/>
                          <a:ea typeface="+mn-ea"/>
                          <a:cs typeface="+mn-cs"/>
                        </a:rPr>
                        <a:t> </a:t>
                      </a:r>
                      <a:r>
                        <a:rPr lang="el-GR" sz="2800" b="0" i="0" u="none" strike="noStrike" kern="1200" baseline="0" dirty="0" err="1">
                          <a:solidFill>
                            <a:schemeClr val="dk1"/>
                          </a:solidFill>
                          <a:latin typeface="Palatino Linotype" panose="02040502050505030304" pitchFamily="18" charset="0"/>
                          <a:ea typeface="+mn-ea"/>
                          <a:cs typeface="+mn-cs"/>
                        </a:rPr>
                        <a:t>παυσάμενοι</a:t>
                      </a:r>
                      <a:r>
                        <a:rPr lang="el-GR" sz="2800" b="0" i="0" u="none" strike="noStrike" kern="1200" baseline="0" dirty="0">
                          <a:solidFill>
                            <a:schemeClr val="dk1"/>
                          </a:solidFill>
                          <a:latin typeface="Palatino Linotype" panose="02040502050505030304" pitchFamily="18" charset="0"/>
                          <a:ea typeface="+mn-ea"/>
                          <a:cs typeface="+mn-cs"/>
                        </a:rPr>
                        <a:t> </a:t>
                      </a:r>
                      <a:r>
                        <a:rPr lang="el-GR" sz="2800" b="0" i="0" u="none" strike="noStrike" kern="1200" baseline="0" dirty="0" err="1">
                          <a:solidFill>
                            <a:schemeClr val="dk1"/>
                          </a:solidFill>
                          <a:latin typeface="Palatino Linotype" panose="02040502050505030304" pitchFamily="18" charset="0"/>
                          <a:ea typeface="+mn-ea"/>
                          <a:cs typeface="+mn-cs"/>
                        </a:rPr>
                        <a:t>τῆς</a:t>
                      </a:r>
                      <a:r>
                        <a:rPr lang="el-GR" sz="2800" b="0" i="0" u="none" strike="noStrike" kern="1200" baseline="0" dirty="0">
                          <a:solidFill>
                            <a:schemeClr val="dk1"/>
                          </a:solidFill>
                          <a:latin typeface="Palatino Linotype" panose="02040502050505030304" pitchFamily="18" charset="0"/>
                          <a:ea typeface="+mn-ea"/>
                          <a:cs typeface="+mn-cs"/>
                        </a:rPr>
                        <a:t> μάχης </a:t>
                      </a:r>
                      <a:r>
                        <a:rPr lang="el-GR" sz="2800" b="0" i="0" u="none" strike="noStrike" kern="1200" baseline="0" dirty="0" err="1">
                          <a:solidFill>
                            <a:schemeClr val="dk1"/>
                          </a:solidFill>
                          <a:latin typeface="Palatino Linotype" panose="02040502050505030304" pitchFamily="18" charset="0"/>
                          <a:ea typeface="+mn-ea"/>
                          <a:cs typeface="+mn-cs"/>
                        </a:rPr>
                        <a:t>ὡς</a:t>
                      </a:r>
                      <a:r>
                        <a:rPr lang="el-GR" sz="2800" b="0" i="0" u="none" strike="noStrike" kern="1200" baseline="0" dirty="0">
                          <a:solidFill>
                            <a:schemeClr val="dk1"/>
                          </a:solidFill>
                          <a:latin typeface="Palatino Linotype" panose="02040502050505030304" pitchFamily="18" charset="0"/>
                          <a:ea typeface="+mn-ea"/>
                          <a:cs typeface="+mn-cs"/>
                        </a:rPr>
                        <a:t> </a:t>
                      </a:r>
                      <a:r>
                        <a:rPr lang="el-GR" sz="2800" b="0" i="0" u="none" strike="noStrike" kern="1200" baseline="0" dirty="0" err="1">
                          <a:solidFill>
                            <a:schemeClr val="dk1"/>
                          </a:solidFill>
                          <a:latin typeface="Palatino Linotype" panose="02040502050505030304" pitchFamily="18" charset="0"/>
                          <a:ea typeface="+mn-ea"/>
                          <a:cs typeface="+mn-cs"/>
                        </a:rPr>
                        <a:t>ἑκάτεροι</a:t>
                      </a:r>
                      <a:r>
                        <a:rPr lang="el-GR" sz="2800" b="0" i="0" u="none" strike="noStrike" kern="1200" baseline="0" dirty="0">
                          <a:solidFill>
                            <a:schemeClr val="dk1"/>
                          </a:solidFill>
                          <a:latin typeface="Palatino Linotype" panose="02040502050505030304" pitchFamily="18" charset="0"/>
                          <a:ea typeface="+mn-ea"/>
                          <a:cs typeface="+mn-cs"/>
                        </a:rPr>
                        <a:t> </a:t>
                      </a:r>
                      <a:r>
                        <a:rPr lang="el-GR" sz="2800" b="0" i="0" u="none" strike="noStrike" kern="1200" baseline="0" dirty="0" err="1">
                          <a:solidFill>
                            <a:schemeClr val="dk1"/>
                          </a:solidFill>
                          <a:latin typeface="Palatino Linotype" panose="02040502050505030304" pitchFamily="18" charset="0"/>
                          <a:ea typeface="+mn-ea"/>
                          <a:cs typeface="+mn-cs"/>
                        </a:rPr>
                        <a:t>ἡσυχάσαντες</a:t>
                      </a:r>
                      <a:r>
                        <a:rPr lang="el-GR" sz="2800" b="0" i="0" u="none" strike="noStrike" kern="1200" baseline="0" dirty="0">
                          <a:solidFill>
                            <a:schemeClr val="dk1"/>
                          </a:solidFill>
                          <a:latin typeface="Palatino Linotype" panose="02040502050505030304" pitchFamily="18" charset="0"/>
                          <a:ea typeface="+mn-ea"/>
                          <a:cs typeface="+mn-cs"/>
                        </a:rPr>
                        <a:t> </a:t>
                      </a:r>
                      <a:r>
                        <a:rPr lang="el-GR" sz="2800" b="0" i="0" u="none" strike="noStrike" kern="1200" baseline="0" dirty="0" err="1">
                          <a:solidFill>
                            <a:schemeClr val="dk1"/>
                          </a:solidFill>
                          <a:latin typeface="Palatino Linotype" panose="02040502050505030304" pitchFamily="18" charset="0"/>
                          <a:ea typeface="+mn-ea"/>
                          <a:cs typeface="+mn-cs"/>
                        </a:rPr>
                        <a:t>τὴν</a:t>
                      </a:r>
                      <a:r>
                        <a:rPr lang="el-GR" sz="2800" b="0" i="0" u="none" strike="noStrike" kern="1200" baseline="0" dirty="0">
                          <a:solidFill>
                            <a:schemeClr val="dk1"/>
                          </a:solidFill>
                          <a:latin typeface="Palatino Linotype" panose="02040502050505030304" pitchFamily="18" charset="0"/>
                          <a:ea typeface="+mn-ea"/>
                          <a:cs typeface="+mn-cs"/>
                        </a:rPr>
                        <a:t> νύκτα </a:t>
                      </a:r>
                      <a:r>
                        <a:rPr lang="el-GR" sz="2800" b="0" i="0" u="none" strike="noStrike" kern="1200" baseline="0" dirty="0" err="1">
                          <a:solidFill>
                            <a:schemeClr val="dk1"/>
                          </a:solidFill>
                          <a:latin typeface="Palatino Linotype" panose="02040502050505030304" pitchFamily="18" charset="0"/>
                          <a:ea typeface="+mn-ea"/>
                          <a:cs typeface="+mn-cs"/>
                        </a:rPr>
                        <a:t>ἐν</a:t>
                      </a:r>
                      <a:r>
                        <a:rPr lang="el-GR" sz="2800" b="0" i="0" u="none" strike="noStrike" kern="1200" baseline="0" dirty="0">
                          <a:solidFill>
                            <a:schemeClr val="dk1"/>
                          </a:solidFill>
                          <a:latin typeface="Palatino Linotype" panose="02040502050505030304" pitchFamily="18" charset="0"/>
                          <a:ea typeface="+mn-ea"/>
                          <a:cs typeface="+mn-cs"/>
                        </a:rPr>
                        <a:t> </a:t>
                      </a:r>
                      <a:r>
                        <a:rPr lang="el-GR" sz="2800" b="0" i="0" u="none" strike="noStrike" kern="1200" baseline="0" dirty="0" err="1">
                          <a:solidFill>
                            <a:schemeClr val="dk1"/>
                          </a:solidFill>
                          <a:latin typeface="Palatino Linotype" panose="02040502050505030304" pitchFamily="18" charset="0"/>
                          <a:ea typeface="+mn-ea"/>
                          <a:cs typeface="+mn-cs"/>
                        </a:rPr>
                        <a:t>φυλακῇ</a:t>
                      </a:r>
                      <a:r>
                        <a:rPr lang="el-GR" sz="2800" b="0" i="0" u="none" strike="noStrike" kern="1200" baseline="0" dirty="0">
                          <a:solidFill>
                            <a:schemeClr val="dk1"/>
                          </a:solidFill>
                          <a:latin typeface="Palatino Linotype" panose="02040502050505030304" pitchFamily="18" charset="0"/>
                          <a:ea typeface="+mn-ea"/>
                          <a:cs typeface="+mn-cs"/>
                        </a:rPr>
                        <a:t> </a:t>
                      </a:r>
                      <a:r>
                        <a:rPr lang="el-GR" sz="2800" b="0" i="0" u="none" strike="noStrike" kern="1200" baseline="0" dirty="0" err="1">
                          <a:solidFill>
                            <a:schemeClr val="dk1"/>
                          </a:solidFill>
                          <a:latin typeface="Palatino Linotype" panose="02040502050505030304" pitchFamily="18" charset="0"/>
                          <a:ea typeface="+mn-ea"/>
                          <a:cs typeface="+mn-cs"/>
                        </a:rPr>
                        <a:t>ἦσαν</a:t>
                      </a:r>
                      <a:r>
                        <a:rPr lang="el-GR" sz="2800" b="0" i="0" u="none" strike="noStrike" kern="1200" baseline="0" dirty="0">
                          <a:solidFill>
                            <a:schemeClr val="dk1"/>
                          </a:solidFill>
                          <a:latin typeface="Palatino Linotype" panose="02040502050505030304" pitchFamily="18" charset="0"/>
                          <a:ea typeface="+mn-ea"/>
                          <a:cs typeface="+mn-cs"/>
                        </a:rPr>
                        <a:t>· </a:t>
                      </a:r>
                    </a:p>
                    <a:p>
                      <a:r>
                        <a:rPr lang="el-GR" sz="2800" b="0" i="0" u="none" strike="noStrike" kern="1200" baseline="0" dirty="0" err="1">
                          <a:solidFill>
                            <a:schemeClr val="dk1"/>
                          </a:solidFill>
                          <a:latin typeface="Palatino Linotype" panose="02040502050505030304" pitchFamily="18" charset="0"/>
                          <a:ea typeface="+mn-ea"/>
                          <a:cs typeface="+mn-cs"/>
                        </a:rPr>
                        <a:t>καὶ</a:t>
                      </a:r>
                      <a:r>
                        <a:rPr lang="el-GR" sz="2800" b="0" i="0" u="none" strike="noStrike" kern="1200" baseline="0" dirty="0">
                          <a:solidFill>
                            <a:schemeClr val="dk1"/>
                          </a:solidFill>
                          <a:latin typeface="Palatino Linotype" panose="02040502050505030304" pitchFamily="18" charset="0"/>
                          <a:ea typeface="+mn-ea"/>
                          <a:cs typeface="+mn-cs"/>
                        </a:rPr>
                        <a:t> ἡ Κορινθία </a:t>
                      </a:r>
                      <a:r>
                        <a:rPr lang="el-GR" sz="2800" b="0" i="0" u="none" strike="noStrike" kern="1200" baseline="0" dirty="0" err="1">
                          <a:solidFill>
                            <a:schemeClr val="dk1"/>
                          </a:solidFill>
                          <a:latin typeface="Palatino Linotype" panose="02040502050505030304" pitchFamily="18" charset="0"/>
                          <a:ea typeface="+mn-ea"/>
                          <a:cs typeface="+mn-cs"/>
                        </a:rPr>
                        <a:t>ναῦς</a:t>
                      </a:r>
                      <a:r>
                        <a:rPr lang="el-GR" sz="2800" b="0" i="0" u="none" strike="noStrike" kern="1200" baseline="0" dirty="0">
                          <a:solidFill>
                            <a:schemeClr val="dk1"/>
                          </a:solidFill>
                          <a:latin typeface="Palatino Linotype" panose="02040502050505030304" pitchFamily="18" charset="0"/>
                          <a:ea typeface="+mn-ea"/>
                          <a:cs typeface="+mn-cs"/>
                        </a:rPr>
                        <a:t> </a:t>
                      </a:r>
                      <a:r>
                        <a:rPr lang="el-GR" sz="2800" b="0" i="0" u="none" strike="noStrike" kern="1200" baseline="0" dirty="0" err="1">
                          <a:solidFill>
                            <a:schemeClr val="dk1"/>
                          </a:solidFill>
                          <a:latin typeface="Palatino Linotype" panose="02040502050505030304" pitchFamily="18" charset="0"/>
                          <a:ea typeface="+mn-ea"/>
                          <a:cs typeface="+mn-cs"/>
                        </a:rPr>
                        <a:t>τοῦ</a:t>
                      </a:r>
                      <a:r>
                        <a:rPr lang="el-GR" sz="2800" b="0" i="0" u="none" strike="noStrike" kern="1200" baseline="0" dirty="0">
                          <a:solidFill>
                            <a:schemeClr val="dk1"/>
                          </a:solidFill>
                          <a:latin typeface="Palatino Linotype" panose="02040502050505030304" pitchFamily="18" charset="0"/>
                          <a:ea typeface="+mn-ea"/>
                          <a:cs typeface="+mn-cs"/>
                        </a:rPr>
                        <a:t> δήμου </a:t>
                      </a:r>
                      <a:r>
                        <a:rPr lang="el-GR" sz="2800" b="0" i="0" u="none" strike="noStrike" kern="1200" baseline="0" dirty="0" err="1">
                          <a:solidFill>
                            <a:schemeClr val="dk1"/>
                          </a:solidFill>
                          <a:latin typeface="Palatino Linotype" panose="02040502050505030304" pitchFamily="18" charset="0"/>
                          <a:ea typeface="+mn-ea"/>
                          <a:cs typeface="+mn-cs"/>
                        </a:rPr>
                        <a:t>κεκρατηκότος</a:t>
                      </a:r>
                      <a:r>
                        <a:rPr lang="el-GR" sz="2800" b="0" i="0" u="none" strike="noStrike" kern="1200" baseline="0" dirty="0">
                          <a:solidFill>
                            <a:schemeClr val="dk1"/>
                          </a:solidFill>
                          <a:latin typeface="Palatino Linotype" panose="02040502050505030304" pitchFamily="18" charset="0"/>
                          <a:ea typeface="+mn-ea"/>
                          <a:cs typeface="+mn-cs"/>
                        </a:rPr>
                        <a:t> </a:t>
                      </a:r>
                      <a:r>
                        <a:rPr lang="el-GR" sz="2800" b="0" i="0" u="none" strike="noStrike" kern="1200" baseline="0" dirty="0" err="1">
                          <a:solidFill>
                            <a:schemeClr val="dk1"/>
                          </a:solidFill>
                          <a:latin typeface="Palatino Linotype" panose="02040502050505030304" pitchFamily="18" charset="0"/>
                          <a:ea typeface="+mn-ea"/>
                          <a:cs typeface="+mn-cs"/>
                        </a:rPr>
                        <a:t>ὑπεξανήγετο</a:t>
                      </a:r>
                      <a:r>
                        <a:rPr lang="el-GR" sz="2800" b="0" i="0" u="none" strike="noStrike" kern="1200" baseline="0" dirty="0">
                          <a:solidFill>
                            <a:schemeClr val="dk1"/>
                          </a:solidFill>
                          <a:latin typeface="Palatino Linotype" panose="02040502050505030304" pitchFamily="18" charset="0"/>
                          <a:ea typeface="+mn-ea"/>
                          <a:cs typeface="+mn-cs"/>
                        </a:rPr>
                        <a:t>, </a:t>
                      </a:r>
                      <a:r>
                        <a:rPr lang="el-GR" sz="2800" b="0" i="0" u="none" strike="noStrike" kern="1200" baseline="0" dirty="0" err="1">
                          <a:solidFill>
                            <a:schemeClr val="dk1"/>
                          </a:solidFill>
                          <a:latin typeface="Palatino Linotype" panose="02040502050505030304" pitchFamily="18" charset="0"/>
                          <a:ea typeface="+mn-ea"/>
                          <a:cs typeface="+mn-cs"/>
                        </a:rPr>
                        <a:t>καὶ</a:t>
                      </a:r>
                      <a:r>
                        <a:rPr lang="el-GR" sz="2800" b="0" i="0" u="none" strike="noStrike" kern="1200" baseline="0" dirty="0">
                          <a:solidFill>
                            <a:schemeClr val="dk1"/>
                          </a:solidFill>
                          <a:latin typeface="Palatino Linotype" panose="02040502050505030304" pitchFamily="18" charset="0"/>
                          <a:ea typeface="+mn-ea"/>
                          <a:cs typeface="+mn-cs"/>
                        </a:rPr>
                        <a:t> </a:t>
                      </a:r>
                      <a:r>
                        <a:rPr lang="el-GR" sz="2800" b="0" i="0" u="none" strike="noStrike" kern="1200" baseline="0" dirty="0" err="1">
                          <a:solidFill>
                            <a:schemeClr val="dk1"/>
                          </a:solidFill>
                          <a:latin typeface="Palatino Linotype" panose="02040502050505030304" pitchFamily="18" charset="0"/>
                          <a:ea typeface="+mn-ea"/>
                          <a:cs typeface="+mn-cs"/>
                        </a:rPr>
                        <a:t>τῶν</a:t>
                      </a:r>
                      <a:r>
                        <a:rPr lang="el-GR" sz="2800" b="0" i="0" u="none" strike="noStrike" kern="1200" baseline="0" dirty="0">
                          <a:solidFill>
                            <a:schemeClr val="dk1"/>
                          </a:solidFill>
                          <a:latin typeface="Palatino Linotype" panose="02040502050505030304" pitchFamily="18" charset="0"/>
                          <a:ea typeface="+mn-ea"/>
                          <a:cs typeface="+mn-cs"/>
                        </a:rPr>
                        <a:t> </a:t>
                      </a:r>
                      <a:r>
                        <a:rPr lang="el-GR" sz="2800" b="0" i="0" u="none" strike="noStrike" kern="1200" baseline="0" dirty="0" err="1">
                          <a:solidFill>
                            <a:schemeClr val="dk1"/>
                          </a:solidFill>
                          <a:latin typeface="Palatino Linotype" panose="02040502050505030304" pitchFamily="18" charset="0"/>
                          <a:ea typeface="+mn-ea"/>
                          <a:cs typeface="+mn-cs"/>
                        </a:rPr>
                        <a:t>ἐπικούρων</a:t>
                      </a:r>
                      <a:r>
                        <a:rPr lang="el-GR" sz="2800" b="0" i="0" u="none" strike="noStrike" kern="1200" baseline="0" dirty="0">
                          <a:solidFill>
                            <a:schemeClr val="dk1"/>
                          </a:solidFill>
                          <a:latin typeface="Palatino Linotype" panose="02040502050505030304" pitchFamily="18" charset="0"/>
                          <a:ea typeface="+mn-ea"/>
                          <a:cs typeface="+mn-cs"/>
                        </a:rPr>
                        <a:t> </a:t>
                      </a:r>
                      <a:r>
                        <a:rPr lang="el-GR" sz="2800" b="0" i="0" u="none" strike="noStrike" kern="1200" baseline="0" dirty="0" err="1">
                          <a:solidFill>
                            <a:schemeClr val="dk1"/>
                          </a:solidFill>
                          <a:latin typeface="Palatino Linotype" panose="02040502050505030304" pitchFamily="18" charset="0"/>
                          <a:ea typeface="+mn-ea"/>
                          <a:cs typeface="+mn-cs"/>
                        </a:rPr>
                        <a:t>οἱ</a:t>
                      </a:r>
                      <a:r>
                        <a:rPr lang="el-GR" sz="2800" b="0" i="0" u="none" strike="noStrike" kern="1200" baseline="0" dirty="0">
                          <a:solidFill>
                            <a:schemeClr val="dk1"/>
                          </a:solidFill>
                          <a:latin typeface="Palatino Linotype" panose="02040502050505030304" pitchFamily="18" charset="0"/>
                          <a:ea typeface="+mn-ea"/>
                          <a:cs typeface="+mn-cs"/>
                        </a:rPr>
                        <a:t> </a:t>
                      </a:r>
                      <a:r>
                        <a:rPr lang="el-GR" sz="2800" b="0" i="0" u="none" strike="noStrike" kern="1200" baseline="0" dirty="0" err="1">
                          <a:solidFill>
                            <a:schemeClr val="dk1"/>
                          </a:solidFill>
                          <a:latin typeface="Palatino Linotype" panose="02040502050505030304" pitchFamily="18" charset="0"/>
                          <a:ea typeface="+mn-ea"/>
                          <a:cs typeface="+mn-cs"/>
                        </a:rPr>
                        <a:t>πολλοὶ</a:t>
                      </a:r>
                      <a:r>
                        <a:rPr lang="el-GR" sz="2800" b="0" i="0" u="none" strike="noStrike" kern="1200" baseline="0" dirty="0">
                          <a:solidFill>
                            <a:schemeClr val="dk1"/>
                          </a:solidFill>
                          <a:latin typeface="Palatino Linotype" panose="02040502050505030304" pitchFamily="18" charset="0"/>
                          <a:ea typeface="+mn-ea"/>
                          <a:cs typeface="+mn-cs"/>
                        </a:rPr>
                        <a:t> </a:t>
                      </a:r>
                      <a:r>
                        <a:rPr lang="el-GR" sz="2800" b="0" i="0" u="none" strike="noStrike" kern="1200" baseline="0" dirty="0" err="1">
                          <a:solidFill>
                            <a:schemeClr val="dk1"/>
                          </a:solidFill>
                          <a:latin typeface="Palatino Linotype" panose="02040502050505030304" pitchFamily="18" charset="0"/>
                          <a:ea typeface="+mn-ea"/>
                          <a:cs typeface="+mn-cs"/>
                        </a:rPr>
                        <a:t>ἐς</a:t>
                      </a:r>
                      <a:r>
                        <a:rPr lang="el-GR" sz="2800" b="0" i="0" u="none" strike="noStrike" kern="1200" baseline="0" dirty="0">
                          <a:solidFill>
                            <a:schemeClr val="dk1"/>
                          </a:solidFill>
                          <a:latin typeface="Palatino Linotype" panose="02040502050505030304" pitchFamily="18" charset="0"/>
                          <a:ea typeface="+mn-ea"/>
                          <a:cs typeface="+mn-cs"/>
                        </a:rPr>
                        <a:t> </a:t>
                      </a:r>
                      <a:r>
                        <a:rPr lang="el-GR" sz="2800" b="0" i="0" u="none" strike="noStrike" kern="1200" baseline="0" dirty="0" err="1">
                          <a:solidFill>
                            <a:schemeClr val="dk1"/>
                          </a:solidFill>
                          <a:latin typeface="Palatino Linotype" panose="02040502050505030304" pitchFamily="18" charset="0"/>
                          <a:ea typeface="+mn-ea"/>
                          <a:cs typeface="+mn-cs"/>
                        </a:rPr>
                        <a:t>τὴν</a:t>
                      </a:r>
                      <a:r>
                        <a:rPr lang="el-GR" sz="2800" b="0" i="0" u="none" strike="noStrike" kern="1200" baseline="0" dirty="0">
                          <a:solidFill>
                            <a:schemeClr val="dk1"/>
                          </a:solidFill>
                          <a:latin typeface="Palatino Linotype" panose="02040502050505030304" pitchFamily="18" charset="0"/>
                          <a:ea typeface="+mn-ea"/>
                          <a:cs typeface="+mn-cs"/>
                        </a:rPr>
                        <a:t> </a:t>
                      </a:r>
                      <a:r>
                        <a:rPr lang="el-GR" sz="2800" b="0" i="0" u="none" strike="noStrike" kern="1200" baseline="0" dirty="0" err="1">
                          <a:solidFill>
                            <a:schemeClr val="dk1"/>
                          </a:solidFill>
                          <a:latin typeface="Palatino Linotype" panose="02040502050505030304" pitchFamily="18" charset="0"/>
                          <a:ea typeface="+mn-ea"/>
                          <a:cs typeface="+mn-cs"/>
                        </a:rPr>
                        <a:t>ἤπειρον</a:t>
                      </a:r>
                      <a:r>
                        <a:rPr lang="el-GR" sz="2800" b="0" i="0" u="none" strike="noStrike" kern="1200" baseline="0" dirty="0">
                          <a:solidFill>
                            <a:schemeClr val="dk1"/>
                          </a:solidFill>
                          <a:latin typeface="Palatino Linotype" panose="02040502050505030304" pitchFamily="18" charset="0"/>
                          <a:ea typeface="+mn-ea"/>
                          <a:cs typeface="+mn-cs"/>
                        </a:rPr>
                        <a:t> </a:t>
                      </a:r>
                      <a:r>
                        <a:rPr lang="el-GR" sz="2800" b="0" i="0" u="none" strike="noStrike" kern="1200" baseline="0" dirty="0" err="1">
                          <a:solidFill>
                            <a:schemeClr val="dk1"/>
                          </a:solidFill>
                          <a:latin typeface="Palatino Linotype" panose="02040502050505030304" pitchFamily="18" charset="0"/>
                          <a:ea typeface="+mn-ea"/>
                          <a:cs typeface="+mn-cs"/>
                        </a:rPr>
                        <a:t>λαθόντες</a:t>
                      </a:r>
                      <a:r>
                        <a:rPr lang="el-GR" sz="2800" b="0" i="0" u="none" strike="noStrike" kern="1200" baseline="0" dirty="0">
                          <a:solidFill>
                            <a:schemeClr val="dk1"/>
                          </a:solidFill>
                          <a:latin typeface="Palatino Linotype" panose="02040502050505030304" pitchFamily="18" charset="0"/>
                          <a:ea typeface="+mn-ea"/>
                          <a:cs typeface="+mn-cs"/>
                        </a:rPr>
                        <a:t> </a:t>
                      </a:r>
                      <a:r>
                        <a:rPr lang="el-GR" sz="2800" b="0" i="0" u="none" strike="noStrike" kern="1200" baseline="0" dirty="0" err="1">
                          <a:solidFill>
                            <a:schemeClr val="dk1"/>
                          </a:solidFill>
                          <a:latin typeface="Palatino Linotype" panose="02040502050505030304" pitchFamily="18" charset="0"/>
                          <a:ea typeface="+mn-ea"/>
                          <a:cs typeface="+mn-cs"/>
                        </a:rPr>
                        <a:t>διεκομίσθησαν</a:t>
                      </a:r>
                      <a:endParaRPr lang="en-US" sz="1600" dirty="0">
                        <a:latin typeface="Palatino Linotype" panose="02040502050505030304" pitchFamily="18" charset="0"/>
                      </a:endParaRPr>
                    </a:p>
                  </a:txBody>
                  <a:tcPr/>
                </a:tc>
                <a:tc>
                  <a:txBody>
                    <a:bodyPr/>
                    <a:lstStyle/>
                    <a:p>
                      <a:r>
                        <a:rPr lang="el-GR" sz="2800" b="0" i="0" u="none" strike="noStrike" kern="1200" baseline="0" dirty="0">
                          <a:solidFill>
                            <a:schemeClr val="dk1"/>
                          </a:solidFill>
                          <a:latin typeface="+mn-lt"/>
                          <a:ea typeface="+mn-ea"/>
                          <a:cs typeface="+mn-cs"/>
                        </a:rPr>
                        <a:t>Σταμάτησε η μάχη και οι δύο παρατάξεις έμειναν σ’ επιφυλακή όλη τη νύχτα. </a:t>
                      </a:r>
                    </a:p>
                    <a:p>
                      <a:endParaRPr lang="el-GR" sz="2800" b="0" i="0" u="none" strike="noStrike" kern="1200" baseline="0" dirty="0">
                        <a:solidFill>
                          <a:schemeClr val="dk1"/>
                        </a:solidFill>
                        <a:latin typeface="+mn-lt"/>
                        <a:ea typeface="+mn-ea"/>
                        <a:cs typeface="+mn-cs"/>
                      </a:endParaRPr>
                    </a:p>
                    <a:p>
                      <a:r>
                        <a:rPr lang="el-GR" sz="2800" b="0" i="0" u="none" strike="noStrike" kern="1200" baseline="0" dirty="0">
                          <a:solidFill>
                            <a:schemeClr val="dk1"/>
                          </a:solidFill>
                          <a:latin typeface="+mn-lt"/>
                          <a:ea typeface="+mn-ea"/>
                          <a:cs typeface="+mn-cs"/>
                        </a:rPr>
                        <a:t>Μετά την νίκη των δημοκρατικών, το κορινθιακό καράβι έφυγε κρυφά απ’ το λιμάνι και οι περισσότεροι από τους</a:t>
                      </a:r>
                    </a:p>
                    <a:p>
                      <a:r>
                        <a:rPr lang="el-GR" sz="2800" b="0" i="0" u="none" strike="noStrike" kern="1200" baseline="0" dirty="0">
                          <a:solidFill>
                            <a:schemeClr val="dk1"/>
                          </a:solidFill>
                          <a:latin typeface="+mn-lt"/>
                          <a:ea typeface="+mn-ea"/>
                          <a:cs typeface="+mn-cs"/>
                        </a:rPr>
                        <a:t>μισθοφόρους έφυγαν κι αυτοί κρυφά στην απέναντι</a:t>
                      </a:r>
                    </a:p>
                    <a:p>
                      <a:r>
                        <a:rPr lang="el-GR" sz="2800" b="0" i="0" u="none" strike="noStrike" kern="1200" baseline="0" dirty="0">
                          <a:solidFill>
                            <a:schemeClr val="dk1"/>
                          </a:solidFill>
                          <a:latin typeface="+mn-lt"/>
                          <a:ea typeface="+mn-ea"/>
                          <a:cs typeface="+mn-cs"/>
                        </a:rPr>
                        <a:t>ακτή.</a:t>
                      </a:r>
                      <a:endParaRPr lang="en-US" sz="2400" dirty="0"/>
                    </a:p>
                  </a:txBody>
                  <a:tcPr/>
                </a:tc>
                <a:extLst>
                  <a:ext uri="{0D108BD9-81ED-4DB2-BD59-A6C34878D82A}">
                    <a16:rowId xmlns:a16="http://schemas.microsoft.com/office/drawing/2014/main" val="3588242460"/>
                  </a:ext>
                </a:extLst>
              </a:tr>
            </a:tbl>
          </a:graphicData>
        </a:graphic>
      </p:graphicFrame>
    </p:spTree>
    <p:extLst>
      <p:ext uri="{BB962C8B-B14F-4D97-AF65-F5344CB8AC3E}">
        <p14:creationId xmlns:p14="http://schemas.microsoft.com/office/powerpoint/2010/main" val="2124282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90C01992-6DFD-EAEE-D84D-2FDE2D8ECAF0}"/>
              </a:ext>
            </a:extLst>
          </p:cNvPr>
          <p:cNvSpPr/>
          <p:nvPr/>
        </p:nvSpPr>
        <p:spPr>
          <a:xfrm>
            <a:off x="637953" y="701749"/>
            <a:ext cx="10909005" cy="54970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lnSpc>
                <a:spcPct val="200000"/>
              </a:lnSpc>
            </a:pPr>
            <a:r>
              <a:rPr lang="el-GR" sz="3600" dirty="0" err="1">
                <a:solidFill>
                  <a:schemeClr val="dk1"/>
                </a:solidFill>
                <a:latin typeface="Palatino Linotype" panose="02040502050505030304" pitchFamily="18" charset="0"/>
              </a:rPr>
              <a:t>Διαλιπούσης</a:t>
            </a:r>
            <a:r>
              <a:rPr lang="el-GR" sz="3600" dirty="0">
                <a:solidFill>
                  <a:schemeClr val="dk1"/>
                </a:solidFill>
                <a:latin typeface="Palatino Linotype" panose="02040502050505030304" pitchFamily="18" charset="0"/>
              </a:rPr>
              <a:t> δ᾽ </a:t>
            </a:r>
            <a:r>
              <a:rPr lang="el-GR" sz="3600" dirty="0" err="1">
                <a:solidFill>
                  <a:schemeClr val="dk1"/>
                </a:solidFill>
                <a:latin typeface="Palatino Linotype" panose="02040502050505030304" pitchFamily="18" charset="0"/>
              </a:rPr>
              <a:t>ἡμέρας</a:t>
            </a:r>
            <a:r>
              <a:rPr lang="el-GR" sz="3600" dirty="0">
                <a:solidFill>
                  <a:schemeClr val="dk1"/>
                </a:solidFill>
                <a:latin typeface="Palatino Linotype" panose="02040502050505030304" pitchFamily="18" charset="0"/>
              </a:rPr>
              <a:t> μάχη </a:t>
            </a:r>
            <a:r>
              <a:rPr lang="el-GR" sz="3600" dirty="0" err="1">
                <a:solidFill>
                  <a:schemeClr val="dk1"/>
                </a:solidFill>
                <a:latin typeface="Palatino Linotype" panose="02040502050505030304" pitchFamily="18" charset="0"/>
              </a:rPr>
              <a:t>αὖθις</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γίγνεται</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καὶ</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νικᾷ</a:t>
            </a:r>
            <a:r>
              <a:rPr lang="el-GR" sz="3600" dirty="0">
                <a:solidFill>
                  <a:schemeClr val="dk1"/>
                </a:solidFill>
                <a:latin typeface="Palatino Linotype" panose="02040502050505030304" pitchFamily="18" charset="0"/>
              </a:rPr>
              <a:t> ὁ </a:t>
            </a:r>
            <a:r>
              <a:rPr lang="el-GR" sz="3600" dirty="0" err="1">
                <a:solidFill>
                  <a:schemeClr val="dk1"/>
                </a:solidFill>
                <a:latin typeface="Palatino Linotype" panose="02040502050505030304" pitchFamily="18" charset="0"/>
              </a:rPr>
              <a:t>δῆμος</a:t>
            </a:r>
            <a:r>
              <a:rPr lang="el-GR" sz="3600" dirty="0">
                <a:solidFill>
                  <a:schemeClr val="dk1"/>
                </a:solidFill>
                <a:latin typeface="Palatino Linotype" panose="02040502050505030304" pitchFamily="18" charset="0"/>
              </a:rPr>
              <a:t> χωρίων τε </a:t>
            </a:r>
            <a:r>
              <a:rPr lang="el-GR" sz="3600" dirty="0" err="1">
                <a:solidFill>
                  <a:schemeClr val="dk1"/>
                </a:solidFill>
                <a:latin typeface="Palatino Linotype" panose="02040502050505030304" pitchFamily="18" charset="0"/>
              </a:rPr>
              <a:t>ἰσχύι</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καὶ</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πλήθει</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προύχων</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αἵ</a:t>
            </a:r>
            <a:r>
              <a:rPr lang="el-GR" sz="3600" dirty="0">
                <a:solidFill>
                  <a:schemeClr val="dk1"/>
                </a:solidFill>
                <a:latin typeface="Palatino Linotype" panose="02040502050505030304" pitchFamily="18" charset="0"/>
              </a:rPr>
              <a:t> τε </a:t>
            </a:r>
            <a:r>
              <a:rPr lang="el-GR" sz="3600" dirty="0" err="1">
                <a:solidFill>
                  <a:schemeClr val="dk1"/>
                </a:solidFill>
                <a:latin typeface="Palatino Linotype" panose="02040502050505030304" pitchFamily="18" charset="0"/>
              </a:rPr>
              <a:t>γυναῖκες</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αὐτοῖς</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τολμηρῶς</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ξυνεπελάβοντο</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βάλλουσαι</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ἀπὸ</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τῶν</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οἰκιῶν</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τῷ</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κεράμῳ</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καὶ</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παρὰ</a:t>
            </a:r>
            <a:r>
              <a:rPr lang="el-GR" sz="3600" dirty="0">
                <a:solidFill>
                  <a:schemeClr val="dk1"/>
                </a:solidFill>
                <a:latin typeface="Palatino Linotype" panose="02040502050505030304" pitchFamily="18" charset="0"/>
              </a:rPr>
              <a:t> φύσιν </a:t>
            </a:r>
            <a:r>
              <a:rPr lang="el-GR" sz="3600" dirty="0" err="1">
                <a:solidFill>
                  <a:schemeClr val="dk1"/>
                </a:solidFill>
                <a:latin typeface="Palatino Linotype" panose="02040502050505030304" pitchFamily="18" charset="0"/>
              </a:rPr>
              <a:t>ὑπομένουσαι</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τὸν</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θόρυβον</a:t>
            </a:r>
            <a:endParaRPr lang="en-US" sz="3600" dirty="0"/>
          </a:p>
        </p:txBody>
      </p:sp>
    </p:spTree>
    <p:extLst>
      <p:ext uri="{BB962C8B-B14F-4D97-AF65-F5344CB8AC3E}">
        <p14:creationId xmlns:p14="http://schemas.microsoft.com/office/powerpoint/2010/main" val="3870494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9E1DC-3507-0865-7F77-7A4B309C978D}"/>
            </a:ext>
          </a:extLst>
        </p:cNvPr>
        <p:cNvGrpSpPr/>
        <p:nvPr/>
      </p:nvGrpSpPr>
      <p:grpSpPr>
        <a:xfrm>
          <a:off x="0" y="0"/>
          <a:ext cx="0" cy="0"/>
          <a:chOff x="0" y="0"/>
          <a:chExt cx="0" cy="0"/>
        </a:xfrm>
      </p:grpSpPr>
      <p:sp>
        <p:nvSpPr>
          <p:cNvPr id="4" name="Ορθογώνιο 3">
            <a:extLst>
              <a:ext uri="{FF2B5EF4-FFF2-40B4-BE49-F238E27FC236}">
                <a16:creationId xmlns:a16="http://schemas.microsoft.com/office/drawing/2014/main" id="{E7515B75-46B0-C778-9739-211DEB7C65BB}"/>
              </a:ext>
            </a:extLst>
          </p:cNvPr>
          <p:cNvSpPr/>
          <p:nvPr/>
        </p:nvSpPr>
        <p:spPr>
          <a:xfrm>
            <a:off x="637953" y="701749"/>
            <a:ext cx="10909005" cy="54970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lnSpc>
                <a:spcPct val="200000"/>
              </a:lnSpc>
            </a:pPr>
            <a:r>
              <a:rPr lang="el-GR" sz="2300" dirty="0">
                <a:solidFill>
                  <a:schemeClr val="dk1"/>
                </a:solidFill>
                <a:latin typeface="Palatino Linotype" panose="02040502050505030304" pitchFamily="18" charset="0"/>
              </a:rPr>
              <a:t>Γενομένης </a:t>
            </a:r>
            <a:r>
              <a:rPr lang="el-GR" sz="2300" dirty="0" err="1">
                <a:solidFill>
                  <a:schemeClr val="dk1"/>
                </a:solidFill>
                <a:latin typeface="Palatino Linotype" panose="02040502050505030304" pitchFamily="18" charset="0"/>
              </a:rPr>
              <a:t>δὲ</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τῆς</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τροπῆς</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περὶ</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δείλην</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ὀψίαν</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δείσαντες</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οἱ</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ὀλίγοι</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μὴ</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αὐτοβοεὶ</a:t>
            </a:r>
            <a:r>
              <a:rPr lang="el-GR" sz="2300" dirty="0">
                <a:solidFill>
                  <a:schemeClr val="dk1"/>
                </a:solidFill>
                <a:latin typeface="Palatino Linotype" panose="02040502050505030304" pitchFamily="18" charset="0"/>
              </a:rPr>
              <a:t> ὁ </a:t>
            </a:r>
            <a:r>
              <a:rPr lang="el-GR" sz="2300" dirty="0" err="1">
                <a:solidFill>
                  <a:schemeClr val="dk1"/>
                </a:solidFill>
                <a:latin typeface="Palatino Linotype" panose="02040502050505030304" pitchFamily="18" charset="0"/>
              </a:rPr>
              <a:t>δῆμος</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τοῦ</a:t>
            </a:r>
            <a:r>
              <a:rPr lang="el-GR" sz="2300" dirty="0">
                <a:solidFill>
                  <a:schemeClr val="dk1"/>
                </a:solidFill>
                <a:latin typeface="Palatino Linotype" panose="02040502050505030304" pitchFamily="18" charset="0"/>
              </a:rPr>
              <a:t> τε νεωρίου </a:t>
            </a:r>
            <a:r>
              <a:rPr lang="el-GR" sz="2300" dirty="0" err="1">
                <a:solidFill>
                  <a:schemeClr val="dk1"/>
                </a:solidFill>
                <a:latin typeface="Palatino Linotype" panose="02040502050505030304" pitchFamily="18" charset="0"/>
              </a:rPr>
              <a:t>κρατήσειεν</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ἐπελθὼν</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καὶ</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σφᾶς</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διαφθείρειεν</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ἐμπιπρᾶσι</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τὰς</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οἰκίας</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τὰς</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ἐν</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κύκλῳ</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τῆς</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ἀγορᾶς</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καὶ</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τὰς</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ξυνοικίας</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ὅπως</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μὴ</a:t>
            </a:r>
            <a:r>
              <a:rPr lang="el-GR" sz="2300" dirty="0">
                <a:solidFill>
                  <a:schemeClr val="dk1"/>
                </a:solidFill>
                <a:latin typeface="Palatino Linotype" panose="02040502050505030304" pitchFamily="18" charset="0"/>
              </a:rPr>
              <a:t> ᾖ </a:t>
            </a:r>
            <a:r>
              <a:rPr lang="el-GR" sz="2300" dirty="0" err="1">
                <a:solidFill>
                  <a:schemeClr val="dk1"/>
                </a:solidFill>
                <a:latin typeface="Palatino Linotype" panose="02040502050505030304" pitchFamily="18" charset="0"/>
              </a:rPr>
              <a:t>ἔφοδος</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φειδόμενοι</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οὔτε</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οἰκείας</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οὔτε</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ἀλλοτρίας</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ὥστε</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καὶ</a:t>
            </a:r>
            <a:r>
              <a:rPr lang="el-GR" sz="2300" dirty="0">
                <a:solidFill>
                  <a:schemeClr val="dk1"/>
                </a:solidFill>
                <a:latin typeface="Palatino Linotype" panose="02040502050505030304" pitchFamily="18" charset="0"/>
              </a:rPr>
              <a:t> χρήματα </a:t>
            </a:r>
            <a:r>
              <a:rPr lang="el-GR" sz="2300" dirty="0" err="1">
                <a:solidFill>
                  <a:schemeClr val="dk1"/>
                </a:solidFill>
                <a:latin typeface="Palatino Linotype" panose="02040502050505030304" pitchFamily="18" charset="0"/>
              </a:rPr>
              <a:t>πολλὰ</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ἐμπόρων</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κατεκαύθη</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καὶ</a:t>
            </a:r>
            <a:r>
              <a:rPr lang="el-GR" sz="2300" dirty="0">
                <a:solidFill>
                  <a:schemeClr val="dk1"/>
                </a:solidFill>
                <a:latin typeface="Palatino Linotype" panose="02040502050505030304" pitchFamily="18" charset="0"/>
              </a:rPr>
              <a:t> ἡ πόλις </a:t>
            </a:r>
            <a:r>
              <a:rPr lang="el-GR" sz="2300" dirty="0" err="1">
                <a:solidFill>
                  <a:schemeClr val="dk1"/>
                </a:solidFill>
                <a:latin typeface="Palatino Linotype" panose="02040502050505030304" pitchFamily="18" charset="0"/>
              </a:rPr>
              <a:t>ἐκινδύνευσε</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πᾶσα</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διαφθαρῆναι</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εἰ</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ἄνεμος</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ἐπεγένετο</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τῇ</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φλογὶ</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ἐπίφορος</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ἐς</a:t>
            </a:r>
            <a:r>
              <a:rPr lang="el-GR" sz="2300" dirty="0">
                <a:solidFill>
                  <a:schemeClr val="dk1"/>
                </a:solidFill>
                <a:latin typeface="Palatino Linotype" panose="02040502050505030304" pitchFamily="18" charset="0"/>
              </a:rPr>
              <a:t> </a:t>
            </a:r>
            <a:r>
              <a:rPr lang="el-GR" sz="2300" dirty="0" err="1">
                <a:solidFill>
                  <a:schemeClr val="dk1"/>
                </a:solidFill>
                <a:latin typeface="Palatino Linotype" panose="02040502050505030304" pitchFamily="18" charset="0"/>
              </a:rPr>
              <a:t>αὐτήν</a:t>
            </a:r>
            <a:r>
              <a:rPr lang="el-GR" sz="2300" dirty="0">
                <a:solidFill>
                  <a:schemeClr val="dk1"/>
                </a:solidFill>
                <a:latin typeface="Palatino Linotype" panose="02040502050505030304" pitchFamily="18" charset="0"/>
              </a:rPr>
              <a:t>.</a:t>
            </a:r>
            <a:endParaRPr lang="en-US" sz="2300" dirty="0"/>
          </a:p>
        </p:txBody>
      </p:sp>
    </p:spTree>
    <p:extLst>
      <p:ext uri="{BB962C8B-B14F-4D97-AF65-F5344CB8AC3E}">
        <p14:creationId xmlns:p14="http://schemas.microsoft.com/office/powerpoint/2010/main" val="2055324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3E325-2BE9-B497-2453-6094F37DE780}"/>
            </a:ext>
          </a:extLst>
        </p:cNvPr>
        <p:cNvGrpSpPr/>
        <p:nvPr/>
      </p:nvGrpSpPr>
      <p:grpSpPr>
        <a:xfrm>
          <a:off x="0" y="0"/>
          <a:ext cx="0" cy="0"/>
          <a:chOff x="0" y="0"/>
          <a:chExt cx="0" cy="0"/>
        </a:xfrm>
      </p:grpSpPr>
      <p:sp>
        <p:nvSpPr>
          <p:cNvPr id="4" name="Ορθογώνιο 3">
            <a:extLst>
              <a:ext uri="{FF2B5EF4-FFF2-40B4-BE49-F238E27FC236}">
                <a16:creationId xmlns:a16="http://schemas.microsoft.com/office/drawing/2014/main" id="{2AD41FED-5231-C816-27E8-6AA94C99FA0D}"/>
              </a:ext>
            </a:extLst>
          </p:cNvPr>
          <p:cNvSpPr/>
          <p:nvPr/>
        </p:nvSpPr>
        <p:spPr>
          <a:xfrm>
            <a:off x="637953" y="701749"/>
            <a:ext cx="10909005" cy="54970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l-GR" sz="3600" dirty="0" err="1">
                <a:solidFill>
                  <a:schemeClr val="dk1"/>
                </a:solidFill>
                <a:latin typeface="Palatino Linotype" panose="02040502050505030304" pitchFamily="18" charset="0"/>
              </a:rPr>
              <a:t>Καὶ</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οἱ</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μὲν</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παυσάμενοι</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τῆς</a:t>
            </a:r>
            <a:r>
              <a:rPr lang="el-GR" sz="3600" dirty="0">
                <a:solidFill>
                  <a:schemeClr val="dk1"/>
                </a:solidFill>
                <a:latin typeface="Palatino Linotype" panose="02040502050505030304" pitchFamily="18" charset="0"/>
              </a:rPr>
              <a:t> μάχης </a:t>
            </a:r>
            <a:r>
              <a:rPr lang="el-GR" sz="3600" dirty="0" err="1">
                <a:solidFill>
                  <a:schemeClr val="dk1"/>
                </a:solidFill>
                <a:latin typeface="Palatino Linotype" panose="02040502050505030304" pitchFamily="18" charset="0"/>
              </a:rPr>
              <a:t>ὡς</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ἑκάτεροι</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ἡσυχάσαντες</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τὴν</a:t>
            </a:r>
            <a:r>
              <a:rPr lang="el-GR" sz="3600" dirty="0">
                <a:solidFill>
                  <a:schemeClr val="dk1"/>
                </a:solidFill>
                <a:latin typeface="Palatino Linotype" panose="02040502050505030304" pitchFamily="18" charset="0"/>
              </a:rPr>
              <a:t> νύκτα </a:t>
            </a:r>
            <a:r>
              <a:rPr lang="el-GR" sz="3600" dirty="0" err="1">
                <a:solidFill>
                  <a:schemeClr val="dk1"/>
                </a:solidFill>
                <a:latin typeface="Palatino Linotype" panose="02040502050505030304" pitchFamily="18" charset="0"/>
              </a:rPr>
              <a:t>ἐν</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φυλακῇ</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ἦσαν</a:t>
            </a:r>
            <a:r>
              <a:rPr lang="el-GR" sz="3600" dirty="0">
                <a:solidFill>
                  <a:schemeClr val="dk1"/>
                </a:solidFill>
                <a:latin typeface="Palatino Linotype" panose="02040502050505030304" pitchFamily="18" charset="0"/>
              </a:rPr>
              <a:t>· </a:t>
            </a:r>
          </a:p>
          <a:p>
            <a:r>
              <a:rPr lang="el-GR" sz="3600" dirty="0" err="1">
                <a:solidFill>
                  <a:schemeClr val="dk1"/>
                </a:solidFill>
                <a:latin typeface="Palatino Linotype" panose="02040502050505030304" pitchFamily="18" charset="0"/>
              </a:rPr>
              <a:t>καὶ</a:t>
            </a:r>
            <a:r>
              <a:rPr lang="el-GR" sz="3600" dirty="0">
                <a:solidFill>
                  <a:schemeClr val="dk1"/>
                </a:solidFill>
                <a:latin typeface="Palatino Linotype" panose="02040502050505030304" pitchFamily="18" charset="0"/>
              </a:rPr>
              <a:t> ἡ Κορινθία </a:t>
            </a:r>
            <a:r>
              <a:rPr lang="el-GR" sz="3600" dirty="0" err="1">
                <a:solidFill>
                  <a:schemeClr val="dk1"/>
                </a:solidFill>
                <a:latin typeface="Palatino Linotype" panose="02040502050505030304" pitchFamily="18" charset="0"/>
              </a:rPr>
              <a:t>ναῦς</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τοῦ</a:t>
            </a:r>
            <a:r>
              <a:rPr lang="el-GR" sz="3600" dirty="0">
                <a:solidFill>
                  <a:schemeClr val="dk1"/>
                </a:solidFill>
                <a:latin typeface="Palatino Linotype" panose="02040502050505030304" pitchFamily="18" charset="0"/>
              </a:rPr>
              <a:t> δήμου </a:t>
            </a:r>
            <a:r>
              <a:rPr lang="el-GR" sz="3600" dirty="0" err="1">
                <a:solidFill>
                  <a:schemeClr val="dk1"/>
                </a:solidFill>
                <a:latin typeface="Palatino Linotype" panose="02040502050505030304" pitchFamily="18" charset="0"/>
              </a:rPr>
              <a:t>κεκρατηκότος</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ὑπεξανήγετο</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καὶ</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τῶν</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ἐπικούρων</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οἱ</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πολλοὶ</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ἐς</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τὴν</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ἤπειρον</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λαθόντες</a:t>
            </a:r>
            <a:r>
              <a:rPr lang="el-GR" sz="3600" dirty="0">
                <a:solidFill>
                  <a:schemeClr val="dk1"/>
                </a:solidFill>
                <a:latin typeface="Palatino Linotype" panose="02040502050505030304" pitchFamily="18" charset="0"/>
              </a:rPr>
              <a:t> </a:t>
            </a:r>
            <a:r>
              <a:rPr lang="el-GR" sz="3600" dirty="0" err="1">
                <a:solidFill>
                  <a:schemeClr val="dk1"/>
                </a:solidFill>
                <a:latin typeface="Palatino Linotype" panose="02040502050505030304" pitchFamily="18" charset="0"/>
              </a:rPr>
              <a:t>διεκομίσθησαν</a:t>
            </a:r>
            <a:endParaRPr lang="en-US" sz="2000" dirty="0">
              <a:latin typeface="Palatino Linotype" panose="02040502050505030304" pitchFamily="18" charset="0"/>
            </a:endParaRPr>
          </a:p>
          <a:p>
            <a:pPr algn="just">
              <a:lnSpc>
                <a:spcPct val="200000"/>
              </a:lnSpc>
            </a:pPr>
            <a:r>
              <a:rPr lang="el-GR" sz="2300" dirty="0">
                <a:solidFill>
                  <a:schemeClr val="dk1"/>
                </a:solidFill>
                <a:latin typeface="Palatino Linotype" panose="02040502050505030304" pitchFamily="18" charset="0"/>
              </a:rPr>
              <a:t>.</a:t>
            </a:r>
            <a:endParaRPr lang="en-US" sz="2300" dirty="0"/>
          </a:p>
        </p:txBody>
      </p:sp>
    </p:spTree>
    <p:extLst>
      <p:ext uri="{BB962C8B-B14F-4D97-AF65-F5344CB8AC3E}">
        <p14:creationId xmlns:p14="http://schemas.microsoft.com/office/powerpoint/2010/main" val="3434431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9A4D96-8782-3332-6B6D-550D37987A28}"/>
              </a:ext>
            </a:extLst>
          </p:cNvPr>
          <p:cNvSpPr>
            <a:spLocks noGrp="1"/>
          </p:cNvSpPr>
          <p:nvPr>
            <p:ph type="title"/>
          </p:nvPr>
        </p:nvSpPr>
        <p:spPr>
          <a:xfrm>
            <a:off x="1295402" y="982132"/>
            <a:ext cx="9601196" cy="1303867"/>
          </a:xfrm>
        </p:spPr>
        <p:txBody>
          <a:bodyPr/>
          <a:lstStyle/>
          <a:p>
            <a:r>
              <a:rPr lang="el-GR" dirty="0"/>
              <a:t>Σχόλια-επισημάνσεις</a:t>
            </a:r>
            <a:endParaRPr lang="en-US" dirty="0"/>
          </a:p>
        </p:txBody>
      </p:sp>
      <p:sp>
        <p:nvSpPr>
          <p:cNvPr id="3" name="Θέση περιεχομένου 2">
            <a:extLst>
              <a:ext uri="{FF2B5EF4-FFF2-40B4-BE49-F238E27FC236}">
                <a16:creationId xmlns:a16="http://schemas.microsoft.com/office/drawing/2014/main" id="{F8D6DA28-2FEB-9033-E325-2C350FACBAA6}"/>
              </a:ext>
            </a:extLst>
          </p:cNvPr>
          <p:cNvSpPr>
            <a:spLocks noGrp="1"/>
          </p:cNvSpPr>
          <p:nvPr>
            <p:ph idx="1"/>
          </p:nvPr>
        </p:nvSpPr>
        <p:spPr>
          <a:xfrm>
            <a:off x="776177" y="2548465"/>
            <a:ext cx="7237005" cy="3554623"/>
          </a:xfrm>
        </p:spPr>
        <p:txBody>
          <a:bodyPr>
            <a:normAutofit/>
          </a:bodyPr>
          <a:lstStyle/>
          <a:p>
            <a:pPr>
              <a:lnSpc>
                <a:spcPct val="90000"/>
              </a:lnSpc>
            </a:pPr>
            <a:r>
              <a:rPr lang="el-GR" sz="1800" b="1" dirty="0" err="1"/>
              <a:t>διαλιπούσης</a:t>
            </a:r>
            <a:r>
              <a:rPr lang="el-GR" sz="1800" b="1" dirty="0"/>
              <a:t> δ’ </a:t>
            </a:r>
            <a:r>
              <a:rPr lang="el-GR" sz="1800" b="1" dirty="0" err="1"/>
              <a:t>ἡμέρας</a:t>
            </a:r>
            <a:r>
              <a:rPr lang="el-GR" sz="1800" dirty="0"/>
              <a:t>: πρόκειται για σχόλιο κατά προσέγγιση, καθώς θα ήταν απαραίτητος χρόνος περισσότερος της μίας ημέρας για τη συγκέντρωση των στρατευμάτων. </a:t>
            </a:r>
          </a:p>
          <a:p>
            <a:pPr>
              <a:lnSpc>
                <a:spcPct val="90000"/>
              </a:lnSpc>
            </a:pPr>
            <a:r>
              <a:rPr lang="el-GR" sz="1800" b="1" dirty="0"/>
              <a:t>Η νίκη των δημοκρατικών </a:t>
            </a:r>
            <a:r>
              <a:rPr lang="el-GR" sz="1800" dirty="0"/>
              <a:t>προκύπτει από την αριθμητική τους υπεροχή αλλά και την κατάληψη στρατηγικών θέσεων (τακτική υπεροχή)</a:t>
            </a:r>
          </a:p>
          <a:p>
            <a:pPr>
              <a:lnSpc>
                <a:spcPct val="90000"/>
              </a:lnSpc>
            </a:pPr>
            <a:r>
              <a:rPr lang="el-GR" sz="1800" dirty="0"/>
              <a:t>Η αναφορά στη </a:t>
            </a:r>
            <a:r>
              <a:rPr lang="el-GR" sz="1800" b="1" dirty="0"/>
              <a:t>γυναικεία φύση </a:t>
            </a:r>
            <a:r>
              <a:rPr lang="el-GR" sz="1800" dirty="0"/>
              <a:t>ίσως ακούγεται αναχρονιστική σήμερα, ωστόσο πρέπει να την αναγάγουμε στην εποχή εκείνη. Οι γυναίκες δεν μετείχαν των πολεμικών ενεργειών. Η συμμετοχή τους εδώ  υπέρ των δημοκρατικών φανερώνει το παλλαϊκό στοιχείο της υποστήριξης προς τους δημοκρατικούς. </a:t>
            </a:r>
          </a:p>
          <a:p>
            <a:pPr>
              <a:lnSpc>
                <a:spcPct val="90000"/>
              </a:lnSpc>
            </a:pPr>
            <a:r>
              <a:rPr lang="el-GR" sz="1800" dirty="0"/>
              <a:t>Προσέχουμε τον </a:t>
            </a:r>
            <a:r>
              <a:rPr lang="el-GR" sz="1800" b="1" dirty="0"/>
              <a:t>χωρισμό του χρόνου</a:t>
            </a:r>
            <a:r>
              <a:rPr lang="el-GR" sz="1800" dirty="0"/>
              <a:t>,  όπως αυτός αποδίδεται στο σχολικό βιβλίο</a:t>
            </a:r>
            <a:endParaRPr lang="en-US" sz="1800" dirty="0"/>
          </a:p>
        </p:txBody>
      </p:sp>
      <p:pic>
        <p:nvPicPr>
          <p:cNvPr id="10" name="Εικόνα 9">
            <a:extLst>
              <a:ext uri="{FF2B5EF4-FFF2-40B4-BE49-F238E27FC236}">
                <a16:creationId xmlns:a16="http://schemas.microsoft.com/office/drawing/2014/main" id="{2C5F0700-5C86-AC24-8F25-7D19417ED383}"/>
              </a:ext>
            </a:extLst>
          </p:cNvPr>
          <p:cNvPicPr>
            <a:picLocks noChangeAspect="1"/>
          </p:cNvPicPr>
          <p:nvPr/>
        </p:nvPicPr>
        <p:blipFill>
          <a:blip r:embed="rId3"/>
          <a:srcRect l="13667" r="32308" b="-3"/>
          <a:stretch>
            <a:fillRect/>
          </a:stretch>
        </p:blipFill>
        <p:spPr>
          <a:xfrm>
            <a:off x="8085026" y="2701180"/>
            <a:ext cx="2739728" cy="2852640"/>
          </a:xfrm>
          <a:prstGeom prst="rect">
            <a:avLst/>
          </a:prstGeom>
          <a:ln w="57150" cmpd="thickThin">
            <a:solidFill>
              <a:schemeClr val="tx1">
                <a:lumMod val="50000"/>
                <a:lumOff val="50000"/>
              </a:schemeClr>
            </a:solidFill>
            <a:miter lim="800000"/>
          </a:ln>
        </p:spPr>
      </p:pic>
      <p:sp>
        <p:nvSpPr>
          <p:cNvPr id="11" name="Ορθογώνιο 10">
            <a:extLst>
              <a:ext uri="{FF2B5EF4-FFF2-40B4-BE49-F238E27FC236}">
                <a16:creationId xmlns:a16="http://schemas.microsoft.com/office/drawing/2014/main" id="{B500D0B3-C1D3-C253-2A32-899ADDB8056D}"/>
              </a:ext>
            </a:extLst>
          </p:cNvPr>
          <p:cNvSpPr/>
          <p:nvPr/>
        </p:nvSpPr>
        <p:spPr>
          <a:xfrm>
            <a:off x="8995954" y="719665"/>
            <a:ext cx="1828800" cy="1828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Γυναίκα ένοπλη,  </a:t>
            </a:r>
          </a:p>
          <a:p>
            <a:pPr algn="ctr"/>
            <a:r>
              <a:rPr lang="el-GR" dirty="0"/>
              <a:t>Εικόνα από την αντίσταση των </a:t>
            </a:r>
            <a:r>
              <a:rPr lang="el-GR" dirty="0" err="1"/>
              <a:t>Ουκρανίδων</a:t>
            </a:r>
            <a:r>
              <a:rPr lang="el-GR" dirty="0"/>
              <a:t> στη ρωσική εισβολή</a:t>
            </a:r>
          </a:p>
        </p:txBody>
      </p:sp>
    </p:spTree>
    <p:extLst>
      <p:ext uri="{BB962C8B-B14F-4D97-AF65-F5344CB8AC3E}">
        <p14:creationId xmlns:p14="http://schemas.microsoft.com/office/powerpoint/2010/main" val="3666527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B78BE18-6882-4FAA-BC8C-CA216E963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A34F12D-8C0F-46CA-9F4A-D56193C37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6" name="Εικόνα 5">
            <a:extLst>
              <a:ext uri="{FF2B5EF4-FFF2-40B4-BE49-F238E27FC236}">
                <a16:creationId xmlns:a16="http://schemas.microsoft.com/office/drawing/2014/main" id="{049701B5-0625-C62E-0D5C-E0EA8B7F5D17}"/>
              </a:ext>
            </a:extLst>
          </p:cNvPr>
          <p:cNvPicPr>
            <a:picLocks noChangeAspect="1"/>
          </p:cNvPicPr>
          <p:nvPr/>
        </p:nvPicPr>
        <p:blipFill>
          <a:blip r:embed="rId3">
            <a:alphaModFix amt="25000"/>
          </a:blip>
          <a:srcRect t="22914" r="1" b="3542"/>
          <a:stretch>
            <a:fillRect/>
          </a:stretch>
        </p:blipFill>
        <p:spPr>
          <a:xfrm>
            <a:off x="486138" y="486568"/>
            <a:ext cx="11227442" cy="5883295"/>
          </a:xfrm>
          <a:prstGeom prst="rect">
            <a:avLst/>
          </a:prstGeom>
        </p:spPr>
      </p:pic>
      <p:sp>
        <p:nvSpPr>
          <p:cNvPr id="15" name="Rectangle 14">
            <a:extLst>
              <a:ext uri="{FF2B5EF4-FFF2-40B4-BE49-F238E27FC236}">
                <a16:creationId xmlns:a16="http://schemas.microsoft.com/office/drawing/2014/main" id="{F3838012-22B6-4303-8F29-04E1419B3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Τίτλος 1">
            <a:extLst>
              <a:ext uri="{FF2B5EF4-FFF2-40B4-BE49-F238E27FC236}">
                <a16:creationId xmlns:a16="http://schemas.microsoft.com/office/drawing/2014/main" id="{1487AF80-F969-50D4-AEEC-D5ED75FCDE40}"/>
              </a:ext>
            </a:extLst>
          </p:cNvPr>
          <p:cNvSpPr>
            <a:spLocks noGrp="1"/>
          </p:cNvSpPr>
          <p:nvPr>
            <p:ph type="title"/>
          </p:nvPr>
        </p:nvSpPr>
        <p:spPr>
          <a:xfrm>
            <a:off x="1295402" y="982132"/>
            <a:ext cx="9601196" cy="1303867"/>
          </a:xfrm>
        </p:spPr>
        <p:txBody>
          <a:bodyPr/>
          <a:lstStyle/>
          <a:p>
            <a:r>
              <a:rPr lang="el-GR">
                <a:solidFill>
                  <a:schemeClr val="tx1"/>
                </a:solidFill>
              </a:rPr>
              <a:t>Σχόλια-επισημάνσεις</a:t>
            </a:r>
          </a:p>
        </p:txBody>
      </p:sp>
      <p:cxnSp>
        <p:nvCxnSpPr>
          <p:cNvPr id="17" name="Straight Connector 16">
            <a:extLst>
              <a:ext uri="{FF2B5EF4-FFF2-40B4-BE49-F238E27FC236}">
                <a16:creationId xmlns:a16="http://schemas.microsoft.com/office/drawing/2014/main" id="{AB061FF5-9F81-427C-8DA5-3989395517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2351" y="2421466"/>
            <a:ext cx="9407298"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F03F5A17-2CE9-4ADD-9FAF-C1A0BB39CD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288" y="3128956"/>
            <a:ext cx="12234672" cy="658368"/>
            <a:chOff x="-18288" y="3128956"/>
            <a:chExt cx="12234672" cy="658368"/>
          </a:xfrm>
        </p:grpSpPr>
        <p:sp useBgFill="1">
          <p:nvSpPr>
            <p:cNvPr id="20" name="Rounded Rectangle 20">
              <a:extLst>
                <a:ext uri="{FF2B5EF4-FFF2-40B4-BE49-F238E27FC236}">
                  <a16:creationId xmlns:a16="http://schemas.microsoft.com/office/drawing/2014/main" id="{4A88F887-B43E-4CD1-BCE2-739013C68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1" name="Picture 20">
              <a:extLst>
                <a:ext uri="{FF2B5EF4-FFF2-40B4-BE49-F238E27FC236}">
                  <a16:creationId xmlns:a16="http://schemas.microsoft.com/office/drawing/2014/main" id="{2C9D3412-AB4A-4E20-9A79-B2C80D198B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2" name="Rounded Rectangle 22">
              <a:extLst>
                <a:ext uri="{FF2B5EF4-FFF2-40B4-BE49-F238E27FC236}">
                  <a16:creationId xmlns:a16="http://schemas.microsoft.com/office/drawing/2014/main" id="{A1D7D010-E182-46E6-9264-B39552853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3" name="Picture 22">
              <a:extLst>
                <a:ext uri="{FF2B5EF4-FFF2-40B4-BE49-F238E27FC236}">
                  <a16:creationId xmlns:a16="http://schemas.microsoft.com/office/drawing/2014/main" id="{F4783A7B-2E08-42E4-87EC-EE59B873DF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3" name="Θέση περιεχομένου 2">
            <a:extLst>
              <a:ext uri="{FF2B5EF4-FFF2-40B4-BE49-F238E27FC236}">
                <a16:creationId xmlns:a16="http://schemas.microsoft.com/office/drawing/2014/main" id="{18CA35EA-0229-48D2-BD55-2A522BC63B72}"/>
              </a:ext>
            </a:extLst>
          </p:cNvPr>
          <p:cNvSpPr>
            <a:spLocks noGrp="1"/>
          </p:cNvSpPr>
          <p:nvPr>
            <p:ph idx="1"/>
          </p:nvPr>
        </p:nvSpPr>
        <p:spPr>
          <a:xfrm>
            <a:off x="1295401" y="2556932"/>
            <a:ext cx="9601196" cy="3318936"/>
          </a:xfrm>
        </p:spPr>
        <p:txBody>
          <a:bodyPr>
            <a:normAutofit/>
          </a:bodyPr>
          <a:lstStyle/>
          <a:p>
            <a:pPr>
              <a:lnSpc>
                <a:spcPct val="90000"/>
              </a:lnSpc>
            </a:pPr>
            <a:r>
              <a:rPr lang="el-GR" sz="2000" dirty="0">
                <a:solidFill>
                  <a:schemeClr val="tx1"/>
                </a:solidFill>
              </a:rPr>
              <a:t>Η </a:t>
            </a:r>
            <a:r>
              <a:rPr lang="el-GR" sz="2000" b="1" dirty="0">
                <a:solidFill>
                  <a:schemeClr val="tx1"/>
                </a:solidFill>
              </a:rPr>
              <a:t>πυρπόληση της πόλης</a:t>
            </a:r>
            <a:r>
              <a:rPr lang="el-GR" sz="2000" dirty="0">
                <a:solidFill>
                  <a:schemeClr val="tx1"/>
                </a:solidFill>
              </a:rPr>
              <a:t>, πράξη ανήθικη, συνάδει με τη συνολική αποτίμηση της συμπεριφοράς των ολιγαρχικών από τον Θουκυδίδη έως τώρα στην αφήγηση.  Εδώ ο φόβος τους αφορούσε την απώλεια του στρατηγικού λιμένος του Αλκίνοου. Αξιοσημείωτο ότι δεν γίνεται αναφορά στο τείχος του νεώριου, ίσως επειδή θεωρούνταν δεδομένο. </a:t>
            </a:r>
          </a:p>
          <a:p>
            <a:pPr>
              <a:lnSpc>
                <a:spcPct val="90000"/>
              </a:lnSpc>
            </a:pPr>
            <a:r>
              <a:rPr lang="el-GR" sz="2000" dirty="0">
                <a:solidFill>
                  <a:schemeClr val="tx1"/>
                </a:solidFill>
              </a:rPr>
              <a:t>Η πυρπόληση ουσιαστικά αποσκοπούσε στην καθυστέρηση της επίθεσης των δημοκρατικών. </a:t>
            </a:r>
          </a:p>
          <a:p>
            <a:pPr>
              <a:lnSpc>
                <a:spcPct val="90000"/>
              </a:lnSpc>
            </a:pPr>
            <a:r>
              <a:rPr lang="el-GR" sz="2000" dirty="0">
                <a:solidFill>
                  <a:schemeClr val="tx1"/>
                </a:solidFill>
              </a:rPr>
              <a:t>Η </a:t>
            </a:r>
            <a:r>
              <a:rPr lang="el-GR" sz="2000" b="1" dirty="0">
                <a:solidFill>
                  <a:schemeClr val="tx1"/>
                </a:solidFill>
              </a:rPr>
              <a:t>Κορινθία </a:t>
            </a:r>
            <a:r>
              <a:rPr lang="el-GR" sz="2000" b="1" dirty="0" err="1">
                <a:solidFill>
                  <a:schemeClr val="tx1"/>
                </a:solidFill>
              </a:rPr>
              <a:t>ναῦς</a:t>
            </a:r>
            <a:r>
              <a:rPr lang="el-GR" sz="2000" dirty="0">
                <a:solidFill>
                  <a:schemeClr val="tx1"/>
                </a:solidFill>
              </a:rPr>
              <a:t>: η άτακτη φυγή του κορινθιακού πλοίου, η άφιξη του οποίου επιτάχυνε την κρίση στο νησί, φανερώνει ότι οι ολιγαρχικοί κινούνταν κυρίως από την επιθυμία για μια γρήγορη νίκη. Αν αυτή δεν καθίστατο εφικτή, δεν υπήρχε άλλο ηθικό κίνητρο για την υποστήριξη των ενεργειών τους.</a:t>
            </a:r>
          </a:p>
        </p:txBody>
      </p:sp>
    </p:spTree>
    <p:extLst>
      <p:ext uri="{BB962C8B-B14F-4D97-AF65-F5344CB8AC3E}">
        <p14:creationId xmlns:p14="http://schemas.microsoft.com/office/powerpoint/2010/main" val="202027874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86A475-59F9-E513-F34B-4636B7C0FAB2}"/>
              </a:ext>
            </a:extLst>
          </p:cNvPr>
          <p:cNvSpPr>
            <a:spLocks noGrp="1"/>
          </p:cNvSpPr>
          <p:nvPr>
            <p:ph type="title"/>
          </p:nvPr>
        </p:nvSpPr>
        <p:spPr/>
        <p:txBody>
          <a:bodyPr/>
          <a:lstStyle/>
          <a:p>
            <a:r>
              <a:rPr lang="el-GR" dirty="0"/>
              <a:t>Ερωτήσεις συντακτικές</a:t>
            </a:r>
          </a:p>
        </p:txBody>
      </p:sp>
      <p:sp>
        <p:nvSpPr>
          <p:cNvPr id="3" name="Θέση περιεχομένου 2">
            <a:extLst>
              <a:ext uri="{FF2B5EF4-FFF2-40B4-BE49-F238E27FC236}">
                <a16:creationId xmlns:a16="http://schemas.microsoft.com/office/drawing/2014/main" id="{21991D6E-07D0-FFD5-B5EA-6147227C3071}"/>
              </a:ext>
            </a:extLst>
          </p:cNvPr>
          <p:cNvSpPr>
            <a:spLocks noGrp="1"/>
          </p:cNvSpPr>
          <p:nvPr>
            <p:ph idx="1"/>
          </p:nvPr>
        </p:nvSpPr>
        <p:spPr/>
        <p:txBody>
          <a:bodyPr/>
          <a:lstStyle/>
          <a:p>
            <a:r>
              <a:rPr lang="el-GR" dirty="0"/>
              <a:t>Να συγκεντρώσετε όλες τις  μετοχές του κειμένου και να τις ταξινομήσετε συντακτικά.  Κατόπιν να αναλογιστείτε,  μεταφράζοντάς τες,  τι προσφέρουν νοηματικά στο κείμενο. </a:t>
            </a:r>
          </a:p>
          <a:p>
            <a:r>
              <a:rPr lang="el-GR" dirty="0"/>
              <a:t>Στο  3.74.3  χρησιμοποιείται η παρατακτική σύνδεση για έμφαση. Πού το εντοπίζετε αυτό και γιατί πιστεύετε ότι ο Θουκυδίδης την αξιοποιεί; </a:t>
            </a:r>
          </a:p>
        </p:txBody>
      </p:sp>
    </p:spTree>
    <p:extLst>
      <p:ext uri="{BB962C8B-B14F-4D97-AF65-F5344CB8AC3E}">
        <p14:creationId xmlns:p14="http://schemas.microsoft.com/office/powerpoint/2010/main" val="38580373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TotalTime>
  <Words>865</Words>
  <Application>Microsoft Office PowerPoint</Application>
  <PresentationFormat>Ευρεία οθόνη</PresentationFormat>
  <Paragraphs>45</Paragraphs>
  <Slides>11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11</vt:i4>
      </vt:variant>
    </vt:vector>
  </HeadingPairs>
  <TitlesOfParts>
    <vt:vector size="15" baseType="lpstr">
      <vt:lpstr>Arial</vt:lpstr>
      <vt:lpstr>Garamond</vt:lpstr>
      <vt:lpstr>Palatino Linotype</vt:lpstr>
      <vt:lpstr>Οργανικό</vt:lpstr>
      <vt:lpstr>Θουκυδίδου 3.74</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Σχόλια-επισημάνσεις</vt:lpstr>
      <vt:lpstr>Σχόλια-επισημάνσεις</vt:lpstr>
      <vt:lpstr>Ερωτήσεις συντακτικές</vt:lpstr>
      <vt:lpstr>Ερωτήσεις ετυμολογικές</vt:lpstr>
      <vt:lpstr>´Ασκηση κριτικής προσέγγισης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Θουκυδίδου 3.74</dc:title>
  <dc:creator>Athanasia Gkouma</dc:creator>
  <cp:lastModifiedBy>Athanasia Gkouma</cp:lastModifiedBy>
  <cp:revision>4</cp:revision>
  <dcterms:created xsi:type="dcterms:W3CDTF">2025-10-15T21:16:09Z</dcterms:created>
  <dcterms:modified xsi:type="dcterms:W3CDTF">2025-10-19T20:37:32Z</dcterms:modified>
</cp:coreProperties>
</file>