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D1843-AC6D-45AF-819E-626C63787CB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814CD37-B26A-42B6-96D6-37AC21F30BDC}">
      <dgm:prSet/>
      <dgm:spPr/>
      <dgm:t>
        <a:bodyPr/>
        <a:lstStyle/>
        <a:p>
          <a:r>
            <a:rPr lang="el-GR"/>
            <a:t>Όταν προτεραιότητα έχει η επιβίωση εγκαταλείπονται οι σύμμαχοι.</a:t>
          </a:r>
          <a:endParaRPr lang="en-US"/>
        </a:p>
      </dgm:t>
    </dgm:pt>
    <dgm:pt modelId="{21D49489-CF1E-4EB6-9424-47FF5D92E20B}" type="parTrans" cxnId="{48D05B87-DE34-4EE2-BD82-D7D161C4A7D8}">
      <dgm:prSet/>
      <dgm:spPr/>
      <dgm:t>
        <a:bodyPr/>
        <a:lstStyle/>
        <a:p>
          <a:endParaRPr lang="en-US"/>
        </a:p>
      </dgm:t>
    </dgm:pt>
    <dgm:pt modelId="{54EDECAD-DC8F-47A2-BFC0-B329803659AE}" type="sibTrans" cxnId="{48D05B87-DE34-4EE2-BD82-D7D161C4A7D8}">
      <dgm:prSet/>
      <dgm:spPr/>
      <dgm:t>
        <a:bodyPr/>
        <a:lstStyle/>
        <a:p>
          <a:endParaRPr lang="en-US"/>
        </a:p>
      </dgm:t>
    </dgm:pt>
    <dgm:pt modelId="{C75AF1C2-92D1-4192-983A-A9CCD4B04445}">
      <dgm:prSet/>
      <dgm:spPr/>
      <dgm:t>
        <a:bodyPr/>
        <a:lstStyle/>
        <a:p>
          <a:r>
            <a:rPr lang="el-GR"/>
            <a:t>Η θέση ισχύος αποκαλύπτει τις πραγματικές επιδιώξεις και την αληθινή ηθική διάσταση.</a:t>
          </a:r>
          <a:endParaRPr lang="en-US"/>
        </a:p>
      </dgm:t>
    </dgm:pt>
    <dgm:pt modelId="{9ED947A6-E6C9-4594-8D28-05848CD13490}" type="parTrans" cxnId="{B1F97CA5-F77A-4673-80EB-9CFD0D7CBFBB}">
      <dgm:prSet/>
      <dgm:spPr/>
      <dgm:t>
        <a:bodyPr/>
        <a:lstStyle/>
        <a:p>
          <a:endParaRPr lang="en-US"/>
        </a:p>
      </dgm:t>
    </dgm:pt>
    <dgm:pt modelId="{CEE6C125-2C79-4827-B148-E1DF59CF81AD}" type="sibTrans" cxnId="{B1F97CA5-F77A-4673-80EB-9CFD0D7CBFBB}">
      <dgm:prSet/>
      <dgm:spPr/>
      <dgm:t>
        <a:bodyPr/>
        <a:lstStyle/>
        <a:p>
          <a:endParaRPr lang="en-US"/>
        </a:p>
      </dgm:t>
    </dgm:pt>
    <dgm:pt modelId="{6635B325-028A-46B3-9F44-24F1C4A5D65A}">
      <dgm:prSet/>
      <dgm:spPr/>
      <dgm:t>
        <a:bodyPr/>
        <a:lstStyle/>
        <a:p>
          <a:r>
            <a:rPr lang="el-GR"/>
            <a:t>Η παρωδία δίκης μαρτυρεί υποκρισία και αποτελεί άλλοθι για τη νομιμοποίηση προσχεδιασμένων εγκλημάτων. </a:t>
          </a:r>
          <a:endParaRPr lang="en-US"/>
        </a:p>
      </dgm:t>
    </dgm:pt>
    <dgm:pt modelId="{93A55436-3DB3-42DC-AB88-3171F4420F56}" type="parTrans" cxnId="{42FE8F0E-BA82-491E-ABA5-21B681E2CA25}">
      <dgm:prSet/>
      <dgm:spPr/>
      <dgm:t>
        <a:bodyPr/>
        <a:lstStyle/>
        <a:p>
          <a:endParaRPr lang="en-US"/>
        </a:p>
      </dgm:t>
    </dgm:pt>
    <dgm:pt modelId="{5BC4C6E1-2999-46F1-B9CB-86D625AAF3D5}" type="sibTrans" cxnId="{42FE8F0E-BA82-491E-ABA5-21B681E2CA25}">
      <dgm:prSet/>
      <dgm:spPr/>
      <dgm:t>
        <a:bodyPr/>
        <a:lstStyle/>
        <a:p>
          <a:endParaRPr lang="en-US"/>
        </a:p>
      </dgm:t>
    </dgm:pt>
    <dgm:pt modelId="{E7AE2027-B57A-4068-BE7A-4BBF7B7812D8}">
      <dgm:prSet/>
      <dgm:spPr/>
      <dgm:t>
        <a:bodyPr/>
        <a:lstStyle/>
        <a:p>
          <a:r>
            <a:rPr lang="el-GR"/>
            <a:t>Η απόγνωση και η παντελής έλλειψη ανθρωπισμού φέρνει τον άνθρωπο στην απόγνωση.</a:t>
          </a:r>
          <a:endParaRPr lang="en-US"/>
        </a:p>
      </dgm:t>
    </dgm:pt>
    <dgm:pt modelId="{E88DDCFC-3071-4C60-A1E6-F71C760ABF69}" type="parTrans" cxnId="{D50605B7-485F-4C4F-B057-D6B7925F1486}">
      <dgm:prSet/>
      <dgm:spPr/>
      <dgm:t>
        <a:bodyPr/>
        <a:lstStyle/>
        <a:p>
          <a:endParaRPr lang="en-US"/>
        </a:p>
      </dgm:t>
    </dgm:pt>
    <dgm:pt modelId="{71D10D08-B438-4F77-97A2-A5C9BCAED71C}" type="sibTrans" cxnId="{D50605B7-485F-4C4F-B057-D6B7925F1486}">
      <dgm:prSet/>
      <dgm:spPr/>
      <dgm:t>
        <a:bodyPr/>
        <a:lstStyle/>
        <a:p>
          <a:endParaRPr lang="en-US"/>
        </a:p>
      </dgm:t>
    </dgm:pt>
    <dgm:pt modelId="{1B6A2ABF-D83A-467C-8534-3AC942ACA42F}">
      <dgm:prSet/>
      <dgm:spPr/>
      <dgm:t>
        <a:bodyPr/>
        <a:lstStyle/>
        <a:p>
          <a:r>
            <a:rPr lang="el-GR"/>
            <a:t>Οι φρικαλεότητες του εμφυλίου πολέμου ξεπερνούν κάθε άλλη περίπτωση.</a:t>
          </a:r>
          <a:endParaRPr lang="en-US"/>
        </a:p>
      </dgm:t>
    </dgm:pt>
    <dgm:pt modelId="{F4986770-0FA4-4ACA-8A68-6A07B405B9B7}" type="parTrans" cxnId="{691204DE-C8EA-4DC2-8CF3-DEA9BAC4B2D5}">
      <dgm:prSet/>
      <dgm:spPr/>
      <dgm:t>
        <a:bodyPr/>
        <a:lstStyle/>
        <a:p>
          <a:endParaRPr lang="en-US"/>
        </a:p>
      </dgm:t>
    </dgm:pt>
    <dgm:pt modelId="{20837777-5DD0-48C5-A9CA-59CFF1967686}" type="sibTrans" cxnId="{691204DE-C8EA-4DC2-8CF3-DEA9BAC4B2D5}">
      <dgm:prSet/>
      <dgm:spPr/>
      <dgm:t>
        <a:bodyPr/>
        <a:lstStyle/>
        <a:p>
          <a:endParaRPr lang="en-US"/>
        </a:p>
      </dgm:t>
    </dgm:pt>
    <dgm:pt modelId="{A88583E9-B15A-49E4-B5F9-E5EB0222D75F}">
      <dgm:prSet/>
      <dgm:spPr/>
      <dgm:t>
        <a:bodyPr/>
        <a:lstStyle/>
        <a:p>
          <a:r>
            <a:rPr lang="el-GR"/>
            <a:t>Συχνά σε περιπτώσεις εμφύλιας διαμάχης οι βιαιότητες γίνονται με την ανοχή, την κάλυψη και τη συνενοχή των μεγάλων δυνάμεων.</a:t>
          </a:r>
          <a:endParaRPr lang="en-US"/>
        </a:p>
      </dgm:t>
    </dgm:pt>
    <dgm:pt modelId="{A596A626-A478-4573-A590-D006F1B499ED}" type="parTrans" cxnId="{F251B128-C673-4210-9F8F-C155CF76A2E0}">
      <dgm:prSet/>
      <dgm:spPr/>
      <dgm:t>
        <a:bodyPr/>
        <a:lstStyle/>
        <a:p>
          <a:endParaRPr lang="en-US"/>
        </a:p>
      </dgm:t>
    </dgm:pt>
    <dgm:pt modelId="{D9CAE393-EBE1-4F16-B2A4-2CFB894218D2}" type="sibTrans" cxnId="{F251B128-C673-4210-9F8F-C155CF76A2E0}">
      <dgm:prSet/>
      <dgm:spPr/>
      <dgm:t>
        <a:bodyPr/>
        <a:lstStyle/>
        <a:p>
          <a:endParaRPr lang="en-US"/>
        </a:p>
      </dgm:t>
    </dgm:pt>
    <dgm:pt modelId="{E47D6E4F-F9AA-40D8-A6EF-A08E9CABFAFF}" type="pres">
      <dgm:prSet presAssocID="{CC5D1843-AC6D-45AF-819E-626C63787CB3}" presName="diagram" presStyleCnt="0">
        <dgm:presLayoutVars>
          <dgm:dir/>
          <dgm:resizeHandles val="exact"/>
        </dgm:presLayoutVars>
      </dgm:prSet>
      <dgm:spPr/>
    </dgm:pt>
    <dgm:pt modelId="{34FE06D4-9DD7-4265-A662-83C32BE944B4}" type="pres">
      <dgm:prSet presAssocID="{D814CD37-B26A-42B6-96D6-37AC21F30BDC}" presName="node" presStyleLbl="node1" presStyleIdx="0" presStyleCnt="6">
        <dgm:presLayoutVars>
          <dgm:bulletEnabled val="1"/>
        </dgm:presLayoutVars>
      </dgm:prSet>
      <dgm:spPr/>
    </dgm:pt>
    <dgm:pt modelId="{0B216434-20B0-4A28-B8F1-104247DBD19B}" type="pres">
      <dgm:prSet presAssocID="{54EDECAD-DC8F-47A2-BFC0-B329803659AE}" presName="sibTrans" presStyleCnt="0"/>
      <dgm:spPr/>
    </dgm:pt>
    <dgm:pt modelId="{5D40A085-E17E-457B-ACCC-D8647AB69ED4}" type="pres">
      <dgm:prSet presAssocID="{C75AF1C2-92D1-4192-983A-A9CCD4B04445}" presName="node" presStyleLbl="node1" presStyleIdx="1" presStyleCnt="6">
        <dgm:presLayoutVars>
          <dgm:bulletEnabled val="1"/>
        </dgm:presLayoutVars>
      </dgm:prSet>
      <dgm:spPr/>
    </dgm:pt>
    <dgm:pt modelId="{74EC3E42-8B2F-4CF5-AD11-0AA8CB0E9F4C}" type="pres">
      <dgm:prSet presAssocID="{CEE6C125-2C79-4827-B148-E1DF59CF81AD}" presName="sibTrans" presStyleCnt="0"/>
      <dgm:spPr/>
    </dgm:pt>
    <dgm:pt modelId="{EDA59937-9963-4EEF-8D5A-512A73A98C44}" type="pres">
      <dgm:prSet presAssocID="{6635B325-028A-46B3-9F44-24F1C4A5D65A}" presName="node" presStyleLbl="node1" presStyleIdx="2" presStyleCnt="6">
        <dgm:presLayoutVars>
          <dgm:bulletEnabled val="1"/>
        </dgm:presLayoutVars>
      </dgm:prSet>
      <dgm:spPr/>
    </dgm:pt>
    <dgm:pt modelId="{47FAFA4D-5FFA-4157-965E-B3ED3B7AA2B7}" type="pres">
      <dgm:prSet presAssocID="{5BC4C6E1-2999-46F1-B9CB-86D625AAF3D5}" presName="sibTrans" presStyleCnt="0"/>
      <dgm:spPr/>
    </dgm:pt>
    <dgm:pt modelId="{54A99006-2622-41EF-B37A-256D404783E9}" type="pres">
      <dgm:prSet presAssocID="{E7AE2027-B57A-4068-BE7A-4BBF7B7812D8}" presName="node" presStyleLbl="node1" presStyleIdx="3" presStyleCnt="6">
        <dgm:presLayoutVars>
          <dgm:bulletEnabled val="1"/>
        </dgm:presLayoutVars>
      </dgm:prSet>
      <dgm:spPr/>
    </dgm:pt>
    <dgm:pt modelId="{9710CF75-F46B-44B1-BCF8-D210EAFBB32C}" type="pres">
      <dgm:prSet presAssocID="{71D10D08-B438-4F77-97A2-A5C9BCAED71C}" presName="sibTrans" presStyleCnt="0"/>
      <dgm:spPr/>
    </dgm:pt>
    <dgm:pt modelId="{55261B14-6631-4D52-B8C9-BF1931E040B1}" type="pres">
      <dgm:prSet presAssocID="{1B6A2ABF-D83A-467C-8534-3AC942ACA42F}" presName="node" presStyleLbl="node1" presStyleIdx="4" presStyleCnt="6">
        <dgm:presLayoutVars>
          <dgm:bulletEnabled val="1"/>
        </dgm:presLayoutVars>
      </dgm:prSet>
      <dgm:spPr/>
    </dgm:pt>
    <dgm:pt modelId="{81A5E10D-DACD-4AC3-805F-DB31FF08A981}" type="pres">
      <dgm:prSet presAssocID="{20837777-5DD0-48C5-A9CA-59CFF1967686}" presName="sibTrans" presStyleCnt="0"/>
      <dgm:spPr/>
    </dgm:pt>
    <dgm:pt modelId="{32F926C6-DE85-4F08-8BC7-7299291C013D}" type="pres">
      <dgm:prSet presAssocID="{A88583E9-B15A-49E4-B5F9-E5EB0222D75F}" presName="node" presStyleLbl="node1" presStyleIdx="5" presStyleCnt="6">
        <dgm:presLayoutVars>
          <dgm:bulletEnabled val="1"/>
        </dgm:presLayoutVars>
      </dgm:prSet>
      <dgm:spPr/>
    </dgm:pt>
  </dgm:ptLst>
  <dgm:cxnLst>
    <dgm:cxn modelId="{42FE8F0E-BA82-491E-ABA5-21B681E2CA25}" srcId="{CC5D1843-AC6D-45AF-819E-626C63787CB3}" destId="{6635B325-028A-46B3-9F44-24F1C4A5D65A}" srcOrd="2" destOrd="0" parTransId="{93A55436-3DB3-42DC-AB88-3171F4420F56}" sibTransId="{5BC4C6E1-2999-46F1-B9CB-86D625AAF3D5}"/>
    <dgm:cxn modelId="{F251B128-C673-4210-9F8F-C155CF76A2E0}" srcId="{CC5D1843-AC6D-45AF-819E-626C63787CB3}" destId="{A88583E9-B15A-49E4-B5F9-E5EB0222D75F}" srcOrd="5" destOrd="0" parTransId="{A596A626-A478-4573-A590-D006F1B499ED}" sibTransId="{D9CAE393-EBE1-4F16-B2A4-2CFB894218D2}"/>
    <dgm:cxn modelId="{64F6D639-6C80-4487-8CB1-FC219F857D39}" type="presOf" srcId="{C75AF1C2-92D1-4192-983A-A9CCD4B04445}" destId="{5D40A085-E17E-457B-ACCC-D8647AB69ED4}" srcOrd="0" destOrd="0" presId="urn:microsoft.com/office/officeart/2005/8/layout/default"/>
    <dgm:cxn modelId="{53C4034B-CAA0-40B5-BE8C-61E17419A24D}" type="presOf" srcId="{D814CD37-B26A-42B6-96D6-37AC21F30BDC}" destId="{34FE06D4-9DD7-4265-A662-83C32BE944B4}" srcOrd="0" destOrd="0" presId="urn:microsoft.com/office/officeart/2005/8/layout/default"/>
    <dgm:cxn modelId="{A807144C-E8EC-4E17-B4B3-3B79D8339D49}" type="presOf" srcId="{A88583E9-B15A-49E4-B5F9-E5EB0222D75F}" destId="{32F926C6-DE85-4F08-8BC7-7299291C013D}" srcOrd="0" destOrd="0" presId="urn:microsoft.com/office/officeart/2005/8/layout/default"/>
    <dgm:cxn modelId="{5833287D-4690-4745-AAC8-37C0E65B131D}" type="presOf" srcId="{CC5D1843-AC6D-45AF-819E-626C63787CB3}" destId="{E47D6E4F-F9AA-40D8-A6EF-A08E9CABFAFF}" srcOrd="0" destOrd="0" presId="urn:microsoft.com/office/officeart/2005/8/layout/default"/>
    <dgm:cxn modelId="{48D05B87-DE34-4EE2-BD82-D7D161C4A7D8}" srcId="{CC5D1843-AC6D-45AF-819E-626C63787CB3}" destId="{D814CD37-B26A-42B6-96D6-37AC21F30BDC}" srcOrd="0" destOrd="0" parTransId="{21D49489-CF1E-4EB6-9424-47FF5D92E20B}" sibTransId="{54EDECAD-DC8F-47A2-BFC0-B329803659AE}"/>
    <dgm:cxn modelId="{EAEA7488-8F99-4414-8E3D-ECE109D115C8}" type="presOf" srcId="{1B6A2ABF-D83A-467C-8534-3AC942ACA42F}" destId="{55261B14-6631-4D52-B8C9-BF1931E040B1}" srcOrd="0" destOrd="0" presId="urn:microsoft.com/office/officeart/2005/8/layout/default"/>
    <dgm:cxn modelId="{B1F97CA5-F77A-4673-80EB-9CFD0D7CBFBB}" srcId="{CC5D1843-AC6D-45AF-819E-626C63787CB3}" destId="{C75AF1C2-92D1-4192-983A-A9CCD4B04445}" srcOrd="1" destOrd="0" parTransId="{9ED947A6-E6C9-4594-8D28-05848CD13490}" sibTransId="{CEE6C125-2C79-4827-B148-E1DF59CF81AD}"/>
    <dgm:cxn modelId="{D50605B7-485F-4C4F-B057-D6B7925F1486}" srcId="{CC5D1843-AC6D-45AF-819E-626C63787CB3}" destId="{E7AE2027-B57A-4068-BE7A-4BBF7B7812D8}" srcOrd="3" destOrd="0" parTransId="{E88DDCFC-3071-4C60-A1E6-F71C760ABF69}" sibTransId="{71D10D08-B438-4F77-97A2-A5C9BCAED71C}"/>
    <dgm:cxn modelId="{B65AE6CA-CFF0-4DE9-9D10-487D92170A45}" type="presOf" srcId="{E7AE2027-B57A-4068-BE7A-4BBF7B7812D8}" destId="{54A99006-2622-41EF-B37A-256D404783E9}" srcOrd="0" destOrd="0" presId="urn:microsoft.com/office/officeart/2005/8/layout/default"/>
    <dgm:cxn modelId="{691204DE-C8EA-4DC2-8CF3-DEA9BAC4B2D5}" srcId="{CC5D1843-AC6D-45AF-819E-626C63787CB3}" destId="{1B6A2ABF-D83A-467C-8534-3AC942ACA42F}" srcOrd="4" destOrd="0" parTransId="{F4986770-0FA4-4ACA-8A68-6A07B405B9B7}" sibTransId="{20837777-5DD0-48C5-A9CA-59CFF1967686}"/>
    <dgm:cxn modelId="{0039A3E4-35E8-4812-8186-5E6B22A265A0}" type="presOf" srcId="{6635B325-028A-46B3-9F44-24F1C4A5D65A}" destId="{EDA59937-9963-4EEF-8D5A-512A73A98C44}" srcOrd="0" destOrd="0" presId="urn:microsoft.com/office/officeart/2005/8/layout/default"/>
    <dgm:cxn modelId="{65B9279B-14B4-4D4F-9A99-D47034B50553}" type="presParOf" srcId="{E47D6E4F-F9AA-40D8-A6EF-A08E9CABFAFF}" destId="{34FE06D4-9DD7-4265-A662-83C32BE944B4}" srcOrd="0" destOrd="0" presId="urn:microsoft.com/office/officeart/2005/8/layout/default"/>
    <dgm:cxn modelId="{9709E6A6-1452-492C-850E-B0536E75B27D}" type="presParOf" srcId="{E47D6E4F-F9AA-40D8-A6EF-A08E9CABFAFF}" destId="{0B216434-20B0-4A28-B8F1-104247DBD19B}" srcOrd="1" destOrd="0" presId="urn:microsoft.com/office/officeart/2005/8/layout/default"/>
    <dgm:cxn modelId="{C4E88D90-C53C-4580-A1CB-740EBCAFCE73}" type="presParOf" srcId="{E47D6E4F-F9AA-40D8-A6EF-A08E9CABFAFF}" destId="{5D40A085-E17E-457B-ACCC-D8647AB69ED4}" srcOrd="2" destOrd="0" presId="urn:microsoft.com/office/officeart/2005/8/layout/default"/>
    <dgm:cxn modelId="{1B4FDCC8-69F0-4E03-85A8-2E98A8A4453E}" type="presParOf" srcId="{E47D6E4F-F9AA-40D8-A6EF-A08E9CABFAFF}" destId="{74EC3E42-8B2F-4CF5-AD11-0AA8CB0E9F4C}" srcOrd="3" destOrd="0" presId="urn:microsoft.com/office/officeart/2005/8/layout/default"/>
    <dgm:cxn modelId="{B45EB837-3AE4-4762-B7B0-49FD2A996CAE}" type="presParOf" srcId="{E47D6E4F-F9AA-40D8-A6EF-A08E9CABFAFF}" destId="{EDA59937-9963-4EEF-8D5A-512A73A98C44}" srcOrd="4" destOrd="0" presId="urn:microsoft.com/office/officeart/2005/8/layout/default"/>
    <dgm:cxn modelId="{E670A216-8592-4A08-BA06-AD61BF6D4344}" type="presParOf" srcId="{E47D6E4F-F9AA-40D8-A6EF-A08E9CABFAFF}" destId="{47FAFA4D-5FFA-4157-965E-B3ED3B7AA2B7}" srcOrd="5" destOrd="0" presId="urn:microsoft.com/office/officeart/2005/8/layout/default"/>
    <dgm:cxn modelId="{62DF7DFE-48BE-464C-8F5E-E2B008050296}" type="presParOf" srcId="{E47D6E4F-F9AA-40D8-A6EF-A08E9CABFAFF}" destId="{54A99006-2622-41EF-B37A-256D404783E9}" srcOrd="6" destOrd="0" presId="urn:microsoft.com/office/officeart/2005/8/layout/default"/>
    <dgm:cxn modelId="{70560458-313E-4211-AC5D-1AA8E9AE5072}" type="presParOf" srcId="{E47D6E4F-F9AA-40D8-A6EF-A08E9CABFAFF}" destId="{9710CF75-F46B-44B1-BCF8-D210EAFBB32C}" srcOrd="7" destOrd="0" presId="urn:microsoft.com/office/officeart/2005/8/layout/default"/>
    <dgm:cxn modelId="{19A05F70-CEC7-4895-82B2-7F5FE3EFFAE8}" type="presParOf" srcId="{E47D6E4F-F9AA-40D8-A6EF-A08E9CABFAFF}" destId="{55261B14-6631-4D52-B8C9-BF1931E040B1}" srcOrd="8" destOrd="0" presId="urn:microsoft.com/office/officeart/2005/8/layout/default"/>
    <dgm:cxn modelId="{A05AB5E9-6A72-4D44-A5E6-AF05AD8634A6}" type="presParOf" srcId="{E47D6E4F-F9AA-40D8-A6EF-A08E9CABFAFF}" destId="{81A5E10D-DACD-4AC3-805F-DB31FF08A981}" srcOrd="9" destOrd="0" presId="urn:microsoft.com/office/officeart/2005/8/layout/default"/>
    <dgm:cxn modelId="{B8A140AA-93AF-4FEE-AA9C-7A5BB4A1E2C5}" type="presParOf" srcId="{E47D6E4F-F9AA-40D8-A6EF-A08E9CABFAFF}" destId="{32F926C6-DE85-4F08-8BC7-7299291C013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FE06D4-9DD7-4265-A662-83C32BE944B4}">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Όταν προτεραιότητα έχει η επιβίωση εγκαταλείπονται οι σύμμαχοι.</a:t>
          </a:r>
          <a:endParaRPr lang="en-US" sz="1500" kern="1200"/>
        </a:p>
      </dsp:txBody>
      <dsp:txXfrm>
        <a:off x="48170" y="660"/>
        <a:ext cx="2210431" cy="1326259"/>
      </dsp:txXfrm>
    </dsp:sp>
    <dsp:sp modelId="{5D40A085-E17E-457B-ACCC-D8647AB69ED4}">
      <dsp:nvSpPr>
        <dsp:cNvPr id="0" name=""/>
        <dsp:cNvSpPr/>
      </dsp:nvSpPr>
      <dsp:spPr>
        <a:xfrm>
          <a:off x="2479645" y="660"/>
          <a:ext cx="2210431" cy="13262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Η θέση ισχύος αποκαλύπτει τις πραγματικές επιδιώξεις και την αληθινή ηθική διάσταση.</a:t>
          </a:r>
          <a:endParaRPr lang="en-US" sz="1500" kern="1200"/>
        </a:p>
      </dsp:txBody>
      <dsp:txXfrm>
        <a:off x="2479645" y="660"/>
        <a:ext cx="2210431" cy="1326259"/>
      </dsp:txXfrm>
    </dsp:sp>
    <dsp:sp modelId="{EDA59937-9963-4EEF-8D5A-512A73A98C44}">
      <dsp:nvSpPr>
        <dsp:cNvPr id="0" name=""/>
        <dsp:cNvSpPr/>
      </dsp:nvSpPr>
      <dsp:spPr>
        <a:xfrm>
          <a:off x="4911120" y="660"/>
          <a:ext cx="2210431" cy="132625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Η παρωδία δίκης μαρτυρεί υποκρισία και αποτελεί άλλοθι για τη νομιμοποίηση προσχεδιασμένων εγκλημάτων. </a:t>
          </a:r>
          <a:endParaRPr lang="en-US" sz="1500" kern="1200"/>
        </a:p>
      </dsp:txBody>
      <dsp:txXfrm>
        <a:off x="4911120" y="660"/>
        <a:ext cx="2210431" cy="1326259"/>
      </dsp:txXfrm>
    </dsp:sp>
    <dsp:sp modelId="{54A99006-2622-41EF-B37A-256D404783E9}">
      <dsp:nvSpPr>
        <dsp:cNvPr id="0" name=""/>
        <dsp:cNvSpPr/>
      </dsp:nvSpPr>
      <dsp:spPr>
        <a:xfrm>
          <a:off x="7342595" y="660"/>
          <a:ext cx="2210431" cy="13262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Η απόγνωση και η παντελής έλλειψη ανθρωπισμού φέρνει τον άνθρωπο στην απόγνωση.</a:t>
          </a:r>
          <a:endParaRPr lang="en-US" sz="1500" kern="1200"/>
        </a:p>
      </dsp:txBody>
      <dsp:txXfrm>
        <a:off x="7342595" y="660"/>
        <a:ext cx="2210431" cy="1326259"/>
      </dsp:txXfrm>
    </dsp:sp>
    <dsp:sp modelId="{55261B14-6631-4D52-B8C9-BF1931E040B1}">
      <dsp:nvSpPr>
        <dsp:cNvPr id="0" name=""/>
        <dsp:cNvSpPr/>
      </dsp:nvSpPr>
      <dsp:spPr>
        <a:xfrm>
          <a:off x="2479645" y="1547963"/>
          <a:ext cx="2210431" cy="132625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Οι φρικαλεότητες του εμφυλίου πολέμου ξεπερνούν κάθε άλλη περίπτωση.</a:t>
          </a:r>
          <a:endParaRPr lang="en-US" sz="1500" kern="1200"/>
        </a:p>
      </dsp:txBody>
      <dsp:txXfrm>
        <a:off x="2479645" y="1547963"/>
        <a:ext cx="2210431" cy="1326259"/>
      </dsp:txXfrm>
    </dsp:sp>
    <dsp:sp modelId="{32F926C6-DE85-4F08-8BC7-7299291C013D}">
      <dsp:nvSpPr>
        <dsp:cNvPr id="0" name=""/>
        <dsp:cNvSpPr/>
      </dsp:nvSpPr>
      <dsp:spPr>
        <a:xfrm>
          <a:off x="4911120" y="1547963"/>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Συχνά σε περιπτώσεις εμφύλιας διαμάχης οι βιαιότητες γίνονται με την ανοχή, την κάλυψη και τη συνενοχή των μεγάλων δυνάμεων.</a:t>
          </a:r>
          <a:endParaRPr lang="en-US" sz="1500" kern="1200"/>
        </a:p>
      </dsp:txBody>
      <dsp:txXfrm>
        <a:off x="4911120" y="1547963"/>
        <a:ext cx="2210431" cy="13262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CB359A-8FB3-41B6-80F4-A71F2034668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542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C6F3C18-83C9-4DF8-9451-E433E400E8AC}"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B359A-8FB3-41B6-80F4-A71F2034668D}" type="slidenum">
              <a:rPr lang="en-US" smtClean="0"/>
              <a:t>‹#›</a:t>
            </a:fld>
            <a:endParaRPr lang="en-US"/>
          </a:p>
        </p:txBody>
      </p:sp>
    </p:spTree>
    <p:extLst>
      <p:ext uri="{BB962C8B-B14F-4D97-AF65-F5344CB8AC3E}">
        <p14:creationId xmlns:p14="http://schemas.microsoft.com/office/powerpoint/2010/main" val="1857126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359A-8FB3-41B6-80F4-A71F2034668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8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359A-8FB3-41B6-80F4-A71F2034668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548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359A-8FB3-41B6-80F4-A71F2034668D}" type="slidenum">
              <a:rPr lang="en-US" smtClean="0"/>
              <a:t>‹#›</a:t>
            </a:fld>
            <a:endParaRPr lang="en-US"/>
          </a:p>
        </p:txBody>
      </p:sp>
    </p:spTree>
    <p:extLst>
      <p:ext uri="{BB962C8B-B14F-4D97-AF65-F5344CB8AC3E}">
        <p14:creationId xmlns:p14="http://schemas.microsoft.com/office/powerpoint/2010/main" val="34625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359A-8FB3-41B6-80F4-A71F2034668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31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359A-8FB3-41B6-80F4-A71F2034668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91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359A-8FB3-41B6-80F4-A71F2034668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2541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359A-8FB3-41B6-80F4-A71F2034668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2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359A-8FB3-41B6-80F4-A71F2034668D}" type="slidenum">
              <a:rPr lang="en-US" smtClean="0"/>
              <a:t>‹#›</a:t>
            </a:fld>
            <a:endParaRPr lang="en-US"/>
          </a:p>
        </p:txBody>
      </p:sp>
    </p:spTree>
    <p:extLst>
      <p:ext uri="{BB962C8B-B14F-4D97-AF65-F5344CB8AC3E}">
        <p14:creationId xmlns:p14="http://schemas.microsoft.com/office/powerpoint/2010/main" val="155371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C6F3C18-83C9-4DF8-9451-E433E400E8AC}"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359A-8FB3-41B6-80F4-A71F2034668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23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C6F3C18-83C9-4DF8-9451-E433E400E8AC}"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B359A-8FB3-41B6-80F4-A71F2034668D}" type="slidenum">
              <a:rPr lang="en-US" smtClean="0"/>
              <a:t>‹#›</a:t>
            </a:fld>
            <a:endParaRPr lang="en-US"/>
          </a:p>
        </p:txBody>
      </p:sp>
    </p:spTree>
    <p:extLst>
      <p:ext uri="{BB962C8B-B14F-4D97-AF65-F5344CB8AC3E}">
        <p14:creationId xmlns:p14="http://schemas.microsoft.com/office/powerpoint/2010/main" val="37576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C6F3C18-83C9-4DF8-9451-E433E400E8AC}"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CB359A-8FB3-41B6-80F4-A71F2034668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21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C6F3C18-83C9-4DF8-9451-E433E400E8AC}"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CB359A-8FB3-41B6-80F4-A71F2034668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36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F3C18-83C9-4DF8-9451-E433E400E8AC}"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CB359A-8FB3-41B6-80F4-A71F2034668D}" type="slidenum">
              <a:rPr lang="en-US" smtClean="0"/>
              <a:t>‹#›</a:t>
            </a:fld>
            <a:endParaRPr lang="en-US"/>
          </a:p>
        </p:txBody>
      </p:sp>
    </p:spTree>
    <p:extLst>
      <p:ext uri="{BB962C8B-B14F-4D97-AF65-F5344CB8AC3E}">
        <p14:creationId xmlns:p14="http://schemas.microsoft.com/office/powerpoint/2010/main" val="327428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C6F3C18-83C9-4DF8-9451-E433E400E8AC}"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B359A-8FB3-41B6-80F4-A71F2034668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12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C6F3C18-83C9-4DF8-9451-E433E400E8AC}"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B359A-8FB3-41B6-80F4-A71F2034668D}" type="slidenum">
              <a:rPr lang="en-US" smtClean="0"/>
              <a:t>‹#›</a:t>
            </a:fld>
            <a:endParaRPr lang="en-US"/>
          </a:p>
        </p:txBody>
      </p:sp>
    </p:spTree>
    <p:extLst>
      <p:ext uri="{BB962C8B-B14F-4D97-AF65-F5344CB8AC3E}">
        <p14:creationId xmlns:p14="http://schemas.microsoft.com/office/powerpoint/2010/main" val="23897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6F3C18-83C9-4DF8-9451-E433E400E8AC}" type="datetimeFigureOut">
              <a:rPr lang="en-US" smtClean="0"/>
              <a:t>11/14/2025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CB359A-8FB3-41B6-80F4-A71F2034668D}" type="slidenum">
              <a:rPr lang="en-US" smtClean="0"/>
              <a:t>‹#›</a:t>
            </a:fld>
            <a:endParaRPr lang="en-US"/>
          </a:p>
        </p:txBody>
      </p:sp>
    </p:spTree>
    <p:extLst>
      <p:ext uri="{BB962C8B-B14F-4D97-AF65-F5344CB8AC3E}">
        <p14:creationId xmlns:p14="http://schemas.microsoft.com/office/powerpoint/2010/main" val="1830061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Εικόνα 3">
            <a:extLst>
              <a:ext uri="{FF2B5EF4-FFF2-40B4-BE49-F238E27FC236}">
                <a16:creationId xmlns:a16="http://schemas.microsoft.com/office/drawing/2014/main" id="{A146BD25-2D91-4F71-5101-F21DDAD71BCF}"/>
              </a:ext>
            </a:extLst>
          </p:cNvPr>
          <p:cNvPicPr>
            <a:picLocks noChangeAspect="1"/>
          </p:cNvPicPr>
          <p:nvPr/>
        </p:nvPicPr>
        <p:blipFill>
          <a:blip r:embed="rId3">
            <a:alphaModFix amt="50000"/>
          </a:blip>
          <a:srcRect t="4008" r="1" b="21665"/>
          <a:stretch>
            <a:fillRect/>
          </a:stretch>
        </p:blipFill>
        <p:spPr>
          <a:xfrm>
            <a:off x="486138" y="488137"/>
            <a:ext cx="11227442" cy="5883295"/>
          </a:xfrm>
          <a:prstGeom prst="rect">
            <a:avLst/>
          </a:prstGeom>
        </p:spPr>
      </p:pic>
      <p:cxnSp>
        <p:nvCxnSpPr>
          <p:cNvPr id="13" name="Straight Connector 12">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3594428"/>
            <a:ext cx="6949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7" name="Group 16">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8"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9" name="Picture 18">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0"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1" name="Picture 20">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Τίτλος 1">
            <a:extLst>
              <a:ext uri="{FF2B5EF4-FFF2-40B4-BE49-F238E27FC236}">
                <a16:creationId xmlns:a16="http://schemas.microsoft.com/office/drawing/2014/main" id="{B3FF939E-3EDA-7A01-1E5A-193C3F53B249}"/>
              </a:ext>
            </a:extLst>
          </p:cNvPr>
          <p:cNvSpPr>
            <a:spLocks noGrp="1"/>
          </p:cNvSpPr>
          <p:nvPr>
            <p:ph type="ctrTitle"/>
          </p:nvPr>
        </p:nvSpPr>
        <p:spPr>
          <a:xfrm>
            <a:off x="2224403" y="1113698"/>
            <a:ext cx="8229600" cy="2345264"/>
          </a:xfrm>
        </p:spPr>
        <p:txBody>
          <a:bodyPr>
            <a:normAutofit/>
          </a:bodyPr>
          <a:lstStyle/>
          <a:p>
            <a:r>
              <a:rPr lang="el-GR" sz="7200">
                <a:solidFill>
                  <a:schemeClr val="bg1"/>
                </a:solidFill>
              </a:rPr>
              <a:t>Θουκυδίδου Ιστορίες</a:t>
            </a:r>
            <a:endParaRPr lang="en-US" sz="7200">
              <a:solidFill>
                <a:schemeClr val="bg1"/>
              </a:solidFill>
            </a:endParaRPr>
          </a:p>
        </p:txBody>
      </p:sp>
      <p:sp>
        <p:nvSpPr>
          <p:cNvPr id="3" name="Υπότιτλος 2">
            <a:extLst>
              <a:ext uri="{FF2B5EF4-FFF2-40B4-BE49-F238E27FC236}">
                <a16:creationId xmlns:a16="http://schemas.microsoft.com/office/drawing/2014/main" id="{5743F25F-E498-51CC-AEE0-3886DC7DBF90}"/>
              </a:ext>
            </a:extLst>
          </p:cNvPr>
          <p:cNvSpPr>
            <a:spLocks noGrp="1"/>
          </p:cNvSpPr>
          <p:nvPr>
            <p:ph type="subTitle" idx="1"/>
          </p:nvPr>
        </p:nvSpPr>
        <p:spPr>
          <a:xfrm>
            <a:off x="2453003" y="3729894"/>
            <a:ext cx="7772400" cy="1320802"/>
          </a:xfrm>
        </p:spPr>
        <p:txBody>
          <a:bodyPr>
            <a:normAutofit/>
          </a:bodyPr>
          <a:lstStyle/>
          <a:p>
            <a:r>
              <a:rPr lang="el-GR">
                <a:solidFill>
                  <a:schemeClr val="bg1"/>
                </a:solidFill>
              </a:rPr>
              <a:t>3.81</a:t>
            </a:r>
          </a:p>
          <a:p>
            <a:r>
              <a:rPr lang="el-GR">
                <a:solidFill>
                  <a:schemeClr val="bg1"/>
                </a:solidFill>
              </a:rPr>
              <a:t>Κείμενο-Μετάφραση-Σχόλια</a:t>
            </a:r>
            <a:endParaRPr lang="en-US">
              <a:solidFill>
                <a:schemeClr val="bg1"/>
              </a:solidFill>
            </a:endParaRPr>
          </a:p>
        </p:txBody>
      </p:sp>
    </p:spTree>
    <p:extLst>
      <p:ext uri="{BB962C8B-B14F-4D97-AF65-F5344CB8AC3E}">
        <p14:creationId xmlns:p14="http://schemas.microsoft.com/office/powerpoint/2010/main" val="136204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189E1D02-55A1-2F6E-F5EE-D619CE80B580}"/>
              </a:ext>
            </a:extLst>
          </p:cNvPr>
          <p:cNvPicPr>
            <a:picLocks noChangeAspect="1"/>
          </p:cNvPicPr>
          <p:nvPr/>
        </p:nvPicPr>
        <p:blipFill>
          <a:blip r:embed="rId3"/>
          <a:srcRect l="2623" r="11022" b="-1"/>
          <a:stretch>
            <a:fillRect/>
          </a:stretch>
        </p:blipFill>
        <p:spPr>
          <a:xfrm>
            <a:off x="486138" y="488137"/>
            <a:ext cx="11227442" cy="5883295"/>
          </a:xfrm>
          <a:prstGeom prst="rect">
            <a:avLst/>
          </a:prstGeom>
        </p:spPr>
      </p:pic>
      <p:sp>
        <p:nvSpPr>
          <p:cNvPr id="11" name="Rectangle 10">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13" name="Group 12">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14"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5" name="Picture 14">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16"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7" name="Picture 16">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Tree>
    <p:extLst>
      <p:ext uri="{BB962C8B-B14F-4D97-AF65-F5344CB8AC3E}">
        <p14:creationId xmlns:p14="http://schemas.microsoft.com/office/powerpoint/2010/main" val="349721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68389F-9EA8-0AD7-5A80-AA71B3C60842}"/>
              </a:ext>
            </a:extLst>
          </p:cNvPr>
          <p:cNvSpPr>
            <a:spLocks noGrp="1"/>
          </p:cNvSpPr>
          <p:nvPr>
            <p:ph type="title"/>
          </p:nvPr>
        </p:nvSpPr>
        <p:spPr>
          <a:xfrm>
            <a:off x="1180214" y="982132"/>
            <a:ext cx="9716384" cy="910463"/>
          </a:xfrm>
        </p:spPr>
        <p:txBody>
          <a:bodyPr>
            <a:normAutofit fontScale="90000"/>
          </a:bodyPr>
          <a:lstStyle/>
          <a:p>
            <a:r>
              <a:rPr lang="el-GR" b="1" dirty="0"/>
              <a:t>Δομή της ενότητας</a:t>
            </a:r>
            <a:br>
              <a:rPr lang="en-US" dirty="0"/>
            </a:br>
            <a:endParaRPr lang="en-US" dirty="0"/>
          </a:p>
        </p:txBody>
      </p:sp>
      <p:sp>
        <p:nvSpPr>
          <p:cNvPr id="3" name="Θέση περιεχομένου 2">
            <a:extLst>
              <a:ext uri="{FF2B5EF4-FFF2-40B4-BE49-F238E27FC236}">
                <a16:creationId xmlns:a16="http://schemas.microsoft.com/office/drawing/2014/main" id="{6A8BA231-36EC-87BA-52AD-788580B79747}"/>
              </a:ext>
            </a:extLst>
          </p:cNvPr>
          <p:cNvSpPr>
            <a:spLocks noGrp="1"/>
          </p:cNvSpPr>
          <p:nvPr>
            <p:ph idx="1"/>
          </p:nvPr>
        </p:nvSpPr>
        <p:spPr>
          <a:xfrm>
            <a:off x="765543" y="1648047"/>
            <a:ext cx="10802679" cy="4327451"/>
          </a:xfrm>
        </p:spPr>
        <p:txBody>
          <a:bodyPr numCol="2">
            <a:normAutofit fontScale="77500" lnSpcReduction="20000"/>
          </a:bodyPr>
          <a:lstStyle/>
          <a:p>
            <a:r>
              <a:rPr lang="el-GR" sz="3200" dirty="0"/>
              <a:t>Α.  Η αναχώρηση των </a:t>
            </a:r>
            <a:r>
              <a:rPr lang="el-GR" sz="3200" dirty="0" err="1"/>
              <a:t>Πελοποννησίων</a:t>
            </a:r>
            <a:r>
              <a:rPr lang="el-GR" sz="3200" dirty="0"/>
              <a:t> για την πατρίδα τους</a:t>
            </a:r>
            <a:endParaRPr lang="en-US" sz="3200" dirty="0"/>
          </a:p>
          <a:p>
            <a:pPr lvl="0"/>
            <a:r>
              <a:rPr lang="el-GR" sz="3200" dirty="0"/>
              <a:t>Χρόνος και τρόπος φυγής</a:t>
            </a:r>
            <a:endParaRPr lang="en-US" sz="3200" dirty="0"/>
          </a:p>
          <a:p>
            <a:pPr lvl="0"/>
            <a:r>
              <a:rPr lang="el-GR" sz="3200" dirty="0"/>
              <a:t>Διάβαση του ισθμού της Λευκάδας και αιτιολόγηση</a:t>
            </a:r>
            <a:endParaRPr lang="en-US" sz="3200" dirty="0"/>
          </a:p>
          <a:p>
            <a:r>
              <a:rPr lang="el-GR" sz="3200" dirty="0"/>
              <a:t>Β. Ενέργειες Κερκυραίων δημοκρατικών</a:t>
            </a:r>
            <a:endParaRPr lang="en-US" sz="3200" dirty="0"/>
          </a:p>
          <a:p>
            <a:pPr lvl="0"/>
            <a:r>
              <a:rPr lang="el-GR" sz="3200" dirty="0"/>
              <a:t>Χρόνος και αιτιολόγηση κάθε ενέργειας</a:t>
            </a:r>
            <a:endParaRPr lang="en-US" sz="3200" dirty="0"/>
          </a:p>
          <a:p>
            <a:r>
              <a:rPr lang="el-GR" sz="3200" dirty="0"/>
              <a:t>Οι βαρβαρότητες των δημοκρατικών</a:t>
            </a:r>
            <a:endParaRPr lang="en-US" sz="3200" dirty="0"/>
          </a:p>
          <a:p>
            <a:endParaRPr lang="el-GR" sz="3200" dirty="0"/>
          </a:p>
          <a:p>
            <a:endParaRPr lang="el-GR" sz="3200" dirty="0"/>
          </a:p>
          <a:p>
            <a:r>
              <a:rPr lang="el-GR" sz="3200" dirty="0"/>
              <a:t>Γ. Η απόγνωση και το τέλος που θέτουν μόνοι τους οι ολιγαρχικοί στο Ηραίο</a:t>
            </a:r>
            <a:endParaRPr lang="en-US" sz="3200" dirty="0"/>
          </a:p>
          <a:p>
            <a:pPr lvl="0"/>
            <a:r>
              <a:rPr lang="el-GR" sz="3200" dirty="0"/>
              <a:t>Τρόποι που βάζουν τέλος στη ζωή τους</a:t>
            </a:r>
            <a:endParaRPr lang="en-US" sz="3200" dirty="0"/>
          </a:p>
          <a:p>
            <a:r>
              <a:rPr lang="el-GR" sz="3200" dirty="0"/>
              <a:t>Δ. Οι φρικαλεότητες των δημοκρατικών</a:t>
            </a:r>
            <a:endParaRPr lang="en-US" sz="3200" dirty="0"/>
          </a:p>
          <a:p>
            <a:pPr lvl="0"/>
            <a:r>
              <a:rPr lang="el-GR" sz="3200" dirty="0"/>
              <a:t>Φανερές και μη αιτίες των εγκλημάτων τους</a:t>
            </a:r>
            <a:endParaRPr lang="en-US" sz="3200" dirty="0"/>
          </a:p>
          <a:p>
            <a:r>
              <a:rPr lang="el-GR" sz="3200" dirty="0"/>
              <a:t>Ε. Ανακεφαλαιωτικές αξιολογικές κρίσεις του ιστορικού.</a:t>
            </a:r>
            <a:endParaRPr lang="en-US" sz="3200" dirty="0"/>
          </a:p>
          <a:p>
            <a:pPr lvl="0"/>
            <a:r>
              <a:rPr lang="el-GR" sz="3200" dirty="0"/>
              <a:t>Παραδείγματα</a:t>
            </a:r>
            <a:endParaRPr lang="en-US" sz="3200" dirty="0"/>
          </a:p>
          <a:p>
            <a:endParaRPr lang="en-US" dirty="0"/>
          </a:p>
        </p:txBody>
      </p:sp>
    </p:spTree>
    <p:extLst>
      <p:ext uri="{BB962C8B-B14F-4D97-AF65-F5344CB8AC3E}">
        <p14:creationId xmlns:p14="http://schemas.microsoft.com/office/powerpoint/2010/main" val="1718883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F09FB5-DE5A-ECFD-21A6-8C952569D0EF}"/>
              </a:ext>
            </a:extLst>
          </p:cNvPr>
          <p:cNvSpPr>
            <a:spLocks noGrp="1"/>
          </p:cNvSpPr>
          <p:nvPr>
            <p:ph type="title"/>
          </p:nvPr>
        </p:nvSpPr>
        <p:spPr>
          <a:xfrm>
            <a:off x="1295402" y="982132"/>
            <a:ext cx="9601196" cy="1303867"/>
          </a:xfrm>
        </p:spPr>
        <p:txBody>
          <a:bodyPr>
            <a:normAutofit/>
          </a:bodyPr>
          <a:lstStyle/>
          <a:p>
            <a:r>
              <a:rPr lang="el-GR">
                <a:solidFill>
                  <a:srgbClr val="262626"/>
                </a:solidFill>
              </a:rPr>
              <a:t>Ιδεολογικά στοιχεία</a:t>
            </a:r>
            <a:endParaRPr lang="en-US">
              <a:solidFill>
                <a:srgbClr val="262626"/>
              </a:solidFill>
            </a:endParaRPr>
          </a:p>
        </p:txBody>
      </p:sp>
      <p:graphicFrame>
        <p:nvGraphicFramePr>
          <p:cNvPr id="5" name="Θέση περιεχομένου 2">
            <a:extLst>
              <a:ext uri="{FF2B5EF4-FFF2-40B4-BE49-F238E27FC236}">
                <a16:creationId xmlns:a16="http://schemas.microsoft.com/office/drawing/2014/main" id="{31E38F3F-9112-758F-AE3E-7FE1735DAD48}"/>
              </a:ext>
            </a:extLst>
          </p:cNvPr>
          <p:cNvGraphicFramePr>
            <a:graphicFrameLocks noGrp="1"/>
          </p:cNvGraphicFramePr>
          <p:nvPr>
            <p:ph idx="1"/>
            <p:extLst>
              <p:ext uri="{D42A27DB-BD31-4B8C-83A1-F6EECF244321}">
                <p14:modId xmlns:p14="http://schemas.microsoft.com/office/powerpoint/2010/main" val="149619594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799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EE70DE-1A64-657F-6462-AF5A707675D5}"/>
              </a:ext>
            </a:extLst>
          </p:cNvPr>
          <p:cNvSpPr>
            <a:spLocks noGrp="1"/>
          </p:cNvSpPr>
          <p:nvPr>
            <p:ph type="title"/>
          </p:nvPr>
        </p:nvSpPr>
        <p:spPr/>
        <p:txBody>
          <a:bodyPr/>
          <a:lstStyle/>
          <a:p>
            <a:r>
              <a:rPr lang="el-GR" b="1" dirty="0"/>
              <a:t>Αισχύλος, </a:t>
            </a:r>
            <a:r>
              <a:rPr lang="el-GR" b="1" i="1" dirty="0"/>
              <a:t>Επτά επί Θήβας</a:t>
            </a:r>
            <a:r>
              <a:rPr lang="el-GR" b="1" dirty="0"/>
              <a:t>, </a:t>
            </a:r>
            <a:r>
              <a:rPr lang="el-GR" b="1" dirty="0" err="1"/>
              <a:t>στ</a:t>
            </a:r>
            <a:r>
              <a:rPr lang="el-GR" b="1" dirty="0"/>
              <a:t>. 1007–1008</a:t>
            </a:r>
            <a:endParaRPr lang="en-US" b="1" dirty="0"/>
          </a:p>
        </p:txBody>
      </p:sp>
      <p:sp>
        <p:nvSpPr>
          <p:cNvPr id="3" name="Θέση περιεχομένου 2">
            <a:extLst>
              <a:ext uri="{FF2B5EF4-FFF2-40B4-BE49-F238E27FC236}">
                <a16:creationId xmlns:a16="http://schemas.microsoft.com/office/drawing/2014/main" id="{B1F69A0E-6DDF-5AFB-749F-7A37E335673A}"/>
              </a:ext>
            </a:extLst>
          </p:cNvPr>
          <p:cNvSpPr>
            <a:spLocks noGrp="1"/>
          </p:cNvSpPr>
          <p:nvPr>
            <p:ph idx="1"/>
          </p:nvPr>
        </p:nvSpPr>
        <p:spPr/>
        <p:txBody>
          <a:bodyPr/>
          <a:lstStyle/>
          <a:p>
            <a:r>
              <a:rPr lang="el-GR" dirty="0" err="1"/>
              <a:t>ἀμφότεροι</a:t>
            </a:r>
            <a:r>
              <a:rPr lang="el-GR" dirty="0"/>
              <a:t> δ’ </a:t>
            </a:r>
            <a:r>
              <a:rPr lang="el-GR" dirty="0" err="1"/>
              <a:t>ἀδελφοκτόνῳ</a:t>
            </a:r>
            <a:br>
              <a:rPr lang="el-GR" dirty="0"/>
            </a:br>
            <a:r>
              <a:rPr lang="el-GR" dirty="0" err="1"/>
              <a:t>σφαγῇ</a:t>
            </a:r>
            <a:r>
              <a:rPr lang="el-GR" dirty="0"/>
              <a:t> </a:t>
            </a:r>
            <a:r>
              <a:rPr lang="el-GR" dirty="0" err="1"/>
              <a:t>δαμέντες</a:t>
            </a:r>
            <a:r>
              <a:rPr lang="el-GR" dirty="0"/>
              <a:t> </a:t>
            </a:r>
            <a:r>
              <a:rPr lang="el-GR" dirty="0" err="1"/>
              <a:t>εὐθὺς</a:t>
            </a:r>
            <a:r>
              <a:rPr lang="el-GR" dirty="0"/>
              <a:t> </a:t>
            </a:r>
            <a:r>
              <a:rPr lang="el-GR" dirty="0" err="1"/>
              <a:t>ἐξέπνευσαν</a:t>
            </a:r>
            <a:r>
              <a:rPr lang="el-GR" dirty="0"/>
              <a:t>.</a:t>
            </a:r>
          </a:p>
          <a:p>
            <a:r>
              <a:rPr lang="el-GR" dirty="0"/>
              <a:t>Και οι δυο, από αδελφοκτόνα σφαγή νικημένοι,</a:t>
            </a:r>
            <a:br>
              <a:rPr lang="el-GR" dirty="0"/>
            </a:br>
            <a:r>
              <a:rPr lang="el-GR" dirty="0"/>
              <a:t>άφησαν αμέσως την τελευταία τους πνοή.»</a:t>
            </a:r>
          </a:p>
          <a:p>
            <a:r>
              <a:rPr lang="el-GR" dirty="0"/>
              <a:t>Εδώ ο Αισχύλος περιγράφει τον θάνατο </a:t>
            </a:r>
            <a:r>
              <a:rPr lang="el-GR" b="1" dirty="0"/>
              <a:t>Ετεοκλή και Πολυνείκη</a:t>
            </a:r>
            <a:r>
              <a:rPr lang="el-GR" dirty="0"/>
              <a:t>, που σκοτώνονται μεταξύ τους σε εμφύλιο για την εξουσία της Θήβας —</a:t>
            </a:r>
          </a:p>
          <a:p>
            <a:endParaRPr lang="en-US" dirty="0"/>
          </a:p>
        </p:txBody>
      </p:sp>
    </p:spTree>
    <p:extLst>
      <p:ext uri="{BB962C8B-B14F-4D97-AF65-F5344CB8AC3E}">
        <p14:creationId xmlns:p14="http://schemas.microsoft.com/office/powerpoint/2010/main" val="1024698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BE93C80-B31B-6629-6431-FA47839BAECC}"/>
              </a:ext>
            </a:extLst>
          </p:cNvPr>
          <p:cNvSpPr>
            <a:spLocks noGrp="1"/>
          </p:cNvSpPr>
          <p:nvPr>
            <p:ph type="title"/>
          </p:nvPr>
        </p:nvSpPr>
        <p:spPr/>
        <p:txBody>
          <a:bodyPr>
            <a:normAutofit fontScale="90000"/>
          </a:bodyPr>
          <a:lstStyle/>
          <a:p>
            <a:r>
              <a:rPr lang="en-US" b="1" dirty="0"/>
              <a:t>Lucan (</a:t>
            </a:r>
            <a:r>
              <a:rPr lang="el-GR" b="1" dirty="0" err="1"/>
              <a:t>Λουκανός</a:t>
            </a:r>
            <a:r>
              <a:rPr lang="el-GR" b="1" dirty="0"/>
              <a:t>), </a:t>
            </a:r>
            <a:r>
              <a:rPr lang="en-US" b="1" i="1" dirty="0"/>
              <a:t>Pharsalia</a:t>
            </a:r>
            <a:r>
              <a:rPr lang="en-US" b="1" dirty="0"/>
              <a:t> / </a:t>
            </a:r>
            <a:r>
              <a:rPr lang="en-US" b="1" i="1" dirty="0"/>
              <a:t>Bellum Civile</a:t>
            </a:r>
            <a:r>
              <a:rPr lang="en-US" b="1" dirty="0"/>
              <a:t>, </a:t>
            </a:r>
            <a:r>
              <a:rPr lang="el-GR" b="1" dirty="0"/>
              <a:t>Βιβλίο 2, </a:t>
            </a:r>
            <a:r>
              <a:rPr lang="el-GR" b="1" dirty="0" err="1"/>
              <a:t>στ</a:t>
            </a:r>
            <a:r>
              <a:rPr lang="el-GR" b="1" dirty="0"/>
              <a:t>. 150–151</a:t>
            </a:r>
            <a:endParaRPr lang="en-US" b="1" dirty="0"/>
          </a:p>
        </p:txBody>
      </p:sp>
      <p:sp>
        <p:nvSpPr>
          <p:cNvPr id="3" name="Θέση περιεχομένου 2">
            <a:extLst>
              <a:ext uri="{FF2B5EF4-FFF2-40B4-BE49-F238E27FC236}">
                <a16:creationId xmlns:a16="http://schemas.microsoft.com/office/drawing/2014/main" id="{43049B56-61CA-EAE9-29B6-7F525139FE0D}"/>
              </a:ext>
            </a:extLst>
          </p:cNvPr>
          <p:cNvSpPr>
            <a:spLocks noGrp="1"/>
          </p:cNvSpPr>
          <p:nvPr>
            <p:ph idx="1"/>
          </p:nvPr>
        </p:nvSpPr>
        <p:spPr/>
        <p:txBody>
          <a:bodyPr>
            <a:normAutofit fontScale="92500"/>
          </a:bodyPr>
          <a:lstStyle/>
          <a:p>
            <a:r>
              <a:rPr lang="en-US" dirty="0"/>
              <a:t>cum </a:t>
            </a:r>
            <a:r>
              <a:rPr lang="en-US" dirty="0" err="1"/>
              <a:t>socer</a:t>
            </a:r>
            <a:r>
              <a:rPr lang="en-US" dirty="0"/>
              <a:t> </a:t>
            </a:r>
            <a:r>
              <a:rPr lang="en-US" dirty="0" err="1"/>
              <a:t>atque</a:t>
            </a:r>
            <a:r>
              <a:rPr lang="en-US" dirty="0"/>
              <a:t> </a:t>
            </a:r>
            <a:r>
              <a:rPr lang="en-US" dirty="0" err="1"/>
              <a:t>gener</a:t>
            </a:r>
            <a:r>
              <a:rPr lang="en-US" dirty="0"/>
              <a:t>, cum </a:t>
            </a:r>
            <a:r>
              <a:rPr lang="en-US" dirty="0" err="1"/>
              <a:t>fraterno</a:t>
            </a:r>
            <a:r>
              <a:rPr lang="en-US" dirty="0"/>
              <a:t> sanguine </a:t>
            </a:r>
            <a:r>
              <a:rPr lang="en-US" dirty="0" err="1"/>
              <a:t>fratres</a:t>
            </a:r>
            <a:br>
              <a:rPr lang="en-US" dirty="0"/>
            </a:br>
            <a:r>
              <a:rPr lang="en-US" dirty="0" err="1"/>
              <a:t>pugnabant</a:t>
            </a:r>
            <a:r>
              <a:rPr lang="en-US" dirty="0"/>
              <a:t>…</a:t>
            </a:r>
            <a:endParaRPr lang="el-GR" dirty="0"/>
          </a:p>
          <a:p>
            <a:r>
              <a:rPr lang="el-GR" dirty="0"/>
              <a:t>όταν πεθερός και γαμπρός, όταν αδέλφια με το ίδιο αίμα</a:t>
            </a:r>
            <a:br>
              <a:rPr lang="el-GR" dirty="0"/>
            </a:br>
            <a:r>
              <a:rPr lang="el-GR" dirty="0"/>
              <a:t>πολεμούσαν μεταξύ τους…</a:t>
            </a:r>
          </a:p>
          <a:p>
            <a:r>
              <a:rPr lang="el-GR" dirty="0"/>
              <a:t>Ο </a:t>
            </a:r>
            <a:r>
              <a:rPr lang="el-GR" dirty="0" err="1"/>
              <a:t>Λουκανός</a:t>
            </a:r>
            <a:r>
              <a:rPr lang="el-GR" dirty="0"/>
              <a:t> χρησιμοποιεί το μοτίβο της </a:t>
            </a:r>
            <a:r>
              <a:rPr lang="el-GR" b="1" dirty="0"/>
              <a:t>οικογένειας που στρέφεται εναντίον της ίδιας της οικογένειας</a:t>
            </a:r>
            <a:r>
              <a:rPr lang="el-GR" dirty="0"/>
              <a:t> για να δείξει τη φρίκη του ρωμαϊκού εμφυλίου. Στο ίδιο πλαίσιο, σε άλλα σημεία του έπους αναφέρεται ότι ο εμφύλιος κάνει </a:t>
            </a:r>
            <a:r>
              <a:rPr lang="el-GR" b="1" dirty="0"/>
              <a:t>πατέρες να υψώνουν όπλα ενάντια στους γιους τους και γιους ενάντια στους πατέρες</a:t>
            </a:r>
            <a:endParaRPr lang="el-GR" dirty="0"/>
          </a:p>
          <a:p>
            <a:endParaRPr lang="en-US" dirty="0"/>
          </a:p>
        </p:txBody>
      </p:sp>
    </p:spTree>
    <p:extLst>
      <p:ext uri="{BB962C8B-B14F-4D97-AF65-F5344CB8AC3E}">
        <p14:creationId xmlns:p14="http://schemas.microsoft.com/office/powerpoint/2010/main" val="46653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6DE487F8-1DBF-00CC-BE84-13BBC310D160}"/>
              </a:ext>
            </a:extLst>
          </p:cNvPr>
          <p:cNvSpPr>
            <a:spLocks noGrp="1"/>
          </p:cNvSpPr>
          <p:nvPr>
            <p:ph sz="half" idx="1"/>
          </p:nvPr>
        </p:nvSpPr>
        <p:spPr>
          <a:xfrm>
            <a:off x="754912" y="685800"/>
            <a:ext cx="5255746" cy="5410200"/>
          </a:xfrm>
        </p:spPr>
        <p:txBody>
          <a:bodyPr>
            <a:normAutofit fontScale="85000" lnSpcReduction="20000"/>
          </a:bodyPr>
          <a:lstStyle/>
          <a:p>
            <a:pPr marL="0" indent="0">
              <a:buNone/>
            </a:pPr>
            <a:r>
              <a:rPr lang="en-US" dirty="0"/>
              <a:t>O</a:t>
            </a:r>
            <a:r>
              <a:rPr lang="el-GR" dirty="0"/>
              <a:t>ἱ </a:t>
            </a:r>
            <a:r>
              <a:rPr lang="el-GR" dirty="0" err="1"/>
              <a:t>μὲν</a:t>
            </a:r>
            <a:r>
              <a:rPr lang="el-GR" dirty="0"/>
              <a:t> </a:t>
            </a:r>
            <a:r>
              <a:rPr lang="el-GR" dirty="0" err="1"/>
              <a:t>οὖν</a:t>
            </a:r>
            <a:r>
              <a:rPr lang="el-GR" dirty="0"/>
              <a:t> </a:t>
            </a:r>
            <a:r>
              <a:rPr lang="el-GR" dirty="0" err="1"/>
              <a:t>Πελοποννήσιοι</a:t>
            </a:r>
            <a:r>
              <a:rPr lang="el-GR" dirty="0"/>
              <a:t> </a:t>
            </a:r>
            <a:r>
              <a:rPr lang="el-GR" dirty="0" err="1"/>
              <a:t>τῆς</a:t>
            </a:r>
            <a:r>
              <a:rPr lang="el-GR" dirty="0"/>
              <a:t> </a:t>
            </a:r>
            <a:r>
              <a:rPr lang="el-GR" dirty="0" err="1"/>
              <a:t>νυκτὸς</a:t>
            </a:r>
            <a:r>
              <a:rPr lang="el-GR" dirty="0"/>
              <a:t> </a:t>
            </a:r>
            <a:r>
              <a:rPr lang="el-GR" dirty="0" err="1"/>
              <a:t>εὐθὺς</a:t>
            </a:r>
            <a:r>
              <a:rPr lang="el-GR" dirty="0"/>
              <a:t> </a:t>
            </a:r>
            <a:r>
              <a:rPr lang="el-GR" dirty="0" err="1"/>
              <a:t>κατὰ</a:t>
            </a:r>
            <a:r>
              <a:rPr lang="el-GR" dirty="0"/>
              <a:t> τάχος </a:t>
            </a:r>
            <a:r>
              <a:rPr lang="el-GR" dirty="0" err="1"/>
              <a:t>ἐκομίζοντο</a:t>
            </a:r>
            <a:r>
              <a:rPr lang="el-GR" dirty="0"/>
              <a:t> </a:t>
            </a:r>
            <a:r>
              <a:rPr lang="el-GR" dirty="0" err="1"/>
              <a:t>ἐπ</a:t>
            </a:r>
            <a:r>
              <a:rPr lang="el-GR" dirty="0"/>
              <a:t>᾽ </a:t>
            </a:r>
            <a:r>
              <a:rPr lang="el-GR" dirty="0" err="1"/>
              <a:t>οἴκου</a:t>
            </a:r>
            <a:r>
              <a:rPr lang="el-GR" dirty="0"/>
              <a:t> </a:t>
            </a:r>
            <a:r>
              <a:rPr lang="el-GR" dirty="0" err="1"/>
              <a:t>παρὰ</a:t>
            </a:r>
            <a:r>
              <a:rPr lang="el-GR" dirty="0"/>
              <a:t> </a:t>
            </a:r>
            <a:r>
              <a:rPr lang="el-GR" dirty="0" err="1"/>
              <a:t>τὴν</a:t>
            </a:r>
            <a:r>
              <a:rPr lang="el-GR" dirty="0"/>
              <a:t> </a:t>
            </a:r>
            <a:r>
              <a:rPr lang="el-GR" dirty="0" err="1"/>
              <a:t>γῆν</a:t>
            </a:r>
            <a:r>
              <a:rPr lang="el-GR" dirty="0"/>
              <a:t>· </a:t>
            </a:r>
            <a:r>
              <a:rPr lang="el-GR" dirty="0" err="1"/>
              <a:t>καὶ</a:t>
            </a:r>
            <a:r>
              <a:rPr lang="el-GR" dirty="0"/>
              <a:t> </a:t>
            </a:r>
            <a:r>
              <a:rPr lang="el-GR" dirty="0" err="1"/>
              <a:t>ὑπερενεγκόντες</a:t>
            </a:r>
            <a:r>
              <a:rPr lang="el-GR" dirty="0"/>
              <a:t> </a:t>
            </a:r>
            <a:r>
              <a:rPr lang="el-GR" dirty="0" err="1"/>
              <a:t>τὸν</a:t>
            </a:r>
            <a:r>
              <a:rPr lang="el-GR" dirty="0"/>
              <a:t> </a:t>
            </a:r>
            <a:r>
              <a:rPr lang="el-GR" dirty="0" err="1"/>
              <a:t>Λευκαδίων</a:t>
            </a:r>
            <a:r>
              <a:rPr lang="el-GR" dirty="0"/>
              <a:t> </a:t>
            </a:r>
            <a:r>
              <a:rPr lang="el-GR" dirty="0" err="1"/>
              <a:t>ἰσθμὸν</a:t>
            </a:r>
            <a:r>
              <a:rPr lang="el-GR" dirty="0"/>
              <a:t> </a:t>
            </a:r>
            <a:r>
              <a:rPr lang="el-GR" dirty="0" err="1"/>
              <a:t>τὰς</a:t>
            </a:r>
            <a:r>
              <a:rPr lang="el-GR" dirty="0"/>
              <a:t> </a:t>
            </a:r>
            <a:r>
              <a:rPr lang="el-GR" dirty="0" err="1"/>
              <a:t>ναῦς</a:t>
            </a:r>
            <a:r>
              <a:rPr lang="el-GR" dirty="0"/>
              <a:t>, </a:t>
            </a:r>
          </a:p>
          <a:p>
            <a:pPr marL="0" indent="0">
              <a:buNone/>
            </a:pPr>
            <a:endParaRPr lang="el-GR" dirty="0"/>
          </a:p>
          <a:p>
            <a:pPr marL="0" indent="0">
              <a:buNone/>
            </a:pPr>
            <a:r>
              <a:rPr lang="el-GR" dirty="0" err="1"/>
              <a:t>ὅπως</a:t>
            </a:r>
            <a:r>
              <a:rPr lang="el-GR" dirty="0"/>
              <a:t> </a:t>
            </a:r>
            <a:r>
              <a:rPr lang="el-GR" dirty="0" err="1"/>
              <a:t>μὴ</a:t>
            </a:r>
            <a:r>
              <a:rPr lang="el-GR" dirty="0"/>
              <a:t> περιπλέοντες </a:t>
            </a:r>
            <a:r>
              <a:rPr lang="el-GR" dirty="0" err="1"/>
              <a:t>ὀφθῶσιν</a:t>
            </a:r>
            <a:r>
              <a:rPr lang="el-GR" dirty="0"/>
              <a:t>, </a:t>
            </a:r>
            <a:r>
              <a:rPr lang="el-GR" dirty="0" err="1"/>
              <a:t>ἀποκομίζονται</a:t>
            </a:r>
            <a:r>
              <a:rPr lang="el-GR" dirty="0"/>
              <a:t>. </a:t>
            </a:r>
          </a:p>
          <a:p>
            <a:pPr marL="0" indent="0">
              <a:buNone/>
            </a:pPr>
            <a:endParaRPr lang="el-GR" dirty="0"/>
          </a:p>
          <a:p>
            <a:pPr marL="0" indent="0">
              <a:buNone/>
            </a:pPr>
            <a:r>
              <a:rPr lang="el-GR" dirty="0"/>
              <a:t>[2] </a:t>
            </a:r>
            <a:r>
              <a:rPr lang="el-GR" dirty="0" err="1"/>
              <a:t>Κερκυραῖοι</a:t>
            </a:r>
            <a:r>
              <a:rPr lang="el-GR" dirty="0"/>
              <a:t> </a:t>
            </a:r>
            <a:r>
              <a:rPr lang="el-GR" dirty="0" err="1"/>
              <a:t>δὲ</a:t>
            </a:r>
            <a:r>
              <a:rPr lang="el-GR" dirty="0"/>
              <a:t> </a:t>
            </a:r>
            <a:r>
              <a:rPr lang="el-GR" dirty="0" err="1"/>
              <a:t>αἰσθόμενοι</a:t>
            </a:r>
            <a:r>
              <a:rPr lang="el-GR" dirty="0"/>
              <a:t> </a:t>
            </a:r>
            <a:r>
              <a:rPr lang="el-GR" dirty="0" err="1"/>
              <a:t>τάς</a:t>
            </a:r>
            <a:r>
              <a:rPr lang="el-GR" dirty="0"/>
              <a:t> τε </a:t>
            </a:r>
            <a:r>
              <a:rPr lang="el-GR" dirty="0" err="1"/>
              <a:t>Ἀττικὰς</a:t>
            </a:r>
            <a:r>
              <a:rPr lang="el-GR" dirty="0"/>
              <a:t> </a:t>
            </a:r>
            <a:r>
              <a:rPr lang="el-GR" dirty="0" err="1"/>
              <a:t>ναῦς</a:t>
            </a:r>
            <a:r>
              <a:rPr lang="el-GR" dirty="0"/>
              <a:t> </a:t>
            </a:r>
            <a:r>
              <a:rPr lang="el-GR" dirty="0" err="1"/>
              <a:t>προσπλεούσας</a:t>
            </a:r>
            <a:r>
              <a:rPr lang="el-GR" dirty="0"/>
              <a:t> </a:t>
            </a:r>
            <a:r>
              <a:rPr lang="el-GR" dirty="0" err="1"/>
              <a:t>τάς</a:t>
            </a:r>
            <a:r>
              <a:rPr lang="el-GR" dirty="0"/>
              <a:t> τε </a:t>
            </a:r>
            <a:r>
              <a:rPr lang="el-GR" dirty="0" err="1"/>
              <a:t>τῶν</a:t>
            </a:r>
            <a:r>
              <a:rPr lang="el-GR" dirty="0"/>
              <a:t> πολεμίων </a:t>
            </a:r>
            <a:r>
              <a:rPr lang="el-GR" dirty="0" err="1"/>
              <a:t>οἰχομένας</a:t>
            </a:r>
            <a:r>
              <a:rPr lang="el-GR" dirty="0"/>
              <a:t>, </a:t>
            </a:r>
          </a:p>
          <a:p>
            <a:pPr marL="0" indent="0">
              <a:buNone/>
            </a:pPr>
            <a:r>
              <a:rPr lang="el-GR" dirty="0" err="1"/>
              <a:t>λαβόντες</a:t>
            </a:r>
            <a:r>
              <a:rPr lang="el-GR" dirty="0"/>
              <a:t> τούς τε </a:t>
            </a:r>
            <a:r>
              <a:rPr lang="el-GR" dirty="0" err="1"/>
              <a:t>Μεσσηνίους</a:t>
            </a:r>
            <a:r>
              <a:rPr lang="el-GR" dirty="0"/>
              <a:t> </a:t>
            </a:r>
            <a:r>
              <a:rPr lang="el-GR" dirty="0" err="1"/>
              <a:t>ἐς</a:t>
            </a:r>
            <a:r>
              <a:rPr lang="el-GR" dirty="0"/>
              <a:t> </a:t>
            </a:r>
            <a:r>
              <a:rPr lang="el-GR" dirty="0" err="1"/>
              <a:t>τὴν</a:t>
            </a:r>
            <a:r>
              <a:rPr lang="el-GR" dirty="0"/>
              <a:t> πόλιν </a:t>
            </a:r>
            <a:r>
              <a:rPr lang="el-GR" dirty="0" err="1"/>
              <a:t>ἤγαγον</a:t>
            </a:r>
            <a:r>
              <a:rPr lang="el-GR" dirty="0"/>
              <a:t> πρότερον </a:t>
            </a:r>
            <a:r>
              <a:rPr lang="el-GR" dirty="0" err="1"/>
              <a:t>ἔξω</a:t>
            </a:r>
            <a:r>
              <a:rPr lang="el-GR" dirty="0"/>
              <a:t> </a:t>
            </a:r>
            <a:r>
              <a:rPr lang="el-GR" dirty="0" err="1"/>
              <a:t>ὄντας</a:t>
            </a:r>
            <a:r>
              <a:rPr lang="el-GR" dirty="0"/>
              <a:t>, </a:t>
            </a:r>
            <a:r>
              <a:rPr lang="el-GR" dirty="0" err="1"/>
              <a:t>καὶ</a:t>
            </a:r>
            <a:r>
              <a:rPr lang="el-GR" dirty="0"/>
              <a:t> </a:t>
            </a:r>
            <a:r>
              <a:rPr lang="el-GR" dirty="0" err="1"/>
              <a:t>τὰς</a:t>
            </a:r>
            <a:r>
              <a:rPr lang="el-GR" dirty="0"/>
              <a:t> </a:t>
            </a:r>
            <a:r>
              <a:rPr lang="el-GR" dirty="0" err="1"/>
              <a:t>ναῦς</a:t>
            </a:r>
            <a:r>
              <a:rPr lang="el-GR" dirty="0"/>
              <a:t> </a:t>
            </a:r>
            <a:r>
              <a:rPr lang="el-GR" dirty="0" err="1"/>
              <a:t>περιπλεῦσαι</a:t>
            </a:r>
            <a:r>
              <a:rPr lang="el-GR" dirty="0"/>
              <a:t> </a:t>
            </a:r>
            <a:r>
              <a:rPr lang="el-GR" dirty="0" err="1"/>
              <a:t>κελεύσαντες</a:t>
            </a:r>
            <a:r>
              <a:rPr lang="el-GR" dirty="0"/>
              <a:t> </a:t>
            </a:r>
            <a:r>
              <a:rPr lang="el-GR" dirty="0" err="1"/>
              <a:t>ἃς</a:t>
            </a:r>
            <a:r>
              <a:rPr lang="el-GR" dirty="0"/>
              <a:t> </a:t>
            </a:r>
            <a:r>
              <a:rPr lang="el-GR" dirty="0" err="1"/>
              <a:t>ἐπλήρωσαν</a:t>
            </a:r>
            <a:r>
              <a:rPr lang="el-GR" dirty="0"/>
              <a:t> </a:t>
            </a:r>
            <a:r>
              <a:rPr lang="el-GR" dirty="0" err="1"/>
              <a:t>ἐς</a:t>
            </a:r>
            <a:r>
              <a:rPr lang="el-GR" dirty="0"/>
              <a:t> </a:t>
            </a:r>
            <a:r>
              <a:rPr lang="el-GR" dirty="0" err="1"/>
              <a:t>τὸν</a:t>
            </a:r>
            <a:r>
              <a:rPr lang="el-GR" dirty="0"/>
              <a:t> </a:t>
            </a:r>
            <a:r>
              <a:rPr lang="el-GR" dirty="0" err="1"/>
              <a:t>Ὑλλαϊκὸν</a:t>
            </a:r>
            <a:r>
              <a:rPr lang="el-GR" dirty="0"/>
              <a:t> λιμένα,</a:t>
            </a:r>
          </a:p>
          <a:p>
            <a:pPr marL="0" indent="0">
              <a:buNone/>
            </a:pPr>
            <a:endParaRPr lang="el-GR" dirty="0"/>
          </a:p>
          <a:p>
            <a:pPr marL="0" indent="0">
              <a:buNone/>
            </a:pPr>
            <a:r>
              <a:rPr lang="el-GR" dirty="0" err="1"/>
              <a:t>ἐν</a:t>
            </a:r>
            <a:r>
              <a:rPr lang="el-GR" dirty="0"/>
              <a:t> </a:t>
            </a:r>
            <a:r>
              <a:rPr lang="el-GR" dirty="0" err="1"/>
              <a:t>ὅσῳ</a:t>
            </a:r>
            <a:r>
              <a:rPr lang="el-GR" dirty="0"/>
              <a:t> </a:t>
            </a:r>
            <a:r>
              <a:rPr lang="el-GR" dirty="0" err="1"/>
              <a:t>περιεκομίζοντο</a:t>
            </a:r>
            <a:r>
              <a:rPr lang="el-GR" dirty="0"/>
              <a:t>, </a:t>
            </a:r>
            <a:r>
              <a:rPr lang="el-GR" dirty="0" err="1"/>
              <a:t>τῶν</a:t>
            </a:r>
            <a:r>
              <a:rPr lang="el-GR" dirty="0"/>
              <a:t> </a:t>
            </a:r>
            <a:r>
              <a:rPr lang="el-GR" dirty="0" err="1"/>
              <a:t>ἐχθρῶν</a:t>
            </a:r>
            <a:r>
              <a:rPr lang="el-GR" dirty="0"/>
              <a:t> </a:t>
            </a:r>
            <a:r>
              <a:rPr lang="el-GR" dirty="0" err="1"/>
              <a:t>εἴ</a:t>
            </a:r>
            <a:r>
              <a:rPr lang="el-GR" dirty="0"/>
              <a:t> </a:t>
            </a:r>
            <a:r>
              <a:rPr lang="el-GR" dirty="0" err="1"/>
              <a:t>τινα</a:t>
            </a:r>
            <a:r>
              <a:rPr lang="el-GR" dirty="0"/>
              <a:t> </a:t>
            </a:r>
            <a:r>
              <a:rPr lang="el-GR" dirty="0" err="1"/>
              <a:t>λάβοιεν</a:t>
            </a:r>
            <a:r>
              <a:rPr lang="el-GR" dirty="0"/>
              <a:t>, </a:t>
            </a:r>
            <a:r>
              <a:rPr lang="el-GR" dirty="0" err="1"/>
              <a:t>ἀπέκτεινον</a:t>
            </a:r>
            <a:r>
              <a:rPr lang="el-GR" dirty="0"/>
              <a:t>· </a:t>
            </a:r>
            <a:r>
              <a:rPr lang="el-GR" dirty="0" err="1"/>
              <a:t>καὶ</a:t>
            </a:r>
            <a:r>
              <a:rPr lang="el-GR" dirty="0"/>
              <a:t> </a:t>
            </a:r>
            <a:r>
              <a:rPr lang="el-GR" dirty="0" err="1"/>
              <a:t>ἐκ</a:t>
            </a:r>
            <a:r>
              <a:rPr lang="el-GR" dirty="0"/>
              <a:t> </a:t>
            </a:r>
            <a:r>
              <a:rPr lang="el-GR" dirty="0" err="1"/>
              <a:t>τῶν</a:t>
            </a:r>
            <a:r>
              <a:rPr lang="el-GR" dirty="0"/>
              <a:t> </a:t>
            </a:r>
            <a:r>
              <a:rPr lang="el-GR" dirty="0" err="1"/>
              <a:t>νεῶν</a:t>
            </a:r>
            <a:r>
              <a:rPr lang="el-GR" dirty="0"/>
              <a:t> </a:t>
            </a:r>
            <a:r>
              <a:rPr lang="el-GR" dirty="0" err="1"/>
              <a:t>ὅσους</a:t>
            </a:r>
            <a:r>
              <a:rPr lang="el-GR" dirty="0"/>
              <a:t> </a:t>
            </a:r>
            <a:r>
              <a:rPr lang="el-GR" dirty="0" err="1"/>
              <a:t>ἔπεισαν</a:t>
            </a:r>
            <a:r>
              <a:rPr lang="el-GR" dirty="0"/>
              <a:t> </a:t>
            </a:r>
            <a:r>
              <a:rPr lang="el-GR" dirty="0" err="1"/>
              <a:t>ἐσβῆναι</a:t>
            </a:r>
            <a:r>
              <a:rPr lang="el-GR" dirty="0"/>
              <a:t> </a:t>
            </a:r>
            <a:r>
              <a:rPr lang="el-GR" dirty="0" err="1"/>
              <a:t>ἐκβιβάζοντες</a:t>
            </a:r>
            <a:r>
              <a:rPr lang="el-GR" dirty="0"/>
              <a:t> </a:t>
            </a:r>
            <a:r>
              <a:rPr lang="el-GR" dirty="0" err="1"/>
              <a:t>ἀπεχρῶντ</a:t>
            </a:r>
            <a:r>
              <a:rPr lang="en-US" dirty="0"/>
              <a:t>o, </a:t>
            </a:r>
            <a:r>
              <a:rPr lang="el-GR" dirty="0" err="1"/>
              <a:t>ἐς</a:t>
            </a:r>
            <a:r>
              <a:rPr lang="el-GR" dirty="0"/>
              <a:t> </a:t>
            </a:r>
            <a:r>
              <a:rPr lang="el-GR" dirty="0" err="1"/>
              <a:t>τὸ</a:t>
            </a:r>
            <a:r>
              <a:rPr lang="el-GR" dirty="0"/>
              <a:t> ῞</a:t>
            </a:r>
            <a:r>
              <a:rPr lang="el-GR" dirty="0" err="1"/>
              <a:t>Ηραιόν</a:t>
            </a:r>
            <a:r>
              <a:rPr lang="el-GR" dirty="0"/>
              <a:t> τε </a:t>
            </a:r>
            <a:r>
              <a:rPr lang="el-GR" dirty="0" err="1"/>
              <a:t>ἐλθόντες</a:t>
            </a:r>
            <a:r>
              <a:rPr lang="el-GR" dirty="0"/>
              <a:t> </a:t>
            </a:r>
            <a:r>
              <a:rPr lang="el-GR" dirty="0" err="1"/>
              <a:t>τῶν</a:t>
            </a:r>
            <a:r>
              <a:rPr lang="el-GR" dirty="0"/>
              <a:t> </a:t>
            </a:r>
            <a:r>
              <a:rPr lang="el-GR" dirty="0" err="1"/>
              <a:t>ἱκετῶν</a:t>
            </a:r>
            <a:r>
              <a:rPr lang="el-GR" dirty="0"/>
              <a:t> </a:t>
            </a:r>
            <a:r>
              <a:rPr lang="el-GR" dirty="0" err="1"/>
              <a:t>ὡς</a:t>
            </a:r>
            <a:r>
              <a:rPr lang="el-GR" dirty="0"/>
              <a:t> </a:t>
            </a:r>
            <a:r>
              <a:rPr lang="el-GR" dirty="0" err="1"/>
              <a:t>πεντήκοντα</a:t>
            </a:r>
            <a:r>
              <a:rPr lang="el-GR" dirty="0"/>
              <a:t> </a:t>
            </a:r>
            <a:r>
              <a:rPr lang="el-GR" dirty="0" err="1"/>
              <a:t>ἄνδρας</a:t>
            </a:r>
            <a:r>
              <a:rPr lang="el-GR" dirty="0"/>
              <a:t> δίκην </a:t>
            </a:r>
            <a:r>
              <a:rPr lang="el-GR" dirty="0" err="1"/>
              <a:t>ὑποσχεῖν</a:t>
            </a:r>
            <a:r>
              <a:rPr lang="el-GR" dirty="0"/>
              <a:t> </a:t>
            </a:r>
            <a:r>
              <a:rPr lang="el-GR" dirty="0" err="1"/>
              <a:t>ἔπεισαν</a:t>
            </a:r>
            <a:r>
              <a:rPr lang="el-GR" dirty="0"/>
              <a:t> </a:t>
            </a:r>
            <a:r>
              <a:rPr lang="el-GR" dirty="0" err="1"/>
              <a:t>καὶ</a:t>
            </a:r>
            <a:r>
              <a:rPr lang="el-GR" dirty="0"/>
              <a:t> κατέγνωσαν πάντων θάνατον. </a:t>
            </a:r>
            <a:endParaRPr lang="en-US" dirty="0"/>
          </a:p>
        </p:txBody>
      </p:sp>
      <p:sp>
        <p:nvSpPr>
          <p:cNvPr id="6" name="Θέση περιεχομένου 5">
            <a:extLst>
              <a:ext uri="{FF2B5EF4-FFF2-40B4-BE49-F238E27FC236}">
                <a16:creationId xmlns:a16="http://schemas.microsoft.com/office/drawing/2014/main" id="{2F56387D-95A0-8E96-CECE-8030B2A93564}"/>
              </a:ext>
            </a:extLst>
          </p:cNvPr>
          <p:cNvSpPr>
            <a:spLocks noGrp="1"/>
          </p:cNvSpPr>
          <p:nvPr>
            <p:ph sz="half" idx="2"/>
          </p:nvPr>
        </p:nvSpPr>
        <p:spPr>
          <a:xfrm>
            <a:off x="6181344" y="685801"/>
            <a:ext cx="5368398" cy="5529942"/>
          </a:xfrm>
        </p:spPr>
        <p:txBody>
          <a:bodyPr>
            <a:normAutofit fontScale="85000" lnSpcReduction="20000"/>
          </a:bodyPr>
          <a:lstStyle/>
          <a:p>
            <a:pPr marL="0" indent="0">
              <a:buNone/>
            </a:pPr>
            <a:r>
              <a:rPr lang="el-GR" dirty="0"/>
              <a:t>Οι </a:t>
            </a:r>
            <a:r>
              <a:rPr lang="el-GR" dirty="0" err="1"/>
              <a:t>Πελοποννήσιοι</a:t>
            </a:r>
            <a:r>
              <a:rPr lang="el-GR" dirty="0"/>
              <a:t> έφυγαν γρήγορα μέσα στη νύχτα, πλέοντας κοντά στην ακτή, και γύρισαν στις βάσεις τους. Έσυραν τα καράβια τους επάνω απ’ τον ισθμό της Λευκάδας </a:t>
            </a:r>
          </a:p>
          <a:p>
            <a:pPr marL="0" indent="0">
              <a:buNone/>
            </a:pPr>
            <a:r>
              <a:rPr lang="el-GR" dirty="0"/>
              <a:t>για να μην κάνουν τον γύρο του νησιού και τους δουν οι Αθηναίοι. Έτσι ξέφυγαν.</a:t>
            </a:r>
          </a:p>
          <a:p>
            <a:pPr marL="0" indent="0">
              <a:buNone/>
            </a:pPr>
            <a:r>
              <a:rPr lang="el-GR" dirty="0"/>
              <a:t>Όταν οι Κερκυραίοι πληροφορήθηκαν ότι πλησιάζει αθηναϊκός στόλος και ότι τα εχθρικά καράβια είχαν φύγει, </a:t>
            </a:r>
          </a:p>
          <a:p>
            <a:pPr marL="0" indent="0">
              <a:buNone/>
            </a:pPr>
            <a:r>
              <a:rPr lang="el-GR" dirty="0"/>
              <a:t>έβαλαν κρυφά μέσα στην πόλη τους </a:t>
            </a:r>
            <a:r>
              <a:rPr lang="el-GR" dirty="0" err="1"/>
              <a:t>Μεσσηνίους</a:t>
            </a:r>
            <a:r>
              <a:rPr lang="el-GR" dirty="0"/>
              <a:t> που έως τότε είχαν μείνει έξω από τα τείχη. Έδωσαν διαταγή στον στόλο που είχαν ετοιμάσει, να πάει στο </a:t>
            </a:r>
            <a:r>
              <a:rPr lang="el-GR" dirty="0" err="1"/>
              <a:t>Υλλαϊκό</a:t>
            </a:r>
            <a:r>
              <a:rPr lang="el-GR" dirty="0"/>
              <a:t> λιμάνι </a:t>
            </a:r>
          </a:p>
          <a:p>
            <a:pPr marL="0" indent="0">
              <a:buNone/>
            </a:pPr>
            <a:r>
              <a:rPr lang="el-GR" dirty="0"/>
              <a:t>και, ενώ τα καράβια έπλενα προς τα εκεί, οι δημοκρατικοί άρχισαν να σφάζουν όσους βρήκαν από τους αντιπάλους τους. Έσφαξαν και όσους είχαν μπει στα καράβια, αφού τους έπεισαν ν’ αποβιβαστούν. Πήγαν και στον ναό της Ήρας κι έπεισαν πενήντα ολιγαρχικούς να βγουν για να δικαστούν κανονικά και τους καταδίκασαν όλους σε θάνατο.</a:t>
            </a:r>
            <a:endParaRPr lang="en-US" dirty="0"/>
          </a:p>
        </p:txBody>
      </p:sp>
    </p:spTree>
    <p:extLst>
      <p:ext uri="{BB962C8B-B14F-4D97-AF65-F5344CB8AC3E}">
        <p14:creationId xmlns:p14="http://schemas.microsoft.com/office/powerpoint/2010/main" val="409992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5AFBB-FD83-B72F-00FE-B35210C00FED}"/>
            </a:ext>
          </a:extLst>
        </p:cNvPr>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3AC91A82-93A3-3FCF-D3B9-8F81B636F71B}"/>
              </a:ext>
            </a:extLst>
          </p:cNvPr>
          <p:cNvSpPr>
            <a:spLocks noGrp="1"/>
          </p:cNvSpPr>
          <p:nvPr>
            <p:ph sz="half" idx="1"/>
          </p:nvPr>
        </p:nvSpPr>
        <p:spPr>
          <a:xfrm>
            <a:off x="754912" y="685800"/>
            <a:ext cx="5255746" cy="5410200"/>
          </a:xfrm>
        </p:spPr>
        <p:txBody>
          <a:bodyPr>
            <a:normAutofit fontScale="92500" lnSpcReduction="10000"/>
          </a:bodyPr>
          <a:lstStyle/>
          <a:p>
            <a:pPr marL="0" indent="0">
              <a:buNone/>
            </a:pPr>
            <a:r>
              <a:rPr lang="en-US" dirty="0"/>
              <a:t>O</a:t>
            </a:r>
            <a:r>
              <a:rPr lang="el-GR" dirty="0"/>
              <a:t>ἱ </a:t>
            </a:r>
            <a:r>
              <a:rPr lang="el-GR" dirty="0" err="1"/>
              <a:t>δὲ</a:t>
            </a:r>
            <a:r>
              <a:rPr lang="el-GR" dirty="0"/>
              <a:t> </a:t>
            </a:r>
            <a:r>
              <a:rPr lang="el-GR" dirty="0" err="1"/>
              <a:t>πολλοὶ</a:t>
            </a:r>
            <a:r>
              <a:rPr lang="el-GR" dirty="0"/>
              <a:t> </a:t>
            </a:r>
            <a:r>
              <a:rPr lang="el-GR" dirty="0" err="1"/>
              <a:t>τῶν</a:t>
            </a:r>
            <a:r>
              <a:rPr lang="el-GR" dirty="0"/>
              <a:t> </a:t>
            </a:r>
            <a:r>
              <a:rPr lang="el-GR" dirty="0" err="1"/>
              <a:t>ἱκετῶν</a:t>
            </a:r>
            <a:r>
              <a:rPr lang="el-GR" dirty="0"/>
              <a:t>, </a:t>
            </a:r>
            <a:r>
              <a:rPr lang="el-GR" dirty="0" err="1"/>
              <a:t>ὅσοι</a:t>
            </a:r>
            <a:r>
              <a:rPr lang="el-GR" dirty="0"/>
              <a:t> </a:t>
            </a:r>
            <a:r>
              <a:rPr lang="el-GR" dirty="0" err="1"/>
              <a:t>οὐκ</a:t>
            </a:r>
            <a:r>
              <a:rPr lang="el-GR" dirty="0"/>
              <a:t> </a:t>
            </a:r>
            <a:r>
              <a:rPr lang="el-GR" dirty="0" err="1"/>
              <a:t>ἐπείσθησαν</a:t>
            </a:r>
            <a:r>
              <a:rPr lang="el-GR" dirty="0"/>
              <a:t>, </a:t>
            </a:r>
            <a:r>
              <a:rPr lang="el-GR" dirty="0" err="1"/>
              <a:t>ὡς</a:t>
            </a:r>
            <a:r>
              <a:rPr lang="el-GR" dirty="0"/>
              <a:t> </a:t>
            </a:r>
            <a:r>
              <a:rPr lang="el-GR" dirty="0" err="1"/>
              <a:t>ἑώρων</a:t>
            </a:r>
            <a:r>
              <a:rPr lang="el-GR" dirty="0"/>
              <a:t> </a:t>
            </a:r>
            <a:r>
              <a:rPr lang="el-GR" dirty="0" err="1"/>
              <a:t>τὰ</a:t>
            </a:r>
            <a:r>
              <a:rPr lang="el-GR" dirty="0"/>
              <a:t> </a:t>
            </a:r>
            <a:r>
              <a:rPr lang="el-GR" dirty="0" err="1"/>
              <a:t>γιγνόμενα</a:t>
            </a:r>
            <a:r>
              <a:rPr lang="el-GR" dirty="0"/>
              <a:t>, </a:t>
            </a:r>
            <a:r>
              <a:rPr lang="el-GR" dirty="0" err="1"/>
              <a:t>διέφθειρον</a:t>
            </a:r>
            <a:r>
              <a:rPr lang="el-GR" dirty="0"/>
              <a:t> </a:t>
            </a:r>
            <a:r>
              <a:rPr lang="el-GR" dirty="0" err="1"/>
              <a:t>αὐτοῦ</a:t>
            </a:r>
            <a:r>
              <a:rPr lang="el-GR" dirty="0"/>
              <a:t> </a:t>
            </a:r>
            <a:r>
              <a:rPr lang="el-GR" dirty="0" err="1"/>
              <a:t>ἐν</a:t>
            </a:r>
            <a:r>
              <a:rPr lang="el-GR" dirty="0"/>
              <a:t> </a:t>
            </a:r>
            <a:r>
              <a:rPr lang="el-GR" dirty="0" err="1"/>
              <a:t>τῷ</a:t>
            </a:r>
            <a:r>
              <a:rPr lang="el-GR" dirty="0"/>
              <a:t> </a:t>
            </a:r>
            <a:r>
              <a:rPr lang="el-GR" dirty="0" err="1"/>
              <a:t>ἱερῷ</a:t>
            </a:r>
            <a:r>
              <a:rPr lang="el-GR" dirty="0"/>
              <a:t> </a:t>
            </a:r>
            <a:r>
              <a:rPr lang="el-GR" dirty="0" err="1"/>
              <a:t>ἀλλήλους</a:t>
            </a:r>
            <a:r>
              <a:rPr lang="el-GR" dirty="0"/>
              <a:t>, </a:t>
            </a:r>
          </a:p>
          <a:p>
            <a:pPr marL="0" indent="0">
              <a:buNone/>
            </a:pPr>
            <a:r>
              <a:rPr lang="el-GR" dirty="0" err="1"/>
              <a:t>καὶ</a:t>
            </a:r>
            <a:r>
              <a:rPr lang="el-GR" dirty="0"/>
              <a:t> </a:t>
            </a:r>
            <a:r>
              <a:rPr lang="el-GR" dirty="0" err="1"/>
              <a:t>ἐκ</a:t>
            </a:r>
            <a:r>
              <a:rPr lang="el-GR" dirty="0"/>
              <a:t> </a:t>
            </a:r>
            <a:r>
              <a:rPr lang="el-GR" dirty="0" err="1"/>
              <a:t>τῶν</a:t>
            </a:r>
            <a:r>
              <a:rPr lang="el-GR" dirty="0"/>
              <a:t> δένδρων </a:t>
            </a:r>
            <a:r>
              <a:rPr lang="el-GR" dirty="0" err="1"/>
              <a:t>τινὲς</a:t>
            </a:r>
            <a:r>
              <a:rPr lang="el-GR" dirty="0"/>
              <a:t> </a:t>
            </a:r>
            <a:r>
              <a:rPr lang="el-GR" dirty="0" err="1"/>
              <a:t>ἀπήγχοντο</a:t>
            </a:r>
            <a:r>
              <a:rPr lang="el-GR" dirty="0"/>
              <a:t>, </a:t>
            </a:r>
            <a:r>
              <a:rPr lang="el-GR" dirty="0" err="1"/>
              <a:t>οἱ</a:t>
            </a:r>
            <a:r>
              <a:rPr lang="el-GR" dirty="0"/>
              <a:t> δ᾽ </a:t>
            </a:r>
            <a:r>
              <a:rPr lang="el-GR" dirty="0" err="1"/>
              <a:t>ὡς</a:t>
            </a:r>
            <a:r>
              <a:rPr lang="el-GR" dirty="0"/>
              <a:t> </a:t>
            </a:r>
            <a:r>
              <a:rPr lang="el-GR" dirty="0" err="1"/>
              <a:t>ἕκαστοι</a:t>
            </a:r>
            <a:r>
              <a:rPr lang="el-GR" dirty="0"/>
              <a:t> </a:t>
            </a:r>
            <a:r>
              <a:rPr lang="el-GR" dirty="0" err="1"/>
              <a:t>ἐδύναντο</a:t>
            </a:r>
            <a:r>
              <a:rPr lang="el-GR" dirty="0"/>
              <a:t> </a:t>
            </a:r>
            <a:r>
              <a:rPr lang="el-GR" dirty="0" err="1"/>
              <a:t>ἀνηλοῦντο</a:t>
            </a:r>
            <a:r>
              <a:rPr lang="el-GR" dirty="0"/>
              <a:t>. </a:t>
            </a:r>
          </a:p>
          <a:p>
            <a:pPr marL="0" indent="0">
              <a:buNone/>
            </a:pPr>
            <a:endParaRPr lang="el-GR" dirty="0"/>
          </a:p>
          <a:p>
            <a:pPr marL="0" indent="0">
              <a:buNone/>
            </a:pPr>
            <a:r>
              <a:rPr lang="el-GR" dirty="0"/>
              <a:t>[4] </a:t>
            </a:r>
            <a:r>
              <a:rPr lang="el-GR" dirty="0" err="1"/>
              <a:t>Ἡμέρας</a:t>
            </a:r>
            <a:r>
              <a:rPr lang="el-GR" dirty="0"/>
              <a:t> τε </a:t>
            </a:r>
            <a:r>
              <a:rPr lang="el-GR" dirty="0" err="1"/>
              <a:t>ἑπτά</a:t>
            </a:r>
            <a:r>
              <a:rPr lang="el-GR" dirty="0"/>
              <a:t>, </a:t>
            </a:r>
            <a:r>
              <a:rPr lang="el-GR" dirty="0" err="1"/>
              <a:t>ἃς</a:t>
            </a:r>
            <a:r>
              <a:rPr lang="el-GR" dirty="0"/>
              <a:t> </a:t>
            </a:r>
            <a:r>
              <a:rPr lang="el-GR" dirty="0" err="1"/>
              <a:t>ἀφικόμενος</a:t>
            </a:r>
            <a:r>
              <a:rPr lang="el-GR" dirty="0"/>
              <a:t> ὁ </a:t>
            </a:r>
            <a:r>
              <a:rPr lang="el-GR" dirty="0" err="1"/>
              <a:t>Εὐρυμέδων</a:t>
            </a:r>
            <a:r>
              <a:rPr lang="el-GR" dirty="0"/>
              <a:t> </a:t>
            </a:r>
            <a:r>
              <a:rPr lang="el-GR" dirty="0" err="1"/>
              <a:t>ταῖς</a:t>
            </a:r>
            <a:r>
              <a:rPr lang="el-GR" dirty="0"/>
              <a:t> </a:t>
            </a:r>
            <a:r>
              <a:rPr lang="el-GR" dirty="0" err="1"/>
              <a:t>ἑξήκοντα</a:t>
            </a:r>
            <a:r>
              <a:rPr lang="el-GR" dirty="0"/>
              <a:t> </a:t>
            </a:r>
            <a:r>
              <a:rPr lang="el-GR" dirty="0" err="1"/>
              <a:t>ναυσὶ</a:t>
            </a:r>
            <a:r>
              <a:rPr lang="el-GR" dirty="0"/>
              <a:t> παρέμεινε,</a:t>
            </a:r>
          </a:p>
          <a:p>
            <a:pPr marL="0" indent="0">
              <a:buNone/>
            </a:pPr>
            <a:r>
              <a:rPr lang="el-GR" dirty="0" err="1"/>
              <a:t>Κερκυραῖοι</a:t>
            </a:r>
            <a:r>
              <a:rPr lang="el-GR" dirty="0"/>
              <a:t> </a:t>
            </a:r>
            <a:r>
              <a:rPr lang="el-GR" dirty="0" err="1"/>
              <a:t>σφῶν</a:t>
            </a:r>
            <a:r>
              <a:rPr lang="el-GR" dirty="0"/>
              <a:t> </a:t>
            </a:r>
            <a:r>
              <a:rPr lang="el-GR" dirty="0" err="1"/>
              <a:t>αὐτῶν</a:t>
            </a:r>
            <a:r>
              <a:rPr lang="el-GR" dirty="0"/>
              <a:t> </a:t>
            </a:r>
            <a:r>
              <a:rPr lang="el-GR" dirty="0" err="1"/>
              <a:t>τοὺς</a:t>
            </a:r>
            <a:r>
              <a:rPr lang="el-GR" dirty="0"/>
              <a:t> </a:t>
            </a:r>
            <a:r>
              <a:rPr lang="el-GR" dirty="0" err="1"/>
              <a:t>ἐχθροὺς</a:t>
            </a:r>
            <a:r>
              <a:rPr lang="el-GR" dirty="0"/>
              <a:t> </a:t>
            </a:r>
            <a:r>
              <a:rPr lang="el-GR" dirty="0" err="1"/>
              <a:t>δοκοῦντας</a:t>
            </a:r>
            <a:r>
              <a:rPr lang="el-GR" dirty="0"/>
              <a:t> </a:t>
            </a:r>
            <a:r>
              <a:rPr lang="el-GR" dirty="0" err="1"/>
              <a:t>εἶναι</a:t>
            </a:r>
            <a:r>
              <a:rPr lang="el-GR" dirty="0"/>
              <a:t> </a:t>
            </a:r>
            <a:r>
              <a:rPr lang="el-GR" dirty="0" err="1"/>
              <a:t>ἐφόνευον</a:t>
            </a:r>
            <a:r>
              <a:rPr lang="el-GR" dirty="0"/>
              <a:t>, </a:t>
            </a:r>
          </a:p>
          <a:p>
            <a:pPr marL="0" indent="0">
              <a:buNone/>
            </a:pPr>
            <a:r>
              <a:rPr lang="el-GR" dirty="0" err="1"/>
              <a:t>τὴν</a:t>
            </a:r>
            <a:r>
              <a:rPr lang="el-GR" dirty="0"/>
              <a:t> </a:t>
            </a:r>
            <a:r>
              <a:rPr lang="el-GR" dirty="0" err="1"/>
              <a:t>μὲν</a:t>
            </a:r>
            <a:r>
              <a:rPr lang="el-GR" dirty="0"/>
              <a:t> </a:t>
            </a:r>
            <a:r>
              <a:rPr lang="el-GR" dirty="0" err="1"/>
              <a:t>αἰτίαν</a:t>
            </a:r>
            <a:r>
              <a:rPr lang="el-GR" dirty="0"/>
              <a:t> </a:t>
            </a:r>
            <a:r>
              <a:rPr lang="el-GR" dirty="0" err="1"/>
              <a:t>ἐπιφέροντες</a:t>
            </a:r>
            <a:r>
              <a:rPr lang="el-GR" dirty="0"/>
              <a:t> </a:t>
            </a:r>
            <a:r>
              <a:rPr lang="el-GR" dirty="0" err="1"/>
              <a:t>τοῖς</a:t>
            </a:r>
            <a:r>
              <a:rPr lang="el-GR" dirty="0"/>
              <a:t> </a:t>
            </a:r>
            <a:r>
              <a:rPr lang="el-GR" dirty="0" err="1"/>
              <a:t>τὸν</a:t>
            </a:r>
            <a:r>
              <a:rPr lang="el-GR" dirty="0"/>
              <a:t> </a:t>
            </a:r>
            <a:r>
              <a:rPr lang="el-GR" dirty="0" err="1"/>
              <a:t>δῆμον</a:t>
            </a:r>
            <a:r>
              <a:rPr lang="el-GR" dirty="0"/>
              <a:t> </a:t>
            </a:r>
            <a:r>
              <a:rPr lang="el-GR" dirty="0" err="1"/>
              <a:t>καταλύουσιν</a:t>
            </a:r>
            <a:r>
              <a:rPr lang="el-GR" dirty="0"/>
              <a:t>, </a:t>
            </a:r>
            <a:r>
              <a:rPr lang="el-GR" dirty="0" err="1"/>
              <a:t>ἀπέθανον</a:t>
            </a:r>
            <a:r>
              <a:rPr lang="el-GR" dirty="0"/>
              <a:t> </a:t>
            </a:r>
            <a:r>
              <a:rPr lang="el-GR" dirty="0" err="1"/>
              <a:t>δέ</a:t>
            </a:r>
            <a:r>
              <a:rPr lang="el-GR" dirty="0"/>
              <a:t> </a:t>
            </a:r>
            <a:r>
              <a:rPr lang="el-GR" dirty="0" err="1"/>
              <a:t>τινες</a:t>
            </a:r>
            <a:r>
              <a:rPr lang="el-GR" dirty="0"/>
              <a:t> </a:t>
            </a:r>
            <a:r>
              <a:rPr lang="el-GR" dirty="0" err="1"/>
              <a:t>καὶ</a:t>
            </a:r>
            <a:r>
              <a:rPr lang="el-GR" dirty="0"/>
              <a:t> </a:t>
            </a:r>
            <a:r>
              <a:rPr lang="el-GR" dirty="0" err="1"/>
              <a:t>ἰδίας</a:t>
            </a:r>
            <a:r>
              <a:rPr lang="el-GR" dirty="0"/>
              <a:t> </a:t>
            </a:r>
            <a:r>
              <a:rPr lang="el-GR" dirty="0" err="1"/>
              <a:t>ἔχθρας</a:t>
            </a:r>
            <a:r>
              <a:rPr lang="el-GR" dirty="0"/>
              <a:t> </a:t>
            </a:r>
            <a:r>
              <a:rPr lang="el-GR" dirty="0" err="1"/>
              <a:t>ἕνεκα</a:t>
            </a:r>
            <a:r>
              <a:rPr lang="el-GR" dirty="0"/>
              <a:t>, </a:t>
            </a:r>
            <a:r>
              <a:rPr lang="el-GR" dirty="0" err="1"/>
              <a:t>καὶ</a:t>
            </a:r>
            <a:r>
              <a:rPr lang="el-GR" dirty="0"/>
              <a:t> </a:t>
            </a:r>
            <a:r>
              <a:rPr lang="el-GR" dirty="0" err="1"/>
              <a:t>ἄλλοι</a:t>
            </a:r>
            <a:r>
              <a:rPr lang="el-GR" dirty="0"/>
              <a:t> χρημάτων </a:t>
            </a:r>
            <a:r>
              <a:rPr lang="el-GR" dirty="0" err="1"/>
              <a:t>σφίσιν</a:t>
            </a:r>
            <a:r>
              <a:rPr lang="el-GR" dirty="0"/>
              <a:t> </a:t>
            </a:r>
            <a:r>
              <a:rPr lang="el-GR" dirty="0" err="1"/>
              <a:t>ὀφειλομένων</a:t>
            </a:r>
            <a:r>
              <a:rPr lang="el-GR" dirty="0"/>
              <a:t> </a:t>
            </a:r>
            <a:r>
              <a:rPr lang="el-GR" dirty="0" err="1"/>
              <a:t>ὑπὸ</a:t>
            </a:r>
            <a:r>
              <a:rPr lang="el-GR" dirty="0"/>
              <a:t> </a:t>
            </a:r>
            <a:r>
              <a:rPr lang="el-GR" dirty="0" err="1"/>
              <a:t>τῶν</a:t>
            </a:r>
            <a:r>
              <a:rPr lang="el-GR" dirty="0"/>
              <a:t> </a:t>
            </a:r>
            <a:r>
              <a:rPr lang="el-GR" dirty="0" err="1"/>
              <a:t>λαβόντων</a:t>
            </a:r>
            <a:r>
              <a:rPr lang="el-GR" dirty="0"/>
              <a:t>· </a:t>
            </a:r>
            <a:endParaRPr lang="en-US" dirty="0"/>
          </a:p>
        </p:txBody>
      </p:sp>
      <p:sp>
        <p:nvSpPr>
          <p:cNvPr id="6" name="Θέση περιεχομένου 5">
            <a:extLst>
              <a:ext uri="{FF2B5EF4-FFF2-40B4-BE49-F238E27FC236}">
                <a16:creationId xmlns:a16="http://schemas.microsoft.com/office/drawing/2014/main" id="{DDC474BE-0A35-A258-652A-778539A9F00A}"/>
              </a:ext>
            </a:extLst>
          </p:cNvPr>
          <p:cNvSpPr>
            <a:spLocks noGrp="1"/>
          </p:cNvSpPr>
          <p:nvPr>
            <p:ph sz="half" idx="2"/>
          </p:nvPr>
        </p:nvSpPr>
        <p:spPr>
          <a:xfrm>
            <a:off x="6181344" y="685801"/>
            <a:ext cx="5368398" cy="5529942"/>
          </a:xfrm>
        </p:spPr>
        <p:txBody>
          <a:bodyPr>
            <a:normAutofit fontScale="92500" lnSpcReduction="10000"/>
          </a:bodyPr>
          <a:lstStyle/>
          <a:p>
            <a:pPr marL="0" indent="0">
              <a:buNone/>
            </a:pPr>
            <a:r>
              <a:rPr lang="el-GR" dirty="0"/>
              <a:t>Οι περισσότεροι, όμως, από τους ικέτες, βλέποντας τα όσα γίνονταν, άρχισαν να σκοτώνουν ο ένας τον άλλον μέσα στον ιερό περίβολο. </a:t>
            </a:r>
          </a:p>
          <a:p>
            <a:pPr marL="0" indent="0">
              <a:buNone/>
            </a:pPr>
            <a:r>
              <a:rPr lang="el-GR" dirty="0"/>
              <a:t>Μερικοί κρεμάστηκαν από τα δέντρα και άλλοι αυτοκτόνησαν με άλλους τρόπους.</a:t>
            </a:r>
          </a:p>
          <a:p>
            <a:pPr marL="0" indent="0">
              <a:buNone/>
            </a:pPr>
            <a:r>
              <a:rPr lang="el-GR" dirty="0"/>
              <a:t>Επτά ολόκληρες μέρες, όσες έμεινε ο </a:t>
            </a:r>
            <a:r>
              <a:rPr lang="el-GR" dirty="0" err="1"/>
              <a:t>Ευρυμέδων</a:t>
            </a:r>
            <a:r>
              <a:rPr lang="el-GR" dirty="0"/>
              <a:t> με τα καράβια του, </a:t>
            </a:r>
          </a:p>
          <a:p>
            <a:pPr marL="0" indent="0">
              <a:buNone/>
            </a:pPr>
            <a:r>
              <a:rPr lang="el-GR" dirty="0"/>
              <a:t>οι Κερκυραίοι εξακολούθησαν να σκοτώνουν όσους συμπολίτες τους θεωρούσαν εχθρούς. </a:t>
            </a:r>
          </a:p>
          <a:p>
            <a:pPr marL="0" indent="0">
              <a:buNone/>
            </a:pPr>
            <a:r>
              <a:rPr lang="el-GR" dirty="0"/>
              <a:t>Τους κατηγορούσαν ότι θέλησαν να καταλύσουν την δημοκρατία, αλλά πολλοί σκοτώθηκαν από προσωπικά μίση και άλλοι, που είχαν δανείσει χρήματα, σκοτώθηκαν από τους οφειλέτες τους.</a:t>
            </a:r>
            <a:endParaRPr lang="en-US" dirty="0"/>
          </a:p>
        </p:txBody>
      </p:sp>
    </p:spTree>
    <p:extLst>
      <p:ext uri="{BB962C8B-B14F-4D97-AF65-F5344CB8AC3E}">
        <p14:creationId xmlns:p14="http://schemas.microsoft.com/office/powerpoint/2010/main" val="114522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CF242-D014-0931-2617-20FF20797217}"/>
            </a:ext>
          </a:extLst>
        </p:cNvPr>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0C7859F7-6D0A-8679-0577-64287DEB975C}"/>
              </a:ext>
            </a:extLst>
          </p:cNvPr>
          <p:cNvSpPr>
            <a:spLocks noGrp="1"/>
          </p:cNvSpPr>
          <p:nvPr>
            <p:ph sz="half" idx="1"/>
          </p:nvPr>
        </p:nvSpPr>
        <p:spPr>
          <a:xfrm>
            <a:off x="754912" y="685800"/>
            <a:ext cx="5255746" cy="5410200"/>
          </a:xfrm>
        </p:spPr>
        <p:txBody>
          <a:bodyPr>
            <a:normAutofit/>
          </a:bodyPr>
          <a:lstStyle/>
          <a:p>
            <a:pPr marL="0" indent="0">
              <a:buNone/>
            </a:pPr>
            <a:r>
              <a:rPr lang="el-GR" dirty="0" err="1"/>
              <a:t>πᾶσά</a:t>
            </a:r>
            <a:r>
              <a:rPr lang="el-GR" dirty="0"/>
              <a:t> τε </a:t>
            </a:r>
            <a:r>
              <a:rPr lang="el-GR" dirty="0" err="1"/>
              <a:t>ἰδέα</a:t>
            </a:r>
            <a:r>
              <a:rPr lang="el-GR" dirty="0"/>
              <a:t> κατέστη θανάτου, </a:t>
            </a:r>
            <a:r>
              <a:rPr lang="el-GR" dirty="0" err="1"/>
              <a:t>καὶ</a:t>
            </a:r>
            <a:r>
              <a:rPr lang="el-GR" dirty="0"/>
              <a:t> </a:t>
            </a:r>
            <a:r>
              <a:rPr lang="el-GR" dirty="0" err="1"/>
              <a:t>οἷον</a:t>
            </a:r>
            <a:r>
              <a:rPr lang="el-GR" dirty="0"/>
              <a:t> </a:t>
            </a:r>
            <a:r>
              <a:rPr lang="el-GR" dirty="0" err="1"/>
              <a:t>φιλεῖ</a:t>
            </a:r>
            <a:r>
              <a:rPr lang="el-GR" dirty="0"/>
              <a:t> </a:t>
            </a:r>
            <a:r>
              <a:rPr lang="el-GR" dirty="0" err="1"/>
              <a:t>ἐν</a:t>
            </a:r>
            <a:r>
              <a:rPr lang="el-GR" dirty="0"/>
              <a:t> </a:t>
            </a:r>
            <a:r>
              <a:rPr lang="el-GR" dirty="0" err="1"/>
              <a:t>τῷ</a:t>
            </a:r>
            <a:r>
              <a:rPr lang="el-GR" dirty="0"/>
              <a:t> </a:t>
            </a:r>
            <a:r>
              <a:rPr lang="el-GR" dirty="0" err="1"/>
              <a:t>τοιούτῳ</a:t>
            </a:r>
            <a:r>
              <a:rPr lang="el-GR" dirty="0"/>
              <a:t> γίγνεσθαι, </a:t>
            </a:r>
            <a:r>
              <a:rPr lang="el-GR" dirty="0" err="1"/>
              <a:t>οὐδὲν</a:t>
            </a:r>
            <a:r>
              <a:rPr lang="el-GR" dirty="0"/>
              <a:t> </a:t>
            </a:r>
            <a:r>
              <a:rPr lang="el-GR" dirty="0" err="1"/>
              <a:t>ὅτι</a:t>
            </a:r>
            <a:r>
              <a:rPr lang="el-GR" dirty="0"/>
              <a:t> </a:t>
            </a:r>
            <a:r>
              <a:rPr lang="el-GR" dirty="0" err="1"/>
              <a:t>οὐ</a:t>
            </a:r>
            <a:r>
              <a:rPr lang="el-GR" dirty="0"/>
              <a:t> </a:t>
            </a:r>
            <a:r>
              <a:rPr lang="el-GR" dirty="0" err="1"/>
              <a:t>ξυνέβη</a:t>
            </a:r>
            <a:r>
              <a:rPr lang="el-GR" dirty="0"/>
              <a:t> </a:t>
            </a:r>
            <a:r>
              <a:rPr lang="el-GR" dirty="0" err="1"/>
              <a:t>καὶ</a:t>
            </a:r>
            <a:r>
              <a:rPr lang="el-GR" dirty="0"/>
              <a:t> </a:t>
            </a:r>
            <a:r>
              <a:rPr lang="el-GR" dirty="0" err="1"/>
              <a:t>ἔτι</a:t>
            </a:r>
            <a:r>
              <a:rPr lang="el-GR" dirty="0"/>
              <a:t> περαιτέρω. </a:t>
            </a:r>
          </a:p>
          <a:p>
            <a:pPr marL="0" indent="0">
              <a:buNone/>
            </a:pPr>
            <a:endParaRPr lang="el-GR" dirty="0"/>
          </a:p>
          <a:p>
            <a:pPr marL="0" indent="0">
              <a:buNone/>
            </a:pPr>
            <a:r>
              <a:rPr lang="el-GR" dirty="0" err="1"/>
              <a:t>Καὶ</a:t>
            </a:r>
            <a:r>
              <a:rPr lang="el-GR" dirty="0"/>
              <a:t> </a:t>
            </a:r>
            <a:r>
              <a:rPr lang="el-GR" dirty="0" err="1"/>
              <a:t>γὰρ</a:t>
            </a:r>
            <a:r>
              <a:rPr lang="el-GR" dirty="0"/>
              <a:t> </a:t>
            </a:r>
            <a:r>
              <a:rPr lang="el-GR" dirty="0" err="1"/>
              <a:t>πατὴρ</a:t>
            </a:r>
            <a:r>
              <a:rPr lang="el-GR" dirty="0"/>
              <a:t> </a:t>
            </a:r>
            <a:r>
              <a:rPr lang="el-GR" dirty="0" err="1"/>
              <a:t>παῖδα</a:t>
            </a:r>
            <a:r>
              <a:rPr lang="el-GR" dirty="0"/>
              <a:t> </a:t>
            </a:r>
            <a:r>
              <a:rPr lang="el-GR" dirty="0" err="1"/>
              <a:t>ἀπέκτεινε</a:t>
            </a:r>
            <a:r>
              <a:rPr lang="el-GR" dirty="0"/>
              <a:t> </a:t>
            </a:r>
            <a:r>
              <a:rPr lang="el-GR" dirty="0" err="1"/>
              <a:t>καὶ</a:t>
            </a:r>
            <a:r>
              <a:rPr lang="el-GR" dirty="0"/>
              <a:t> </a:t>
            </a:r>
            <a:r>
              <a:rPr lang="el-GR" dirty="0" err="1"/>
              <a:t>ἀπὸ</a:t>
            </a:r>
            <a:r>
              <a:rPr lang="el-GR" dirty="0"/>
              <a:t> </a:t>
            </a:r>
            <a:r>
              <a:rPr lang="el-GR" dirty="0" err="1"/>
              <a:t>τῶν</a:t>
            </a:r>
            <a:r>
              <a:rPr lang="el-GR" dirty="0"/>
              <a:t> </a:t>
            </a:r>
            <a:r>
              <a:rPr lang="el-GR" dirty="0" err="1"/>
              <a:t>ἱερῶν</a:t>
            </a:r>
            <a:r>
              <a:rPr lang="el-GR" dirty="0"/>
              <a:t> </a:t>
            </a:r>
            <a:r>
              <a:rPr lang="el-GR" dirty="0" err="1"/>
              <a:t>ἀπεσπῶντο</a:t>
            </a:r>
            <a:r>
              <a:rPr lang="el-GR" dirty="0"/>
              <a:t> </a:t>
            </a:r>
            <a:r>
              <a:rPr lang="el-GR" dirty="0" err="1"/>
              <a:t>καὶ</a:t>
            </a:r>
            <a:r>
              <a:rPr lang="el-GR" dirty="0"/>
              <a:t> </a:t>
            </a:r>
            <a:r>
              <a:rPr lang="el-GR" dirty="0" err="1"/>
              <a:t>πρὸς</a:t>
            </a:r>
            <a:r>
              <a:rPr lang="el-GR" dirty="0"/>
              <a:t> </a:t>
            </a:r>
            <a:r>
              <a:rPr lang="el-GR" dirty="0" err="1"/>
              <a:t>αὐτοῖς</a:t>
            </a:r>
            <a:r>
              <a:rPr lang="el-GR" dirty="0"/>
              <a:t> </a:t>
            </a:r>
            <a:r>
              <a:rPr lang="el-GR" dirty="0" err="1"/>
              <a:t>ἐκτείνοντο</a:t>
            </a:r>
            <a:r>
              <a:rPr lang="el-GR" dirty="0"/>
              <a:t>, </a:t>
            </a:r>
          </a:p>
          <a:p>
            <a:pPr marL="0" indent="0">
              <a:buNone/>
            </a:pPr>
            <a:r>
              <a:rPr lang="el-GR" dirty="0" err="1"/>
              <a:t>οἱ</a:t>
            </a:r>
            <a:r>
              <a:rPr lang="el-GR" dirty="0"/>
              <a:t> </a:t>
            </a:r>
            <a:r>
              <a:rPr lang="el-GR" dirty="0" err="1"/>
              <a:t>δέ</a:t>
            </a:r>
            <a:r>
              <a:rPr lang="el-GR" dirty="0"/>
              <a:t> </a:t>
            </a:r>
            <a:r>
              <a:rPr lang="el-GR" dirty="0" err="1"/>
              <a:t>τινες</a:t>
            </a:r>
            <a:r>
              <a:rPr lang="el-GR" dirty="0"/>
              <a:t> </a:t>
            </a:r>
            <a:r>
              <a:rPr lang="el-GR" dirty="0" err="1"/>
              <a:t>καὶ</a:t>
            </a:r>
            <a:r>
              <a:rPr lang="el-GR" dirty="0"/>
              <a:t> </a:t>
            </a:r>
            <a:r>
              <a:rPr lang="el-GR" dirty="0" err="1"/>
              <a:t>περιοικοδομηθέντες</a:t>
            </a:r>
            <a:r>
              <a:rPr lang="el-GR" dirty="0"/>
              <a:t> </a:t>
            </a:r>
            <a:r>
              <a:rPr lang="el-GR" dirty="0" err="1"/>
              <a:t>ἐν</a:t>
            </a:r>
            <a:r>
              <a:rPr lang="el-GR" dirty="0"/>
              <a:t> </a:t>
            </a:r>
            <a:r>
              <a:rPr lang="el-GR" dirty="0" err="1"/>
              <a:t>τοῦ</a:t>
            </a:r>
            <a:r>
              <a:rPr lang="el-GR" dirty="0"/>
              <a:t> Διονύσου </a:t>
            </a:r>
            <a:r>
              <a:rPr lang="el-GR" dirty="0" err="1"/>
              <a:t>τῷ</a:t>
            </a:r>
            <a:r>
              <a:rPr lang="el-GR" dirty="0"/>
              <a:t> </a:t>
            </a:r>
            <a:r>
              <a:rPr lang="el-GR" dirty="0" err="1"/>
              <a:t>ἱερῷ</a:t>
            </a:r>
            <a:r>
              <a:rPr lang="el-GR" dirty="0"/>
              <a:t> </a:t>
            </a:r>
            <a:r>
              <a:rPr lang="el-GR" dirty="0" err="1"/>
              <a:t>ἀπέθανον</a:t>
            </a:r>
            <a:r>
              <a:rPr lang="el-GR" dirty="0"/>
              <a:t>.</a:t>
            </a:r>
            <a:endParaRPr lang="en-US" dirty="0"/>
          </a:p>
        </p:txBody>
      </p:sp>
      <p:sp>
        <p:nvSpPr>
          <p:cNvPr id="6" name="Θέση περιεχομένου 5">
            <a:extLst>
              <a:ext uri="{FF2B5EF4-FFF2-40B4-BE49-F238E27FC236}">
                <a16:creationId xmlns:a16="http://schemas.microsoft.com/office/drawing/2014/main" id="{283CBA4D-08CA-98E9-FAEC-D93B05676BF3}"/>
              </a:ext>
            </a:extLst>
          </p:cNvPr>
          <p:cNvSpPr>
            <a:spLocks noGrp="1"/>
          </p:cNvSpPr>
          <p:nvPr>
            <p:ph sz="half" idx="2"/>
          </p:nvPr>
        </p:nvSpPr>
        <p:spPr>
          <a:xfrm>
            <a:off x="6181344" y="685801"/>
            <a:ext cx="5368398" cy="5529942"/>
          </a:xfrm>
        </p:spPr>
        <p:txBody>
          <a:bodyPr>
            <a:normAutofit/>
          </a:bodyPr>
          <a:lstStyle/>
          <a:p>
            <a:pPr marL="0" indent="0">
              <a:buNone/>
            </a:pPr>
            <a:r>
              <a:rPr lang="el-GR" dirty="0"/>
              <a:t>Ο θάνατος πήρε χίλιες μορφές και, ό,τι φρικτό γίνεται σ’ αυτές τις περιστάσεις, έγινε στην Κέρκυρα, κι ακόμα χειρότερα. </a:t>
            </a:r>
          </a:p>
          <a:p>
            <a:pPr marL="0" indent="0">
              <a:buNone/>
            </a:pPr>
            <a:endParaRPr lang="el-GR" dirty="0"/>
          </a:p>
          <a:p>
            <a:pPr marL="0" indent="0">
              <a:buNone/>
            </a:pPr>
            <a:r>
              <a:rPr lang="el-GR" dirty="0"/>
              <a:t>Πατέρας σκότωνε το παιδί του, άρπαζαν ικέτες απ’ τους ναούς και τους σκότωναν εκεί μπροστά, </a:t>
            </a:r>
          </a:p>
          <a:p>
            <a:pPr marL="0" indent="0">
              <a:buNone/>
            </a:pPr>
            <a:r>
              <a:rPr lang="el-GR" dirty="0"/>
              <a:t>και άλλους τους έχτισαν μέσα στο ιερό του Διονύσου και τους άφησαν να πεθάνουν εκεί.</a:t>
            </a:r>
            <a:endParaRPr lang="en-US" dirty="0"/>
          </a:p>
        </p:txBody>
      </p:sp>
    </p:spTree>
    <p:extLst>
      <p:ext uri="{BB962C8B-B14F-4D97-AF65-F5344CB8AC3E}">
        <p14:creationId xmlns:p14="http://schemas.microsoft.com/office/powerpoint/2010/main" val="81219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CE80602D-A67D-1766-C0F3-4B9596FA5636}"/>
              </a:ext>
            </a:extLst>
          </p:cNvPr>
          <p:cNvSpPr/>
          <p:nvPr/>
        </p:nvSpPr>
        <p:spPr>
          <a:xfrm>
            <a:off x="691116" y="701749"/>
            <a:ext cx="10972800" cy="572031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lnSpc>
                <a:spcPct val="200000"/>
              </a:lnSpc>
            </a:pPr>
            <a:r>
              <a:rPr lang="en-US" sz="2100" dirty="0"/>
              <a:t>O</a:t>
            </a:r>
            <a:r>
              <a:rPr lang="el-GR" sz="2100" dirty="0"/>
              <a:t>ἱ </a:t>
            </a:r>
            <a:r>
              <a:rPr lang="el-GR" sz="2100" dirty="0" err="1"/>
              <a:t>μὲν</a:t>
            </a:r>
            <a:r>
              <a:rPr lang="el-GR" sz="2100" dirty="0"/>
              <a:t> </a:t>
            </a:r>
            <a:r>
              <a:rPr lang="el-GR" sz="2100" dirty="0" err="1"/>
              <a:t>οὖν</a:t>
            </a:r>
            <a:r>
              <a:rPr lang="el-GR" sz="2100" dirty="0"/>
              <a:t> </a:t>
            </a:r>
            <a:r>
              <a:rPr lang="el-GR" sz="2100" dirty="0" err="1"/>
              <a:t>Πελοποννήσιοι</a:t>
            </a:r>
            <a:r>
              <a:rPr lang="el-GR" sz="2100" dirty="0"/>
              <a:t> </a:t>
            </a:r>
            <a:r>
              <a:rPr lang="el-GR" sz="2100" dirty="0" err="1"/>
              <a:t>τῆς</a:t>
            </a:r>
            <a:r>
              <a:rPr lang="el-GR" sz="2100" dirty="0"/>
              <a:t> </a:t>
            </a:r>
            <a:r>
              <a:rPr lang="el-GR" sz="2100" dirty="0" err="1"/>
              <a:t>νυκτὸς</a:t>
            </a:r>
            <a:r>
              <a:rPr lang="el-GR" sz="2100" dirty="0"/>
              <a:t> </a:t>
            </a:r>
            <a:r>
              <a:rPr lang="el-GR" sz="2100" dirty="0" err="1"/>
              <a:t>εὐθὺς</a:t>
            </a:r>
            <a:r>
              <a:rPr lang="el-GR" sz="2100" dirty="0"/>
              <a:t> </a:t>
            </a:r>
            <a:r>
              <a:rPr lang="el-GR" sz="2100" dirty="0" err="1"/>
              <a:t>κατὰ</a:t>
            </a:r>
            <a:r>
              <a:rPr lang="el-GR" sz="2100" dirty="0"/>
              <a:t> τάχος </a:t>
            </a:r>
            <a:r>
              <a:rPr lang="el-GR" sz="2100" dirty="0" err="1"/>
              <a:t>ἐκομίζοντο</a:t>
            </a:r>
            <a:r>
              <a:rPr lang="el-GR" sz="2100" dirty="0"/>
              <a:t> </a:t>
            </a:r>
            <a:r>
              <a:rPr lang="el-GR" sz="2100" dirty="0" err="1"/>
              <a:t>ἐπ</a:t>
            </a:r>
            <a:r>
              <a:rPr lang="el-GR" sz="2100" dirty="0"/>
              <a:t>᾽ </a:t>
            </a:r>
            <a:r>
              <a:rPr lang="el-GR" sz="2100" dirty="0" err="1"/>
              <a:t>οἴκου</a:t>
            </a:r>
            <a:r>
              <a:rPr lang="el-GR" sz="2100" dirty="0"/>
              <a:t> </a:t>
            </a:r>
            <a:r>
              <a:rPr lang="el-GR" sz="2100" dirty="0" err="1"/>
              <a:t>παρὰ</a:t>
            </a:r>
            <a:r>
              <a:rPr lang="el-GR" sz="2100" dirty="0"/>
              <a:t> </a:t>
            </a:r>
            <a:r>
              <a:rPr lang="el-GR" sz="2100" dirty="0" err="1"/>
              <a:t>τὴν</a:t>
            </a:r>
            <a:r>
              <a:rPr lang="el-GR" sz="2100" dirty="0"/>
              <a:t> </a:t>
            </a:r>
            <a:r>
              <a:rPr lang="el-GR" sz="2100" dirty="0" err="1"/>
              <a:t>γῆν</a:t>
            </a:r>
            <a:r>
              <a:rPr lang="el-GR" sz="2100" dirty="0"/>
              <a:t>· </a:t>
            </a:r>
            <a:r>
              <a:rPr lang="el-GR" sz="2100" dirty="0" err="1"/>
              <a:t>καὶ</a:t>
            </a:r>
            <a:r>
              <a:rPr lang="el-GR" sz="2100" dirty="0"/>
              <a:t> </a:t>
            </a:r>
            <a:r>
              <a:rPr lang="el-GR" sz="2100" dirty="0" err="1"/>
              <a:t>ὑπερενεγκόντες</a:t>
            </a:r>
            <a:r>
              <a:rPr lang="el-GR" sz="2100" dirty="0"/>
              <a:t> </a:t>
            </a:r>
            <a:r>
              <a:rPr lang="el-GR" sz="2100" dirty="0" err="1"/>
              <a:t>τὸν</a:t>
            </a:r>
            <a:r>
              <a:rPr lang="el-GR" sz="2100" dirty="0"/>
              <a:t> </a:t>
            </a:r>
            <a:r>
              <a:rPr lang="el-GR" sz="2100" dirty="0" err="1"/>
              <a:t>Λευκαδίων</a:t>
            </a:r>
            <a:r>
              <a:rPr lang="el-GR" sz="2100" dirty="0"/>
              <a:t> </a:t>
            </a:r>
            <a:r>
              <a:rPr lang="el-GR" sz="2100" dirty="0" err="1"/>
              <a:t>ἰσθμὸν</a:t>
            </a:r>
            <a:r>
              <a:rPr lang="el-GR" sz="2100" dirty="0"/>
              <a:t> </a:t>
            </a:r>
            <a:r>
              <a:rPr lang="el-GR" sz="2100" dirty="0" err="1"/>
              <a:t>τὰς</a:t>
            </a:r>
            <a:r>
              <a:rPr lang="el-GR" sz="2100" dirty="0"/>
              <a:t> </a:t>
            </a:r>
            <a:r>
              <a:rPr lang="el-GR" sz="2100" dirty="0" err="1"/>
              <a:t>ναῦς</a:t>
            </a:r>
            <a:r>
              <a:rPr lang="el-GR" sz="2100" dirty="0"/>
              <a:t>, </a:t>
            </a:r>
            <a:r>
              <a:rPr lang="el-GR" sz="2100" dirty="0" err="1"/>
              <a:t>ὅπως</a:t>
            </a:r>
            <a:r>
              <a:rPr lang="el-GR" sz="2100" dirty="0"/>
              <a:t> </a:t>
            </a:r>
            <a:r>
              <a:rPr lang="el-GR" sz="2100" dirty="0" err="1"/>
              <a:t>μὴ</a:t>
            </a:r>
            <a:r>
              <a:rPr lang="el-GR" sz="2100" dirty="0"/>
              <a:t> περιπλέοντες </a:t>
            </a:r>
            <a:r>
              <a:rPr lang="el-GR" sz="2100" dirty="0" err="1"/>
              <a:t>ὀφθῶσιν</a:t>
            </a:r>
            <a:r>
              <a:rPr lang="el-GR" sz="2100" dirty="0"/>
              <a:t>, </a:t>
            </a:r>
            <a:r>
              <a:rPr lang="el-GR" sz="2100" dirty="0" err="1"/>
              <a:t>ἀποκομίζονται</a:t>
            </a:r>
            <a:r>
              <a:rPr lang="el-GR" sz="2100" dirty="0"/>
              <a:t>. [2] </a:t>
            </a:r>
            <a:r>
              <a:rPr lang="el-GR" sz="2100" dirty="0" err="1"/>
              <a:t>Κερκυραῖοι</a:t>
            </a:r>
            <a:r>
              <a:rPr lang="el-GR" sz="2100" dirty="0"/>
              <a:t> </a:t>
            </a:r>
            <a:r>
              <a:rPr lang="el-GR" sz="2100" dirty="0" err="1"/>
              <a:t>δὲ</a:t>
            </a:r>
            <a:r>
              <a:rPr lang="el-GR" sz="2100" dirty="0"/>
              <a:t> </a:t>
            </a:r>
            <a:r>
              <a:rPr lang="el-GR" sz="2100" dirty="0" err="1"/>
              <a:t>αἰσθόμενοι</a:t>
            </a:r>
            <a:r>
              <a:rPr lang="el-GR" sz="2100" dirty="0"/>
              <a:t> </a:t>
            </a:r>
            <a:r>
              <a:rPr lang="el-GR" sz="2100" dirty="0" err="1"/>
              <a:t>τάς</a:t>
            </a:r>
            <a:r>
              <a:rPr lang="el-GR" sz="2100" dirty="0"/>
              <a:t> τε </a:t>
            </a:r>
            <a:r>
              <a:rPr lang="el-GR" sz="2100" dirty="0" err="1"/>
              <a:t>Ἀττικὰς</a:t>
            </a:r>
            <a:r>
              <a:rPr lang="el-GR" sz="2100" dirty="0"/>
              <a:t> </a:t>
            </a:r>
            <a:r>
              <a:rPr lang="el-GR" sz="2100" dirty="0" err="1"/>
              <a:t>ναῦς</a:t>
            </a:r>
            <a:r>
              <a:rPr lang="el-GR" sz="2100" dirty="0"/>
              <a:t> </a:t>
            </a:r>
            <a:r>
              <a:rPr lang="el-GR" sz="2100" dirty="0" err="1"/>
              <a:t>προσπλεούσας</a:t>
            </a:r>
            <a:r>
              <a:rPr lang="el-GR" sz="2100" dirty="0"/>
              <a:t> </a:t>
            </a:r>
            <a:r>
              <a:rPr lang="el-GR" sz="2100" dirty="0" err="1"/>
              <a:t>τάς</a:t>
            </a:r>
            <a:r>
              <a:rPr lang="el-GR" sz="2100" dirty="0"/>
              <a:t> τε </a:t>
            </a:r>
            <a:r>
              <a:rPr lang="el-GR" sz="2100" dirty="0" err="1"/>
              <a:t>τῶν</a:t>
            </a:r>
            <a:r>
              <a:rPr lang="el-GR" sz="2100" dirty="0"/>
              <a:t> πολεμίων </a:t>
            </a:r>
            <a:r>
              <a:rPr lang="el-GR" sz="2100" dirty="0" err="1"/>
              <a:t>οἰχομένας</a:t>
            </a:r>
            <a:r>
              <a:rPr lang="el-GR" sz="2100" dirty="0"/>
              <a:t>, </a:t>
            </a:r>
            <a:r>
              <a:rPr lang="el-GR" sz="2100" dirty="0" err="1"/>
              <a:t>λαβόντες</a:t>
            </a:r>
            <a:r>
              <a:rPr lang="el-GR" sz="2100" dirty="0"/>
              <a:t> τούς τε </a:t>
            </a:r>
            <a:r>
              <a:rPr lang="el-GR" sz="2100" dirty="0" err="1"/>
              <a:t>Μεσσηνίους</a:t>
            </a:r>
            <a:r>
              <a:rPr lang="el-GR" sz="2100" dirty="0"/>
              <a:t> </a:t>
            </a:r>
            <a:r>
              <a:rPr lang="el-GR" sz="2100" dirty="0" err="1"/>
              <a:t>ἐς</a:t>
            </a:r>
            <a:r>
              <a:rPr lang="el-GR" sz="2100" dirty="0"/>
              <a:t> </a:t>
            </a:r>
            <a:r>
              <a:rPr lang="el-GR" sz="2100" dirty="0" err="1"/>
              <a:t>τὴν</a:t>
            </a:r>
            <a:r>
              <a:rPr lang="el-GR" sz="2100" dirty="0"/>
              <a:t> πόλιν </a:t>
            </a:r>
            <a:r>
              <a:rPr lang="el-GR" sz="2100" dirty="0" err="1"/>
              <a:t>ἤγαγον</a:t>
            </a:r>
            <a:r>
              <a:rPr lang="el-GR" sz="2100" dirty="0"/>
              <a:t> πρότερον </a:t>
            </a:r>
            <a:r>
              <a:rPr lang="el-GR" sz="2100" dirty="0" err="1"/>
              <a:t>ἔξω</a:t>
            </a:r>
            <a:r>
              <a:rPr lang="el-GR" sz="2100" dirty="0"/>
              <a:t> </a:t>
            </a:r>
            <a:r>
              <a:rPr lang="el-GR" sz="2100" dirty="0" err="1"/>
              <a:t>ὄντας</a:t>
            </a:r>
            <a:r>
              <a:rPr lang="el-GR" sz="2100" dirty="0"/>
              <a:t>, </a:t>
            </a:r>
            <a:r>
              <a:rPr lang="el-GR" sz="2100" dirty="0" err="1"/>
              <a:t>καὶ</a:t>
            </a:r>
            <a:r>
              <a:rPr lang="el-GR" sz="2100" dirty="0"/>
              <a:t> </a:t>
            </a:r>
            <a:r>
              <a:rPr lang="el-GR" sz="2100" dirty="0" err="1"/>
              <a:t>τὰς</a:t>
            </a:r>
            <a:r>
              <a:rPr lang="el-GR" sz="2100" dirty="0"/>
              <a:t> </a:t>
            </a:r>
            <a:r>
              <a:rPr lang="el-GR" sz="2100" dirty="0" err="1"/>
              <a:t>ναῦς</a:t>
            </a:r>
            <a:r>
              <a:rPr lang="el-GR" sz="2100" dirty="0"/>
              <a:t> </a:t>
            </a:r>
            <a:r>
              <a:rPr lang="el-GR" sz="2100" dirty="0" err="1"/>
              <a:t>περιπλεῦσαι</a:t>
            </a:r>
            <a:r>
              <a:rPr lang="el-GR" sz="2100" dirty="0"/>
              <a:t> </a:t>
            </a:r>
            <a:r>
              <a:rPr lang="el-GR" sz="2100" dirty="0" err="1"/>
              <a:t>κελεύσαντες</a:t>
            </a:r>
            <a:r>
              <a:rPr lang="el-GR" sz="2100" dirty="0"/>
              <a:t> </a:t>
            </a:r>
            <a:r>
              <a:rPr lang="el-GR" sz="2100" dirty="0" err="1"/>
              <a:t>ἃς</a:t>
            </a:r>
            <a:r>
              <a:rPr lang="el-GR" sz="2100" dirty="0"/>
              <a:t> </a:t>
            </a:r>
            <a:r>
              <a:rPr lang="el-GR" sz="2100" dirty="0" err="1"/>
              <a:t>ἐπλήρωσαν</a:t>
            </a:r>
            <a:r>
              <a:rPr lang="el-GR" sz="2100" dirty="0"/>
              <a:t> </a:t>
            </a:r>
            <a:r>
              <a:rPr lang="el-GR" sz="2100" dirty="0" err="1"/>
              <a:t>ἐς</a:t>
            </a:r>
            <a:r>
              <a:rPr lang="el-GR" sz="2100" dirty="0"/>
              <a:t> </a:t>
            </a:r>
            <a:r>
              <a:rPr lang="el-GR" sz="2100" dirty="0" err="1"/>
              <a:t>τὸν</a:t>
            </a:r>
            <a:r>
              <a:rPr lang="el-GR" sz="2100" dirty="0"/>
              <a:t> </a:t>
            </a:r>
            <a:r>
              <a:rPr lang="el-GR" sz="2100" dirty="0" err="1"/>
              <a:t>Ὑλλαϊκὸν</a:t>
            </a:r>
            <a:r>
              <a:rPr lang="el-GR" sz="2100" dirty="0"/>
              <a:t> λιμένα, </a:t>
            </a:r>
            <a:r>
              <a:rPr lang="el-GR" sz="2100" dirty="0" err="1"/>
              <a:t>ἐν</a:t>
            </a:r>
            <a:r>
              <a:rPr lang="el-GR" sz="2100" dirty="0"/>
              <a:t> </a:t>
            </a:r>
            <a:r>
              <a:rPr lang="el-GR" sz="2100" dirty="0" err="1"/>
              <a:t>ὅσῳ</a:t>
            </a:r>
            <a:r>
              <a:rPr lang="el-GR" sz="2100" dirty="0"/>
              <a:t> </a:t>
            </a:r>
            <a:r>
              <a:rPr lang="el-GR" sz="2100" dirty="0" err="1"/>
              <a:t>περιεκομίζοντο</a:t>
            </a:r>
            <a:r>
              <a:rPr lang="el-GR" sz="2100" dirty="0"/>
              <a:t>, </a:t>
            </a:r>
            <a:r>
              <a:rPr lang="el-GR" sz="2100" dirty="0" err="1"/>
              <a:t>τῶν</a:t>
            </a:r>
            <a:r>
              <a:rPr lang="el-GR" sz="2100" dirty="0"/>
              <a:t> </a:t>
            </a:r>
            <a:r>
              <a:rPr lang="el-GR" sz="2100" dirty="0" err="1"/>
              <a:t>ἐχθρῶν</a:t>
            </a:r>
            <a:r>
              <a:rPr lang="el-GR" sz="2100" dirty="0"/>
              <a:t> </a:t>
            </a:r>
            <a:r>
              <a:rPr lang="el-GR" sz="2100" dirty="0" err="1"/>
              <a:t>εἴ</a:t>
            </a:r>
            <a:r>
              <a:rPr lang="el-GR" sz="2100" dirty="0"/>
              <a:t> </a:t>
            </a:r>
            <a:r>
              <a:rPr lang="el-GR" sz="2100" dirty="0" err="1"/>
              <a:t>τινα</a:t>
            </a:r>
            <a:r>
              <a:rPr lang="el-GR" sz="2100" dirty="0"/>
              <a:t> </a:t>
            </a:r>
            <a:r>
              <a:rPr lang="el-GR" sz="2100" dirty="0" err="1"/>
              <a:t>λάβοιεν</a:t>
            </a:r>
            <a:r>
              <a:rPr lang="el-GR" sz="2100" dirty="0"/>
              <a:t>, </a:t>
            </a:r>
            <a:r>
              <a:rPr lang="el-GR" sz="2100" dirty="0" err="1"/>
              <a:t>ἀπέκτεινον</a:t>
            </a:r>
            <a:r>
              <a:rPr lang="el-GR" sz="2100" dirty="0"/>
              <a:t>· </a:t>
            </a:r>
            <a:r>
              <a:rPr lang="el-GR" sz="2100" dirty="0" err="1"/>
              <a:t>καὶ</a:t>
            </a:r>
            <a:r>
              <a:rPr lang="el-GR" sz="2100" dirty="0"/>
              <a:t> </a:t>
            </a:r>
            <a:r>
              <a:rPr lang="el-GR" sz="2100" dirty="0" err="1"/>
              <a:t>ἐκ</a:t>
            </a:r>
            <a:r>
              <a:rPr lang="el-GR" sz="2100" dirty="0"/>
              <a:t> </a:t>
            </a:r>
            <a:r>
              <a:rPr lang="el-GR" sz="2100" dirty="0" err="1"/>
              <a:t>τῶν</a:t>
            </a:r>
            <a:r>
              <a:rPr lang="el-GR" sz="2100" dirty="0"/>
              <a:t> </a:t>
            </a:r>
            <a:r>
              <a:rPr lang="el-GR" sz="2100" dirty="0" err="1"/>
              <a:t>νεῶν</a:t>
            </a:r>
            <a:r>
              <a:rPr lang="el-GR" sz="2100" dirty="0"/>
              <a:t> </a:t>
            </a:r>
            <a:r>
              <a:rPr lang="el-GR" sz="2100" dirty="0" err="1"/>
              <a:t>ὅσους</a:t>
            </a:r>
            <a:r>
              <a:rPr lang="el-GR" sz="2100" dirty="0"/>
              <a:t> </a:t>
            </a:r>
            <a:r>
              <a:rPr lang="el-GR" sz="2100" dirty="0" err="1"/>
              <a:t>ἔπεισαν</a:t>
            </a:r>
            <a:r>
              <a:rPr lang="el-GR" sz="2100" dirty="0"/>
              <a:t> </a:t>
            </a:r>
            <a:r>
              <a:rPr lang="el-GR" sz="2100" dirty="0" err="1"/>
              <a:t>ἐσβῆναι</a:t>
            </a:r>
            <a:r>
              <a:rPr lang="el-GR" sz="2100" dirty="0"/>
              <a:t> </a:t>
            </a:r>
            <a:r>
              <a:rPr lang="el-GR" sz="2100" dirty="0" err="1"/>
              <a:t>ἐκβιβάζοντες</a:t>
            </a:r>
            <a:r>
              <a:rPr lang="el-GR" sz="2100" dirty="0"/>
              <a:t> </a:t>
            </a:r>
            <a:r>
              <a:rPr lang="el-GR" sz="2100" dirty="0" err="1"/>
              <a:t>ἀπεχρῶντ</a:t>
            </a:r>
            <a:r>
              <a:rPr lang="en-US" sz="2100" dirty="0"/>
              <a:t>o, </a:t>
            </a:r>
            <a:r>
              <a:rPr lang="el-GR" sz="2100" dirty="0" err="1"/>
              <a:t>ἐς</a:t>
            </a:r>
            <a:r>
              <a:rPr lang="el-GR" sz="2100" dirty="0"/>
              <a:t> </a:t>
            </a:r>
            <a:r>
              <a:rPr lang="el-GR" sz="2100" dirty="0" err="1"/>
              <a:t>τὸ</a:t>
            </a:r>
            <a:r>
              <a:rPr lang="el-GR" sz="2100" dirty="0"/>
              <a:t> ῞</a:t>
            </a:r>
            <a:r>
              <a:rPr lang="el-GR" sz="2100" dirty="0" err="1"/>
              <a:t>Ηραιόν</a:t>
            </a:r>
            <a:r>
              <a:rPr lang="el-GR" sz="2100" dirty="0"/>
              <a:t> τε </a:t>
            </a:r>
            <a:r>
              <a:rPr lang="el-GR" sz="2100" dirty="0" err="1"/>
              <a:t>ἐλθόντες</a:t>
            </a:r>
            <a:r>
              <a:rPr lang="el-GR" sz="2100" dirty="0"/>
              <a:t> </a:t>
            </a:r>
            <a:r>
              <a:rPr lang="el-GR" sz="2100" dirty="0" err="1"/>
              <a:t>τῶν</a:t>
            </a:r>
            <a:r>
              <a:rPr lang="el-GR" sz="2100" dirty="0"/>
              <a:t> </a:t>
            </a:r>
            <a:r>
              <a:rPr lang="el-GR" sz="2100" dirty="0" err="1"/>
              <a:t>ἱκετῶν</a:t>
            </a:r>
            <a:r>
              <a:rPr lang="el-GR" sz="2100" dirty="0"/>
              <a:t> </a:t>
            </a:r>
            <a:r>
              <a:rPr lang="el-GR" sz="2100" dirty="0" err="1"/>
              <a:t>ὡς</a:t>
            </a:r>
            <a:r>
              <a:rPr lang="el-GR" sz="2100" dirty="0"/>
              <a:t> </a:t>
            </a:r>
            <a:r>
              <a:rPr lang="el-GR" sz="2100" dirty="0" err="1"/>
              <a:t>πεντήκοντα</a:t>
            </a:r>
            <a:r>
              <a:rPr lang="el-GR" sz="2100" dirty="0"/>
              <a:t> </a:t>
            </a:r>
            <a:r>
              <a:rPr lang="el-GR" sz="2100" dirty="0" err="1"/>
              <a:t>ἄνδρας</a:t>
            </a:r>
            <a:r>
              <a:rPr lang="el-GR" sz="2100" dirty="0"/>
              <a:t> δίκην </a:t>
            </a:r>
            <a:r>
              <a:rPr lang="el-GR" sz="2100" dirty="0" err="1"/>
              <a:t>ὑποσχεῖν</a:t>
            </a:r>
            <a:r>
              <a:rPr lang="el-GR" sz="2100" dirty="0"/>
              <a:t> </a:t>
            </a:r>
            <a:r>
              <a:rPr lang="el-GR" sz="2100" dirty="0" err="1"/>
              <a:t>ἔπεισαν</a:t>
            </a:r>
            <a:r>
              <a:rPr lang="el-GR" sz="2100" dirty="0"/>
              <a:t> </a:t>
            </a:r>
            <a:r>
              <a:rPr lang="el-GR" sz="2100" dirty="0" err="1"/>
              <a:t>καὶ</a:t>
            </a:r>
            <a:r>
              <a:rPr lang="el-GR" sz="2100" dirty="0"/>
              <a:t> κατέγνωσαν πάντων θάνατον. [3] </a:t>
            </a:r>
            <a:r>
              <a:rPr lang="en-US" sz="2100" dirty="0"/>
              <a:t>O</a:t>
            </a:r>
            <a:r>
              <a:rPr lang="el-GR" sz="2100" dirty="0"/>
              <a:t>ἱ </a:t>
            </a:r>
            <a:r>
              <a:rPr lang="el-GR" sz="2100" dirty="0" err="1"/>
              <a:t>δὲ</a:t>
            </a:r>
            <a:r>
              <a:rPr lang="el-GR" sz="2100" dirty="0"/>
              <a:t> </a:t>
            </a:r>
            <a:r>
              <a:rPr lang="el-GR" sz="2100" dirty="0" err="1"/>
              <a:t>πολλοὶ</a:t>
            </a:r>
            <a:r>
              <a:rPr lang="el-GR" sz="2100" dirty="0"/>
              <a:t> </a:t>
            </a:r>
            <a:r>
              <a:rPr lang="el-GR" sz="2100" dirty="0" err="1"/>
              <a:t>τῶν</a:t>
            </a:r>
            <a:r>
              <a:rPr lang="el-GR" sz="2100" dirty="0"/>
              <a:t> </a:t>
            </a:r>
            <a:r>
              <a:rPr lang="el-GR" sz="2100" dirty="0" err="1"/>
              <a:t>ἱκετῶν</a:t>
            </a:r>
            <a:r>
              <a:rPr lang="el-GR" sz="2100" dirty="0"/>
              <a:t>, </a:t>
            </a:r>
            <a:r>
              <a:rPr lang="el-GR" sz="2100" dirty="0" err="1"/>
              <a:t>ὅσοι</a:t>
            </a:r>
            <a:r>
              <a:rPr lang="el-GR" sz="2100" dirty="0"/>
              <a:t> </a:t>
            </a:r>
            <a:r>
              <a:rPr lang="el-GR" sz="2100" dirty="0" err="1"/>
              <a:t>οὐκ</a:t>
            </a:r>
            <a:r>
              <a:rPr lang="el-GR" sz="2100" dirty="0"/>
              <a:t> </a:t>
            </a:r>
            <a:r>
              <a:rPr lang="el-GR" sz="2100" dirty="0" err="1"/>
              <a:t>ἐπείσθησαν</a:t>
            </a:r>
            <a:r>
              <a:rPr lang="el-GR" sz="2100" dirty="0"/>
              <a:t>, </a:t>
            </a:r>
            <a:r>
              <a:rPr lang="el-GR" sz="2100" dirty="0" err="1"/>
              <a:t>ὡς</a:t>
            </a:r>
            <a:r>
              <a:rPr lang="el-GR" sz="2100" dirty="0"/>
              <a:t> </a:t>
            </a:r>
            <a:r>
              <a:rPr lang="el-GR" sz="2100" dirty="0" err="1"/>
              <a:t>ἑώρων</a:t>
            </a:r>
            <a:r>
              <a:rPr lang="el-GR" sz="2100" dirty="0"/>
              <a:t> </a:t>
            </a:r>
            <a:r>
              <a:rPr lang="el-GR" sz="2100" dirty="0" err="1"/>
              <a:t>τὰ</a:t>
            </a:r>
            <a:r>
              <a:rPr lang="el-GR" sz="2100" dirty="0"/>
              <a:t> </a:t>
            </a:r>
            <a:r>
              <a:rPr lang="el-GR" sz="2100" dirty="0" err="1"/>
              <a:t>γιγνόμενα</a:t>
            </a:r>
            <a:r>
              <a:rPr lang="el-GR" sz="2100" dirty="0"/>
              <a:t>, </a:t>
            </a:r>
            <a:r>
              <a:rPr lang="el-GR" sz="2100" dirty="0" err="1"/>
              <a:t>διέφθειρον</a:t>
            </a:r>
            <a:r>
              <a:rPr lang="el-GR" sz="2100" dirty="0"/>
              <a:t> </a:t>
            </a:r>
            <a:r>
              <a:rPr lang="el-GR" sz="2100" dirty="0" err="1"/>
              <a:t>αὐτοῦ</a:t>
            </a:r>
            <a:r>
              <a:rPr lang="el-GR" sz="2100" dirty="0"/>
              <a:t> </a:t>
            </a:r>
            <a:r>
              <a:rPr lang="el-GR" sz="2100" dirty="0" err="1"/>
              <a:t>ἐν</a:t>
            </a:r>
            <a:r>
              <a:rPr lang="el-GR" sz="2100" dirty="0"/>
              <a:t> </a:t>
            </a:r>
            <a:r>
              <a:rPr lang="el-GR" sz="2100" dirty="0" err="1"/>
              <a:t>τῷ</a:t>
            </a:r>
            <a:r>
              <a:rPr lang="el-GR" sz="2100" dirty="0"/>
              <a:t> </a:t>
            </a:r>
            <a:r>
              <a:rPr lang="el-GR" sz="2100" dirty="0" err="1"/>
              <a:t>ἱερῷ</a:t>
            </a:r>
            <a:r>
              <a:rPr lang="el-GR" sz="2100" dirty="0"/>
              <a:t> </a:t>
            </a:r>
            <a:r>
              <a:rPr lang="el-GR" sz="2100" dirty="0" err="1"/>
              <a:t>ἀλλήλους</a:t>
            </a:r>
            <a:r>
              <a:rPr lang="el-GR" sz="2100" dirty="0"/>
              <a:t>, </a:t>
            </a:r>
            <a:r>
              <a:rPr lang="el-GR" sz="2100" dirty="0" err="1"/>
              <a:t>καὶ</a:t>
            </a:r>
            <a:r>
              <a:rPr lang="el-GR" sz="2100" dirty="0"/>
              <a:t> </a:t>
            </a:r>
            <a:r>
              <a:rPr lang="el-GR" sz="2100" dirty="0" err="1"/>
              <a:t>ἐκ</a:t>
            </a:r>
            <a:r>
              <a:rPr lang="el-GR" sz="2100" dirty="0"/>
              <a:t> </a:t>
            </a:r>
            <a:r>
              <a:rPr lang="el-GR" sz="2100" dirty="0" err="1"/>
              <a:t>τῶν</a:t>
            </a:r>
            <a:r>
              <a:rPr lang="el-GR" sz="2100" dirty="0"/>
              <a:t> δένδρων </a:t>
            </a:r>
            <a:r>
              <a:rPr lang="el-GR" sz="2100" dirty="0" err="1"/>
              <a:t>τινὲς</a:t>
            </a:r>
            <a:r>
              <a:rPr lang="el-GR" sz="2100" dirty="0"/>
              <a:t> </a:t>
            </a:r>
            <a:r>
              <a:rPr lang="el-GR" sz="2100" dirty="0" err="1"/>
              <a:t>ἀπήγχοντο</a:t>
            </a:r>
            <a:r>
              <a:rPr lang="el-GR" sz="2100" dirty="0"/>
              <a:t>, </a:t>
            </a:r>
            <a:r>
              <a:rPr lang="el-GR" sz="2100" dirty="0" err="1"/>
              <a:t>οἱ</a:t>
            </a:r>
            <a:r>
              <a:rPr lang="el-GR" sz="2100" dirty="0"/>
              <a:t> δ᾽ </a:t>
            </a:r>
            <a:r>
              <a:rPr lang="el-GR" sz="2100" dirty="0" err="1"/>
              <a:t>ὡς</a:t>
            </a:r>
            <a:r>
              <a:rPr lang="el-GR" sz="2100" dirty="0"/>
              <a:t> </a:t>
            </a:r>
            <a:r>
              <a:rPr lang="el-GR" sz="2100" dirty="0" err="1"/>
              <a:t>ἕκαστοι</a:t>
            </a:r>
            <a:r>
              <a:rPr lang="el-GR" sz="2100" dirty="0"/>
              <a:t> </a:t>
            </a:r>
            <a:r>
              <a:rPr lang="el-GR" sz="2100" dirty="0" err="1"/>
              <a:t>ἐδύναντο</a:t>
            </a:r>
            <a:r>
              <a:rPr lang="el-GR" sz="2100" dirty="0"/>
              <a:t> </a:t>
            </a:r>
            <a:r>
              <a:rPr lang="el-GR" sz="2100" dirty="0" err="1"/>
              <a:t>ἀνηλοῦντο</a:t>
            </a:r>
            <a:r>
              <a:rPr lang="el-GR" dirty="0"/>
              <a:t>.</a:t>
            </a:r>
            <a:endParaRPr lang="en-US" dirty="0"/>
          </a:p>
        </p:txBody>
      </p:sp>
    </p:spTree>
    <p:extLst>
      <p:ext uri="{BB962C8B-B14F-4D97-AF65-F5344CB8AC3E}">
        <p14:creationId xmlns:p14="http://schemas.microsoft.com/office/powerpoint/2010/main" val="215837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5DA85-A381-F5D5-CBA3-87A6F89D4760}"/>
            </a:ext>
          </a:extLst>
        </p:cNvPr>
        <p:cNvGrpSpPr/>
        <p:nvPr/>
      </p:nvGrpSpPr>
      <p:grpSpPr>
        <a:xfrm>
          <a:off x="0" y="0"/>
          <a:ext cx="0" cy="0"/>
          <a:chOff x="0" y="0"/>
          <a:chExt cx="0" cy="0"/>
        </a:xfrm>
      </p:grpSpPr>
      <p:sp>
        <p:nvSpPr>
          <p:cNvPr id="5" name="Ορθογώνιο 4">
            <a:extLst>
              <a:ext uri="{FF2B5EF4-FFF2-40B4-BE49-F238E27FC236}">
                <a16:creationId xmlns:a16="http://schemas.microsoft.com/office/drawing/2014/main" id="{2E4D4C24-7489-E3AC-351B-F6DF0F1F04A2}"/>
              </a:ext>
            </a:extLst>
          </p:cNvPr>
          <p:cNvSpPr/>
          <p:nvPr/>
        </p:nvSpPr>
        <p:spPr>
          <a:xfrm>
            <a:off x="691116" y="701749"/>
            <a:ext cx="10972800" cy="572031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lnSpc>
                <a:spcPct val="200000"/>
              </a:lnSpc>
            </a:pPr>
            <a:r>
              <a:rPr lang="el-GR" sz="2500" dirty="0" err="1"/>
              <a:t>Ἡμέρας</a:t>
            </a:r>
            <a:r>
              <a:rPr lang="el-GR" sz="2500" dirty="0"/>
              <a:t> τε </a:t>
            </a:r>
            <a:r>
              <a:rPr lang="el-GR" sz="2500" dirty="0" err="1"/>
              <a:t>ἑπτά</a:t>
            </a:r>
            <a:r>
              <a:rPr lang="el-GR" sz="2500" dirty="0"/>
              <a:t>, </a:t>
            </a:r>
            <a:r>
              <a:rPr lang="el-GR" sz="2500" dirty="0" err="1"/>
              <a:t>ἃς</a:t>
            </a:r>
            <a:r>
              <a:rPr lang="el-GR" sz="2500" dirty="0"/>
              <a:t> </a:t>
            </a:r>
            <a:r>
              <a:rPr lang="el-GR" sz="2500" dirty="0" err="1"/>
              <a:t>ἀφικόμενος</a:t>
            </a:r>
            <a:r>
              <a:rPr lang="el-GR" sz="2500" dirty="0"/>
              <a:t> ὁ </a:t>
            </a:r>
            <a:r>
              <a:rPr lang="el-GR" sz="2500" dirty="0" err="1"/>
              <a:t>Εὐρυμέδων</a:t>
            </a:r>
            <a:r>
              <a:rPr lang="el-GR" sz="2500" dirty="0"/>
              <a:t> </a:t>
            </a:r>
            <a:r>
              <a:rPr lang="el-GR" sz="2500" dirty="0" err="1"/>
              <a:t>ταῖς</a:t>
            </a:r>
            <a:r>
              <a:rPr lang="el-GR" sz="2500" dirty="0"/>
              <a:t> </a:t>
            </a:r>
            <a:r>
              <a:rPr lang="el-GR" sz="2500" dirty="0" err="1"/>
              <a:t>ἑξήκοντα</a:t>
            </a:r>
            <a:r>
              <a:rPr lang="el-GR" sz="2500" dirty="0"/>
              <a:t> </a:t>
            </a:r>
            <a:r>
              <a:rPr lang="el-GR" sz="2500" dirty="0" err="1"/>
              <a:t>ναυσὶ</a:t>
            </a:r>
            <a:r>
              <a:rPr lang="el-GR" sz="2500" dirty="0"/>
              <a:t> παρέμεινε, </a:t>
            </a:r>
            <a:r>
              <a:rPr lang="el-GR" sz="2500" dirty="0" err="1"/>
              <a:t>Κερκυραῖοι</a:t>
            </a:r>
            <a:r>
              <a:rPr lang="el-GR" sz="2500" dirty="0"/>
              <a:t> </a:t>
            </a:r>
            <a:r>
              <a:rPr lang="el-GR" sz="2500" dirty="0" err="1"/>
              <a:t>σφῶν</a:t>
            </a:r>
            <a:r>
              <a:rPr lang="el-GR" sz="2500" dirty="0"/>
              <a:t> </a:t>
            </a:r>
            <a:r>
              <a:rPr lang="el-GR" sz="2500" dirty="0" err="1"/>
              <a:t>αὐτῶν</a:t>
            </a:r>
            <a:r>
              <a:rPr lang="el-GR" sz="2500" dirty="0"/>
              <a:t> </a:t>
            </a:r>
            <a:r>
              <a:rPr lang="el-GR" sz="2500" dirty="0" err="1"/>
              <a:t>τοὺς</a:t>
            </a:r>
            <a:r>
              <a:rPr lang="el-GR" sz="2500" dirty="0"/>
              <a:t> </a:t>
            </a:r>
            <a:r>
              <a:rPr lang="el-GR" sz="2500" dirty="0" err="1"/>
              <a:t>ἐχθροὺς</a:t>
            </a:r>
            <a:r>
              <a:rPr lang="el-GR" sz="2500" dirty="0"/>
              <a:t> </a:t>
            </a:r>
            <a:r>
              <a:rPr lang="el-GR" sz="2500" dirty="0" err="1"/>
              <a:t>δοκοῦντας</a:t>
            </a:r>
            <a:r>
              <a:rPr lang="el-GR" sz="2500" dirty="0"/>
              <a:t> </a:t>
            </a:r>
            <a:r>
              <a:rPr lang="el-GR" sz="2500" dirty="0" err="1"/>
              <a:t>εἶναι</a:t>
            </a:r>
            <a:r>
              <a:rPr lang="el-GR" sz="2500" dirty="0"/>
              <a:t> </a:t>
            </a:r>
            <a:r>
              <a:rPr lang="el-GR" sz="2500" dirty="0" err="1"/>
              <a:t>ἐφόνευον</a:t>
            </a:r>
            <a:r>
              <a:rPr lang="el-GR" sz="2500" dirty="0"/>
              <a:t>, </a:t>
            </a:r>
            <a:r>
              <a:rPr lang="el-GR" sz="2500" dirty="0" err="1"/>
              <a:t>τὴν</a:t>
            </a:r>
            <a:r>
              <a:rPr lang="el-GR" sz="2500" dirty="0"/>
              <a:t> </a:t>
            </a:r>
            <a:r>
              <a:rPr lang="el-GR" sz="2500" dirty="0" err="1"/>
              <a:t>μὲν</a:t>
            </a:r>
            <a:r>
              <a:rPr lang="el-GR" sz="2500" dirty="0"/>
              <a:t> </a:t>
            </a:r>
            <a:r>
              <a:rPr lang="el-GR" sz="2500" dirty="0" err="1"/>
              <a:t>αἰτίαν</a:t>
            </a:r>
            <a:r>
              <a:rPr lang="el-GR" sz="2500" dirty="0"/>
              <a:t> </a:t>
            </a:r>
            <a:r>
              <a:rPr lang="el-GR" sz="2500" dirty="0" err="1"/>
              <a:t>ἐπιφέροντες</a:t>
            </a:r>
            <a:r>
              <a:rPr lang="el-GR" sz="2500" dirty="0"/>
              <a:t> </a:t>
            </a:r>
            <a:r>
              <a:rPr lang="el-GR" sz="2500" dirty="0" err="1"/>
              <a:t>τοῖς</a:t>
            </a:r>
            <a:r>
              <a:rPr lang="el-GR" sz="2500" dirty="0"/>
              <a:t> </a:t>
            </a:r>
            <a:r>
              <a:rPr lang="el-GR" sz="2500" dirty="0" err="1"/>
              <a:t>τὸν</a:t>
            </a:r>
            <a:r>
              <a:rPr lang="el-GR" sz="2500" dirty="0"/>
              <a:t> </a:t>
            </a:r>
            <a:r>
              <a:rPr lang="el-GR" sz="2500" dirty="0" err="1"/>
              <a:t>δῆμον</a:t>
            </a:r>
            <a:r>
              <a:rPr lang="el-GR" sz="2500" dirty="0"/>
              <a:t> </a:t>
            </a:r>
            <a:r>
              <a:rPr lang="el-GR" sz="2500" dirty="0" err="1"/>
              <a:t>καταλύουσιν</a:t>
            </a:r>
            <a:r>
              <a:rPr lang="el-GR" sz="2500" dirty="0"/>
              <a:t>, </a:t>
            </a:r>
            <a:r>
              <a:rPr lang="el-GR" sz="2500" dirty="0" err="1"/>
              <a:t>ἀπέθανον</a:t>
            </a:r>
            <a:r>
              <a:rPr lang="el-GR" sz="2500" dirty="0"/>
              <a:t> </a:t>
            </a:r>
            <a:r>
              <a:rPr lang="el-GR" sz="2500" dirty="0" err="1"/>
              <a:t>δέ</a:t>
            </a:r>
            <a:r>
              <a:rPr lang="el-GR" sz="2500" dirty="0"/>
              <a:t> </a:t>
            </a:r>
            <a:r>
              <a:rPr lang="el-GR" sz="2500" dirty="0" err="1"/>
              <a:t>τινες</a:t>
            </a:r>
            <a:r>
              <a:rPr lang="el-GR" sz="2500" dirty="0"/>
              <a:t> </a:t>
            </a:r>
            <a:r>
              <a:rPr lang="el-GR" sz="2500" dirty="0" err="1"/>
              <a:t>καὶ</a:t>
            </a:r>
            <a:r>
              <a:rPr lang="el-GR" sz="2500" dirty="0"/>
              <a:t> </a:t>
            </a:r>
            <a:r>
              <a:rPr lang="el-GR" sz="2500" dirty="0" err="1"/>
              <a:t>ἰδίας</a:t>
            </a:r>
            <a:r>
              <a:rPr lang="el-GR" sz="2500" dirty="0"/>
              <a:t> </a:t>
            </a:r>
            <a:r>
              <a:rPr lang="el-GR" sz="2500" dirty="0" err="1"/>
              <a:t>ἔχθρας</a:t>
            </a:r>
            <a:r>
              <a:rPr lang="el-GR" sz="2500" dirty="0"/>
              <a:t> </a:t>
            </a:r>
            <a:r>
              <a:rPr lang="el-GR" sz="2500" dirty="0" err="1"/>
              <a:t>ἕνεκα</a:t>
            </a:r>
            <a:r>
              <a:rPr lang="el-GR" sz="2500" dirty="0"/>
              <a:t>, </a:t>
            </a:r>
            <a:r>
              <a:rPr lang="el-GR" sz="2500" dirty="0" err="1"/>
              <a:t>καὶ</a:t>
            </a:r>
            <a:r>
              <a:rPr lang="el-GR" sz="2500" dirty="0"/>
              <a:t> </a:t>
            </a:r>
            <a:r>
              <a:rPr lang="el-GR" sz="2500" dirty="0" err="1"/>
              <a:t>ἄλλοι</a:t>
            </a:r>
            <a:r>
              <a:rPr lang="el-GR" sz="2500" dirty="0"/>
              <a:t> χρημάτων </a:t>
            </a:r>
            <a:r>
              <a:rPr lang="el-GR" sz="2500" dirty="0" err="1"/>
              <a:t>σφίσιν</a:t>
            </a:r>
            <a:r>
              <a:rPr lang="el-GR" sz="2500" dirty="0"/>
              <a:t> </a:t>
            </a:r>
            <a:r>
              <a:rPr lang="el-GR" sz="2500" dirty="0" err="1"/>
              <a:t>ὀφειλομένων</a:t>
            </a:r>
            <a:r>
              <a:rPr lang="el-GR" sz="2500" dirty="0"/>
              <a:t> </a:t>
            </a:r>
            <a:r>
              <a:rPr lang="el-GR" sz="2500" dirty="0" err="1"/>
              <a:t>ὑπὸ</a:t>
            </a:r>
            <a:r>
              <a:rPr lang="el-GR" sz="2500" dirty="0"/>
              <a:t> </a:t>
            </a:r>
            <a:r>
              <a:rPr lang="el-GR" sz="2500" dirty="0" err="1"/>
              <a:t>τῶν</a:t>
            </a:r>
            <a:r>
              <a:rPr lang="el-GR" sz="2500" dirty="0"/>
              <a:t> </a:t>
            </a:r>
            <a:r>
              <a:rPr lang="el-GR" sz="2500" dirty="0" err="1"/>
              <a:t>λαβόντων</a:t>
            </a:r>
            <a:r>
              <a:rPr lang="el-GR" sz="2500" dirty="0"/>
              <a:t>· [5] </a:t>
            </a:r>
            <a:r>
              <a:rPr lang="el-GR" sz="2500" dirty="0" err="1"/>
              <a:t>πᾶσά</a:t>
            </a:r>
            <a:r>
              <a:rPr lang="el-GR" sz="2500" dirty="0"/>
              <a:t> τε </a:t>
            </a:r>
            <a:r>
              <a:rPr lang="el-GR" sz="2500" dirty="0" err="1"/>
              <a:t>ἰδέα</a:t>
            </a:r>
            <a:r>
              <a:rPr lang="el-GR" sz="2500" dirty="0"/>
              <a:t> κατέστη θανάτου, </a:t>
            </a:r>
            <a:r>
              <a:rPr lang="el-GR" sz="2500" dirty="0" err="1"/>
              <a:t>καὶ</a:t>
            </a:r>
            <a:r>
              <a:rPr lang="el-GR" sz="2500" dirty="0"/>
              <a:t> </a:t>
            </a:r>
            <a:r>
              <a:rPr lang="el-GR" sz="2500" dirty="0" err="1"/>
              <a:t>οἷον</a:t>
            </a:r>
            <a:r>
              <a:rPr lang="el-GR" sz="2500" dirty="0"/>
              <a:t> </a:t>
            </a:r>
            <a:r>
              <a:rPr lang="el-GR" sz="2500" dirty="0" err="1"/>
              <a:t>φιλεῖ</a:t>
            </a:r>
            <a:r>
              <a:rPr lang="el-GR" sz="2500" dirty="0"/>
              <a:t> </a:t>
            </a:r>
            <a:r>
              <a:rPr lang="el-GR" sz="2500" dirty="0" err="1"/>
              <a:t>ἐν</a:t>
            </a:r>
            <a:r>
              <a:rPr lang="el-GR" sz="2500" dirty="0"/>
              <a:t> </a:t>
            </a:r>
            <a:r>
              <a:rPr lang="el-GR" sz="2500" dirty="0" err="1"/>
              <a:t>τῷ</a:t>
            </a:r>
            <a:r>
              <a:rPr lang="el-GR" sz="2500" dirty="0"/>
              <a:t> </a:t>
            </a:r>
            <a:r>
              <a:rPr lang="el-GR" sz="2500" dirty="0" err="1"/>
              <a:t>τοιούτῳ</a:t>
            </a:r>
            <a:r>
              <a:rPr lang="el-GR" sz="2500" dirty="0"/>
              <a:t> γίγνεσθαι, </a:t>
            </a:r>
            <a:r>
              <a:rPr lang="el-GR" sz="2500" dirty="0" err="1"/>
              <a:t>οὐδὲν</a:t>
            </a:r>
            <a:r>
              <a:rPr lang="el-GR" sz="2500" dirty="0"/>
              <a:t> </a:t>
            </a:r>
            <a:r>
              <a:rPr lang="el-GR" sz="2500" dirty="0" err="1"/>
              <a:t>ὅτι</a:t>
            </a:r>
            <a:r>
              <a:rPr lang="el-GR" sz="2500" dirty="0"/>
              <a:t> </a:t>
            </a:r>
            <a:r>
              <a:rPr lang="el-GR" sz="2500" dirty="0" err="1"/>
              <a:t>οὐ</a:t>
            </a:r>
            <a:r>
              <a:rPr lang="el-GR" sz="2500" dirty="0"/>
              <a:t> </a:t>
            </a:r>
            <a:r>
              <a:rPr lang="el-GR" sz="2500" dirty="0" err="1"/>
              <a:t>ξυνέβη</a:t>
            </a:r>
            <a:r>
              <a:rPr lang="el-GR" sz="2500" dirty="0"/>
              <a:t> </a:t>
            </a:r>
            <a:r>
              <a:rPr lang="el-GR" sz="2500" dirty="0" err="1"/>
              <a:t>καὶ</a:t>
            </a:r>
            <a:r>
              <a:rPr lang="el-GR" sz="2500" dirty="0"/>
              <a:t> </a:t>
            </a:r>
            <a:r>
              <a:rPr lang="el-GR" sz="2500" dirty="0" err="1"/>
              <a:t>ἔτι</a:t>
            </a:r>
            <a:r>
              <a:rPr lang="el-GR" sz="2500" dirty="0"/>
              <a:t> περαιτέρω. </a:t>
            </a:r>
            <a:r>
              <a:rPr lang="el-GR" sz="2500" dirty="0" err="1"/>
              <a:t>Καὶ</a:t>
            </a:r>
            <a:r>
              <a:rPr lang="el-GR" sz="2500" dirty="0"/>
              <a:t> </a:t>
            </a:r>
            <a:r>
              <a:rPr lang="el-GR" sz="2500" dirty="0" err="1"/>
              <a:t>γὰρ</a:t>
            </a:r>
            <a:r>
              <a:rPr lang="el-GR" sz="2500" dirty="0"/>
              <a:t> </a:t>
            </a:r>
            <a:r>
              <a:rPr lang="el-GR" sz="2500" dirty="0" err="1"/>
              <a:t>πατὴρ</a:t>
            </a:r>
            <a:r>
              <a:rPr lang="el-GR" sz="2500" dirty="0"/>
              <a:t> </a:t>
            </a:r>
            <a:r>
              <a:rPr lang="el-GR" sz="2500" dirty="0" err="1"/>
              <a:t>παῖδα</a:t>
            </a:r>
            <a:r>
              <a:rPr lang="el-GR" sz="2500" dirty="0"/>
              <a:t> </a:t>
            </a:r>
            <a:r>
              <a:rPr lang="el-GR" sz="2500" dirty="0" err="1"/>
              <a:t>ἀπέκτεινε</a:t>
            </a:r>
            <a:r>
              <a:rPr lang="el-GR" sz="2500" dirty="0"/>
              <a:t> </a:t>
            </a:r>
            <a:r>
              <a:rPr lang="el-GR" sz="2500" dirty="0" err="1"/>
              <a:t>καὶ</a:t>
            </a:r>
            <a:r>
              <a:rPr lang="el-GR" sz="2500" dirty="0"/>
              <a:t> </a:t>
            </a:r>
            <a:r>
              <a:rPr lang="el-GR" sz="2500" dirty="0" err="1"/>
              <a:t>ἀπὸ</a:t>
            </a:r>
            <a:r>
              <a:rPr lang="el-GR" sz="2500" dirty="0"/>
              <a:t> </a:t>
            </a:r>
            <a:r>
              <a:rPr lang="el-GR" sz="2500" dirty="0" err="1"/>
              <a:t>τῶν</a:t>
            </a:r>
            <a:r>
              <a:rPr lang="el-GR" sz="2500" dirty="0"/>
              <a:t> </a:t>
            </a:r>
            <a:r>
              <a:rPr lang="el-GR" sz="2500" dirty="0" err="1"/>
              <a:t>ἱερῶν</a:t>
            </a:r>
            <a:r>
              <a:rPr lang="el-GR" sz="2500" dirty="0"/>
              <a:t> </a:t>
            </a:r>
            <a:r>
              <a:rPr lang="el-GR" sz="2500" dirty="0" err="1"/>
              <a:t>ἀπεσπῶντο</a:t>
            </a:r>
            <a:r>
              <a:rPr lang="el-GR" sz="2500" dirty="0"/>
              <a:t> </a:t>
            </a:r>
            <a:r>
              <a:rPr lang="el-GR" sz="2500" dirty="0" err="1"/>
              <a:t>καὶ</a:t>
            </a:r>
            <a:r>
              <a:rPr lang="el-GR" sz="2500" dirty="0"/>
              <a:t> </a:t>
            </a:r>
            <a:r>
              <a:rPr lang="el-GR" sz="2500" dirty="0" err="1"/>
              <a:t>πρὸς</a:t>
            </a:r>
            <a:r>
              <a:rPr lang="el-GR" sz="2500" dirty="0"/>
              <a:t> </a:t>
            </a:r>
            <a:r>
              <a:rPr lang="el-GR" sz="2500" dirty="0" err="1"/>
              <a:t>αὐτοῖς</a:t>
            </a:r>
            <a:r>
              <a:rPr lang="el-GR" sz="2500" dirty="0"/>
              <a:t> </a:t>
            </a:r>
            <a:r>
              <a:rPr lang="el-GR" sz="2500" dirty="0" err="1"/>
              <a:t>ἐκτείνοντο</a:t>
            </a:r>
            <a:r>
              <a:rPr lang="el-GR" sz="2500" dirty="0"/>
              <a:t>, </a:t>
            </a:r>
            <a:r>
              <a:rPr lang="el-GR" sz="2500" dirty="0" err="1"/>
              <a:t>οἱ</a:t>
            </a:r>
            <a:r>
              <a:rPr lang="el-GR" sz="2500" dirty="0"/>
              <a:t> </a:t>
            </a:r>
            <a:r>
              <a:rPr lang="el-GR" sz="2500" dirty="0" err="1"/>
              <a:t>δέ</a:t>
            </a:r>
            <a:r>
              <a:rPr lang="el-GR" sz="2500" dirty="0"/>
              <a:t> </a:t>
            </a:r>
            <a:r>
              <a:rPr lang="el-GR" sz="2500" dirty="0" err="1"/>
              <a:t>τινες</a:t>
            </a:r>
            <a:r>
              <a:rPr lang="el-GR" sz="2500" dirty="0"/>
              <a:t> </a:t>
            </a:r>
            <a:r>
              <a:rPr lang="el-GR" sz="2500" dirty="0" err="1"/>
              <a:t>καὶ</a:t>
            </a:r>
            <a:r>
              <a:rPr lang="el-GR" sz="2500" dirty="0"/>
              <a:t> </a:t>
            </a:r>
            <a:r>
              <a:rPr lang="el-GR" sz="2500" dirty="0" err="1"/>
              <a:t>περιοικοδομηθέντες</a:t>
            </a:r>
            <a:r>
              <a:rPr lang="el-GR" sz="2500" dirty="0"/>
              <a:t> </a:t>
            </a:r>
            <a:r>
              <a:rPr lang="el-GR" sz="2500" dirty="0" err="1"/>
              <a:t>ἐν</a:t>
            </a:r>
            <a:r>
              <a:rPr lang="el-GR" sz="2500" dirty="0"/>
              <a:t> </a:t>
            </a:r>
            <a:r>
              <a:rPr lang="el-GR" sz="2500" dirty="0" err="1"/>
              <a:t>τοῦ</a:t>
            </a:r>
            <a:r>
              <a:rPr lang="el-GR" sz="2500" dirty="0"/>
              <a:t> Διονύσου </a:t>
            </a:r>
            <a:r>
              <a:rPr lang="el-GR" sz="2500" dirty="0" err="1"/>
              <a:t>τῷ</a:t>
            </a:r>
            <a:r>
              <a:rPr lang="el-GR" sz="2500" dirty="0"/>
              <a:t> </a:t>
            </a:r>
            <a:r>
              <a:rPr lang="el-GR" sz="2500" dirty="0" err="1"/>
              <a:t>ἱερῷ</a:t>
            </a:r>
            <a:r>
              <a:rPr lang="el-GR" sz="2500" dirty="0"/>
              <a:t> </a:t>
            </a:r>
            <a:r>
              <a:rPr lang="el-GR" sz="2500" dirty="0" err="1"/>
              <a:t>ἀπέθανον</a:t>
            </a:r>
            <a:r>
              <a:rPr lang="el-GR" sz="2500" dirty="0"/>
              <a:t>.</a:t>
            </a:r>
            <a:endParaRPr lang="en-US" sz="2500" dirty="0"/>
          </a:p>
        </p:txBody>
      </p:sp>
    </p:spTree>
    <p:extLst>
      <p:ext uri="{BB962C8B-B14F-4D97-AF65-F5344CB8AC3E}">
        <p14:creationId xmlns:p14="http://schemas.microsoft.com/office/powerpoint/2010/main" val="132819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43FC1B-9ECD-83A9-2AAA-902791F9A2F5}"/>
              </a:ext>
            </a:extLst>
          </p:cNvPr>
          <p:cNvSpPr>
            <a:spLocks noGrp="1"/>
          </p:cNvSpPr>
          <p:nvPr>
            <p:ph type="title"/>
          </p:nvPr>
        </p:nvSpPr>
        <p:spPr>
          <a:xfrm rot="10800000" flipV="1">
            <a:off x="1295402" y="893134"/>
            <a:ext cx="9601196" cy="893135"/>
          </a:xfrm>
        </p:spPr>
        <p:txBody>
          <a:bodyPr>
            <a:normAutofit/>
          </a:bodyPr>
          <a:lstStyle/>
          <a:p>
            <a:r>
              <a:rPr lang="el-GR" dirty="0"/>
              <a:t>Σχόλια</a:t>
            </a:r>
            <a:endParaRPr lang="en-US" dirty="0"/>
          </a:p>
        </p:txBody>
      </p:sp>
      <p:sp>
        <p:nvSpPr>
          <p:cNvPr id="3" name="Θέση περιεχομένου 2">
            <a:extLst>
              <a:ext uri="{FF2B5EF4-FFF2-40B4-BE49-F238E27FC236}">
                <a16:creationId xmlns:a16="http://schemas.microsoft.com/office/drawing/2014/main" id="{EE4BCCC8-15EA-B090-1053-DD54B1F67DC3}"/>
              </a:ext>
            </a:extLst>
          </p:cNvPr>
          <p:cNvSpPr>
            <a:spLocks noGrp="1"/>
          </p:cNvSpPr>
          <p:nvPr>
            <p:ph idx="1"/>
          </p:nvPr>
        </p:nvSpPr>
        <p:spPr>
          <a:xfrm>
            <a:off x="744279" y="1786270"/>
            <a:ext cx="10152318" cy="4089598"/>
          </a:xfrm>
        </p:spPr>
        <p:txBody>
          <a:bodyPr>
            <a:normAutofit lnSpcReduction="10000"/>
          </a:bodyPr>
          <a:lstStyle/>
          <a:p>
            <a:r>
              <a:rPr lang="el-GR" dirty="0" err="1"/>
              <a:t>Τῆς</a:t>
            </a:r>
            <a:r>
              <a:rPr lang="el-GR" dirty="0"/>
              <a:t> </a:t>
            </a:r>
            <a:r>
              <a:rPr lang="el-GR" dirty="0" err="1"/>
              <a:t>νυκτὸς</a:t>
            </a:r>
            <a:r>
              <a:rPr lang="el-GR" dirty="0"/>
              <a:t> </a:t>
            </a:r>
            <a:r>
              <a:rPr lang="el-GR" dirty="0" err="1"/>
              <a:t>εὐθὺςΟ</a:t>
            </a:r>
            <a:r>
              <a:rPr lang="el-GR" dirty="0"/>
              <a:t> Θουκυδίδης ειρωνικά αποδίδει τη στάση των </a:t>
            </a:r>
            <a:r>
              <a:rPr lang="el-GR" dirty="0" err="1"/>
              <a:t>Πελοποννησίων</a:t>
            </a:r>
            <a:r>
              <a:rPr lang="el-GR" dirty="0"/>
              <a:t>. Η κρυφή αυτή αποχώρηση του </a:t>
            </a:r>
            <a:r>
              <a:rPr lang="el-GR" dirty="0" err="1"/>
              <a:t>Αλκίδα</a:t>
            </a:r>
            <a:r>
              <a:rPr lang="el-GR" dirty="0"/>
              <a:t> φανερώνει ανέντιμη συμπεριφορά. Πρέπει πάντως να σημειωθεί ότι τα 60 πλοία του </a:t>
            </a:r>
            <a:r>
              <a:rPr lang="el-GR" dirty="0" err="1"/>
              <a:t>Ευρυμέδοντα</a:t>
            </a:r>
            <a:r>
              <a:rPr lang="el-GR" dirty="0"/>
              <a:t> μαζί με τα 12 του </a:t>
            </a:r>
            <a:r>
              <a:rPr lang="el-GR" dirty="0" err="1"/>
              <a:t>Νικόστρατου</a:t>
            </a:r>
            <a:r>
              <a:rPr lang="el-GR" dirty="0"/>
              <a:t> και τα τριάντα των Κερκυραίων σχημάτιζαν μία ισχυρότατη ναυτική δύναμη, την οποία δύσκολα θα μπορούσαν να αντιμετωπίσουν τα 53 πελοποννησιακά πλοία.</a:t>
            </a:r>
          </a:p>
          <a:p>
            <a:r>
              <a:rPr lang="el-GR" dirty="0"/>
              <a:t>Ο Στράβων (10.452) μας πληροφορεί ότι αρχικά η Λευκάδα ήταν χερσόνησος της Ακαρνανίας. Οι Κορίνθιοι ήταν οι πρώτοι που κατά τον 7ο αι. π.Χ. έκαναν πορθμό τον ισθμό, μετατρέποντας έτσι τη χερσόνησο σε νησί. Στα χρόνια του Θουκυδίδη φαίνεται πως ο πορθμός είχε προσχωθεί και έτσι οι Κορίνθιοι αναγκάστηκαν να σύρουν τα πλοία τους για να περάσουν. </a:t>
            </a:r>
            <a:endParaRPr lang="en-US" dirty="0"/>
          </a:p>
        </p:txBody>
      </p:sp>
    </p:spTree>
    <p:extLst>
      <p:ext uri="{BB962C8B-B14F-4D97-AF65-F5344CB8AC3E}">
        <p14:creationId xmlns:p14="http://schemas.microsoft.com/office/powerpoint/2010/main" val="111217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9A549AD-3A42-73C3-DFA3-173187CC24AE}"/>
              </a:ext>
            </a:extLst>
          </p:cNvPr>
          <p:cNvSpPr/>
          <p:nvPr/>
        </p:nvSpPr>
        <p:spPr>
          <a:xfrm>
            <a:off x="637953" y="616688"/>
            <a:ext cx="10909005" cy="555019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l-GR" sz="2100" b="1" i="1" dirty="0" err="1"/>
              <a:t>καὶ</a:t>
            </a:r>
            <a:r>
              <a:rPr lang="el-GR" sz="2100" b="1" i="1" dirty="0"/>
              <a:t> </a:t>
            </a:r>
            <a:r>
              <a:rPr lang="el-GR" sz="2100" b="1" i="1" dirty="0" err="1"/>
              <a:t>τὰς</a:t>
            </a:r>
            <a:r>
              <a:rPr lang="el-GR" sz="2100" b="1" i="1" dirty="0"/>
              <a:t> </a:t>
            </a:r>
            <a:r>
              <a:rPr lang="el-GR" sz="2100" b="1" i="1" dirty="0" err="1"/>
              <a:t>ναῦς</a:t>
            </a:r>
            <a:r>
              <a:rPr lang="el-GR" sz="2100" b="1" i="1" dirty="0"/>
              <a:t> </a:t>
            </a:r>
            <a:r>
              <a:rPr lang="el-GR" sz="2100" b="1" i="1" dirty="0" err="1"/>
              <a:t>περιπλεῦσαι</a:t>
            </a:r>
            <a:r>
              <a:rPr lang="el-GR" sz="2100" b="1" i="1" dirty="0"/>
              <a:t>... λιμένα: </a:t>
            </a:r>
            <a:r>
              <a:rPr lang="el-GR" sz="2100" dirty="0"/>
              <a:t>Τα πλοία επανδρώθηκαν στο λιμάνι του </a:t>
            </a:r>
            <a:r>
              <a:rPr lang="el-GR" sz="2100" dirty="0" err="1"/>
              <a:t>Αλκίνου</a:t>
            </a:r>
            <a:r>
              <a:rPr lang="el-GR" sz="2100" dirty="0"/>
              <a:t>, κοντά στην αγορά, όπου βρισκόταν και το νεώριο. Στάλθηκαν δε στο </a:t>
            </a:r>
            <a:r>
              <a:rPr lang="el-GR" sz="2100" dirty="0" err="1"/>
              <a:t>Υλλαϊκό</a:t>
            </a:r>
            <a:r>
              <a:rPr lang="el-GR" sz="2100" dirty="0"/>
              <a:t> λιμάνι, διότι οι δημοκρατικοί το είχαν από την αρχή των γεγονότων υπό τον πλήρη έλεγχο τους, κυρίως όμως για να απομακρύνουν τους ευρισκόμενους στα πλοία ολιγαρχικούς από τους ομοϊδεάτες τους που βρίσκονταν στην αγορά και στο </a:t>
            </a:r>
            <a:r>
              <a:rPr lang="el-GR" sz="2100" dirty="0" err="1"/>
              <a:t>Ήραιο</a:t>
            </a:r>
            <a:r>
              <a:rPr lang="el-GR" sz="2100" dirty="0"/>
              <a:t>.</a:t>
            </a:r>
          </a:p>
          <a:p>
            <a:pPr algn="just"/>
            <a:r>
              <a:rPr lang="el-GR" sz="2100" b="1" dirty="0" err="1"/>
              <a:t>ἐκβιβάζοντες</a:t>
            </a:r>
            <a:r>
              <a:rPr lang="el-GR" sz="2100" b="1" dirty="0"/>
              <a:t> </a:t>
            </a:r>
            <a:r>
              <a:rPr lang="el-GR" sz="2100" b="1" dirty="0" err="1"/>
              <a:t>ἀπεχρῶντο</a:t>
            </a:r>
            <a:r>
              <a:rPr lang="el-GR" sz="2100" dirty="0"/>
              <a:t>: λακωνικά ο Θουκυδίδης περιγράφει τη σκληρή και ανέντιμη συμπεριφορά των δημοκρατικών, οι οποίοι εξόντωσαν ακόμα κι εκείνους τους ολιγαρχικούς, που πείστηκαν να αγωνιστούν μαζί τους για τη σωτηρία της πατρίδας, ενάντια στους ομόφρονές τους</a:t>
            </a:r>
          </a:p>
          <a:p>
            <a:pPr algn="just"/>
            <a:r>
              <a:rPr lang="el-GR" sz="2100" b="1" dirty="0"/>
              <a:t>κατέγνωσαν πάντων θάνατον</a:t>
            </a:r>
            <a:r>
              <a:rPr lang="el-GR" sz="2100" dirty="0"/>
              <a:t>: παρωδία δίκης με γενική την ποινή του θανάτου προς όλους, είναι σύμπτωμα των εμφυλίων συρράξεων η αποδόμηση κάθε νομιμότητας. </a:t>
            </a:r>
          </a:p>
          <a:p>
            <a:pPr algn="just"/>
            <a:r>
              <a:rPr lang="el-GR" sz="2100" b="1" dirty="0" err="1"/>
              <a:t>διέφθειρον</a:t>
            </a:r>
            <a:r>
              <a:rPr lang="el-GR" sz="2100" b="1" dirty="0"/>
              <a:t>...</a:t>
            </a:r>
            <a:r>
              <a:rPr lang="el-GR" sz="2100" b="1" dirty="0" err="1"/>
              <a:t>ἀνηλοῦντο</a:t>
            </a:r>
            <a:r>
              <a:rPr lang="el-GR" sz="2100" dirty="0"/>
              <a:t>: Οι ολιγαρχικοί, συνειδητοποιώντας ότι δεν υπάρχει καμία ελπίδα σωτηρίας, προτίμησαν να θέσουν οι ίδιοι τέρμα στη ζωή τους, παρά να πέσουν στα χέρια των εχθρών τους. Ο Θουκυδίδης, χρησιμοποιώντας 3 ρήματα που δηλώνουν θάνατο, μεταδίδει το κλίμα της απόγνωσης των ολιγαρχικών και δημιουργεί συγχρόνως μία από τις πιο «σκληρές», έντονες αλλά και τραγικές εικόνες του έργου του.</a:t>
            </a:r>
          </a:p>
          <a:p>
            <a:pPr algn="just"/>
            <a:r>
              <a:rPr lang="el-GR" sz="2100" dirty="0"/>
              <a:t>Με σαφήνεια ο Θουκυδίδης κατηγορεί τον </a:t>
            </a:r>
            <a:r>
              <a:rPr lang="el-GR" sz="2100" dirty="0" err="1"/>
              <a:t>Ευρυμέδοντα</a:t>
            </a:r>
            <a:r>
              <a:rPr lang="el-GR" sz="2100" dirty="0"/>
              <a:t> για τη σφαγή στην Κέρκυρα, ο οποίος ακολούθησε μια πολιτική διαφορετική από αυτή του </a:t>
            </a:r>
            <a:r>
              <a:rPr lang="el-GR" sz="2100" dirty="0" err="1"/>
              <a:t>Νικόστρατου</a:t>
            </a:r>
            <a:r>
              <a:rPr lang="el-GR" sz="2100" dirty="0"/>
              <a:t>. </a:t>
            </a:r>
            <a:endParaRPr lang="en-US" sz="2100" dirty="0"/>
          </a:p>
        </p:txBody>
      </p:sp>
    </p:spTree>
    <p:extLst>
      <p:ext uri="{BB962C8B-B14F-4D97-AF65-F5344CB8AC3E}">
        <p14:creationId xmlns:p14="http://schemas.microsoft.com/office/powerpoint/2010/main" val="2083470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B3DA7-63D6-17B8-080F-64E880D73159}"/>
            </a:ext>
          </a:extLst>
        </p:cNvPr>
        <p:cNvGrpSpPr/>
        <p:nvPr/>
      </p:nvGrpSpPr>
      <p:grpSpPr>
        <a:xfrm>
          <a:off x="0" y="0"/>
          <a:ext cx="0" cy="0"/>
          <a:chOff x="0" y="0"/>
          <a:chExt cx="0" cy="0"/>
        </a:xfrm>
      </p:grpSpPr>
      <p:sp>
        <p:nvSpPr>
          <p:cNvPr id="4" name="Ορθογώνιο 3">
            <a:extLst>
              <a:ext uri="{FF2B5EF4-FFF2-40B4-BE49-F238E27FC236}">
                <a16:creationId xmlns:a16="http://schemas.microsoft.com/office/drawing/2014/main" id="{91427907-4C6B-4BDD-6E06-E529C413EAFA}"/>
              </a:ext>
            </a:extLst>
          </p:cNvPr>
          <p:cNvSpPr/>
          <p:nvPr/>
        </p:nvSpPr>
        <p:spPr>
          <a:xfrm>
            <a:off x="637953" y="616688"/>
            <a:ext cx="10909005" cy="555019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l-GR" sz="2400" b="1" dirty="0" err="1"/>
              <a:t>τὴν</a:t>
            </a:r>
            <a:r>
              <a:rPr lang="el-GR" sz="2400" b="1" dirty="0"/>
              <a:t> </a:t>
            </a:r>
            <a:r>
              <a:rPr lang="el-GR" sz="2400" b="1" dirty="0" err="1"/>
              <a:t>μὲν</a:t>
            </a:r>
            <a:r>
              <a:rPr lang="el-GR" sz="2400" b="1" dirty="0"/>
              <a:t> </a:t>
            </a:r>
            <a:r>
              <a:rPr lang="el-GR" sz="2400" b="1" dirty="0" err="1"/>
              <a:t>αἰτίαν</a:t>
            </a:r>
            <a:r>
              <a:rPr lang="el-GR" sz="2400" b="1" dirty="0"/>
              <a:t> </a:t>
            </a:r>
            <a:r>
              <a:rPr lang="el-GR" sz="2400" b="1" dirty="0" err="1"/>
              <a:t>ἐπιφέροντες</a:t>
            </a:r>
            <a:r>
              <a:rPr lang="el-GR" sz="2400" b="1" dirty="0"/>
              <a:t>...</a:t>
            </a:r>
            <a:r>
              <a:rPr lang="el-GR" sz="2400" b="1" dirty="0" err="1"/>
              <a:t>λαβόντων</a:t>
            </a:r>
            <a:r>
              <a:rPr lang="el-GR" sz="2400" dirty="0"/>
              <a:t>: Οι δημοκρατικοί ισχυρίζονται ότι φονεύουν τους ολιγαρχικούς που αποπειράθηκαν να καταλύσουν τη δημοκρατία. Πίσω από το πρόσχημα αυτό κρύβονται τα πραγματικά κίνητρα της σφαγής, δηλ. η προσωπική έχθρα και τα χρέη.</a:t>
            </a:r>
          </a:p>
          <a:p>
            <a:pPr algn="just"/>
            <a:r>
              <a:rPr lang="el-GR" sz="2400" b="1" dirty="0" err="1"/>
              <a:t>πᾶσα</a:t>
            </a:r>
            <a:r>
              <a:rPr lang="el-GR" sz="2400" b="1" dirty="0"/>
              <a:t> τε </a:t>
            </a:r>
            <a:r>
              <a:rPr lang="el-GR" sz="2400" b="1" dirty="0" err="1"/>
              <a:t>ἰδέα</a:t>
            </a:r>
            <a:r>
              <a:rPr lang="el-GR" sz="2400" b="1" dirty="0"/>
              <a:t> κατέστη θανάτου</a:t>
            </a:r>
            <a:r>
              <a:rPr lang="el-GR" sz="2400" dirty="0"/>
              <a:t>: Η φράση αποτελεί ανακεφαλαίωση των προηγουμένων και εισαγωγή στη βαθιά ανατομία της ανθρώπινης ψυχολογίας και της παθολογίας του εμφύλιου πολέμου, που θα επιχειρήσει στα επόμενα κεφάλαια ο Θουκυδίδης.</a:t>
            </a:r>
          </a:p>
          <a:p>
            <a:pPr algn="just"/>
            <a:r>
              <a:rPr lang="el-GR" sz="2400" dirty="0"/>
              <a:t>Το </a:t>
            </a:r>
            <a:r>
              <a:rPr lang="el-GR" sz="2400" b="1" dirty="0"/>
              <a:t>ιερό</a:t>
            </a:r>
            <a:r>
              <a:rPr lang="el-GR" sz="2400" dirty="0"/>
              <a:t> του </a:t>
            </a:r>
            <a:r>
              <a:rPr lang="el-GR" sz="2400" b="1" dirty="0"/>
              <a:t>Διονύσου</a:t>
            </a:r>
            <a:r>
              <a:rPr lang="el-GR" sz="2400" dirty="0"/>
              <a:t> στην Κέρκυρα αποτελεί μέρος άγνωστο. Οι άνδρες που κλείστηκαν εκεί πέθαναν από πείνα.</a:t>
            </a:r>
            <a:endParaRPr lang="en-US" sz="2400" dirty="0"/>
          </a:p>
        </p:txBody>
      </p:sp>
    </p:spTree>
    <p:extLst>
      <p:ext uri="{BB962C8B-B14F-4D97-AF65-F5344CB8AC3E}">
        <p14:creationId xmlns:p14="http://schemas.microsoft.com/office/powerpoint/2010/main" val="7885732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55</TotalTime>
  <Words>1588</Words>
  <Application>Microsoft Office PowerPoint</Application>
  <PresentationFormat>Ευρεία οθόνη</PresentationFormat>
  <Paragraphs>78</Paragraphs>
  <Slides>14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14</vt:i4>
      </vt:variant>
    </vt:vector>
  </HeadingPairs>
  <TitlesOfParts>
    <vt:vector size="17" baseType="lpstr">
      <vt:lpstr>Arial</vt:lpstr>
      <vt:lpstr>Garamond</vt:lpstr>
      <vt:lpstr>Οργανικό</vt:lpstr>
      <vt:lpstr>Θουκυδίδου Ιστορίες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Σχόλια</vt:lpstr>
      <vt:lpstr>Παρουσίαση του PowerPoint</vt:lpstr>
      <vt:lpstr>Παρουσίαση του PowerPoint</vt:lpstr>
      <vt:lpstr>Παρουσίαση του PowerPoint</vt:lpstr>
      <vt:lpstr>Δομή της ενότητας </vt:lpstr>
      <vt:lpstr>Ιδεολογικά στοιχεία</vt:lpstr>
      <vt:lpstr>Αισχύλος, Επτά επί Θήβας, στ. 1007–1008</vt:lpstr>
      <vt:lpstr>Lucan (Λουκανός), Pharsalia / Bellum Civile, Βιβλίο 2, στ. 150–151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Athanasia Gkouma</dc:creator>
  <cp:lastModifiedBy>Athanasia Gkouma</cp:lastModifiedBy>
  <cp:revision>6</cp:revision>
  <dcterms:created xsi:type="dcterms:W3CDTF">2025-11-13T14:07:38Z</dcterms:created>
  <dcterms:modified xsi:type="dcterms:W3CDTF">2025-11-14T16:32:41Z</dcterms:modified>
</cp:coreProperties>
</file>