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84"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176248F-D4AF-416B-A1E7-0614899FB5D4}" type="datetimeFigureOut">
              <a:rPr lang="en-US" smtClean="0"/>
              <a:t>12/12/2025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88ACAEBB-5989-43CD-A997-E0124B3ACAB7}"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6064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9176248F-D4AF-416B-A1E7-0614899FB5D4}" type="datetimeFigureOut">
              <a:rPr lang="en-US" smtClean="0"/>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ACAEBB-5989-43CD-A997-E0124B3ACAB7}" type="slidenum">
              <a:rPr lang="en-US" smtClean="0"/>
              <a:t>‹#›</a:t>
            </a:fld>
            <a:endParaRPr lang="en-US"/>
          </a:p>
        </p:txBody>
      </p:sp>
    </p:spTree>
    <p:extLst>
      <p:ext uri="{BB962C8B-B14F-4D97-AF65-F5344CB8AC3E}">
        <p14:creationId xmlns:p14="http://schemas.microsoft.com/office/powerpoint/2010/main" val="2760430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9176248F-D4AF-416B-A1E7-0614899FB5D4}"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CAEBB-5989-43CD-A997-E0124B3ACAB7}"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8851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9176248F-D4AF-416B-A1E7-0614899FB5D4}"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CAEBB-5989-43CD-A997-E0124B3ACAB7}"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5377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9176248F-D4AF-416B-A1E7-0614899FB5D4}"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CAEBB-5989-43CD-A997-E0124B3ACAB7}" type="slidenum">
              <a:rPr lang="en-US" smtClean="0"/>
              <a:t>‹#›</a:t>
            </a:fld>
            <a:endParaRPr lang="en-US"/>
          </a:p>
        </p:txBody>
      </p:sp>
    </p:spTree>
    <p:extLst>
      <p:ext uri="{BB962C8B-B14F-4D97-AF65-F5344CB8AC3E}">
        <p14:creationId xmlns:p14="http://schemas.microsoft.com/office/powerpoint/2010/main" val="1236069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9176248F-D4AF-416B-A1E7-0614899FB5D4}"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CAEBB-5989-43CD-A997-E0124B3ACAB7}"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3354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9176248F-D4AF-416B-A1E7-0614899FB5D4}"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CAEBB-5989-43CD-A997-E0124B3ACAB7}"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5188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9176248F-D4AF-416B-A1E7-0614899FB5D4}"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CAEBB-5989-43CD-A997-E0124B3ACAB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1894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9176248F-D4AF-416B-A1E7-0614899FB5D4}"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CAEBB-5989-43CD-A997-E0124B3ACAB7}"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1655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9176248F-D4AF-416B-A1E7-0614899FB5D4}"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CAEBB-5989-43CD-A997-E0124B3ACAB7}" type="slidenum">
              <a:rPr lang="en-US" smtClean="0"/>
              <a:t>‹#›</a:t>
            </a:fld>
            <a:endParaRPr lang="en-US"/>
          </a:p>
        </p:txBody>
      </p:sp>
    </p:spTree>
    <p:extLst>
      <p:ext uri="{BB962C8B-B14F-4D97-AF65-F5344CB8AC3E}">
        <p14:creationId xmlns:p14="http://schemas.microsoft.com/office/powerpoint/2010/main" val="1667047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9176248F-D4AF-416B-A1E7-0614899FB5D4}" type="datetimeFigureOut">
              <a:rPr lang="en-US" smtClean="0"/>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ACAEBB-5989-43CD-A997-E0124B3ACAB7}"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5117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9176248F-D4AF-416B-A1E7-0614899FB5D4}" type="datetimeFigureOut">
              <a:rPr lang="en-US" smtClean="0"/>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ACAEBB-5989-43CD-A997-E0124B3ACAB7}" type="slidenum">
              <a:rPr lang="en-US" smtClean="0"/>
              <a:t>‹#›</a:t>
            </a:fld>
            <a:endParaRPr lang="en-US"/>
          </a:p>
        </p:txBody>
      </p:sp>
    </p:spTree>
    <p:extLst>
      <p:ext uri="{BB962C8B-B14F-4D97-AF65-F5344CB8AC3E}">
        <p14:creationId xmlns:p14="http://schemas.microsoft.com/office/powerpoint/2010/main" val="3284650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9176248F-D4AF-416B-A1E7-0614899FB5D4}" type="datetimeFigureOut">
              <a:rPr lang="en-US" smtClean="0"/>
              <a:t>12/12/2025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ACAEBB-5989-43CD-A997-E0124B3ACAB7}"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2142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9176248F-D4AF-416B-A1E7-0614899FB5D4}" type="datetimeFigureOut">
              <a:rPr lang="en-US" smtClean="0"/>
              <a:t>12/12/2025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ACAEBB-5989-43CD-A997-E0124B3ACAB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4250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76248F-D4AF-416B-A1E7-0614899FB5D4}" type="datetimeFigureOut">
              <a:rPr lang="en-US" smtClean="0"/>
              <a:t>12/12/2025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ACAEBB-5989-43CD-A997-E0124B3ACAB7}" type="slidenum">
              <a:rPr lang="en-US" smtClean="0"/>
              <a:t>‹#›</a:t>
            </a:fld>
            <a:endParaRPr lang="en-US"/>
          </a:p>
        </p:txBody>
      </p:sp>
    </p:spTree>
    <p:extLst>
      <p:ext uri="{BB962C8B-B14F-4D97-AF65-F5344CB8AC3E}">
        <p14:creationId xmlns:p14="http://schemas.microsoft.com/office/powerpoint/2010/main" val="3154296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9176248F-D4AF-416B-A1E7-0614899FB5D4}" type="datetimeFigureOut">
              <a:rPr lang="en-US" smtClean="0"/>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ACAEBB-5989-43CD-A997-E0124B3ACAB7}"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5225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9176248F-D4AF-416B-A1E7-0614899FB5D4}" type="datetimeFigureOut">
              <a:rPr lang="en-US" smtClean="0"/>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ACAEBB-5989-43CD-A997-E0124B3ACAB7}" type="slidenum">
              <a:rPr lang="en-US" smtClean="0"/>
              <a:t>‹#›</a:t>
            </a:fld>
            <a:endParaRPr lang="en-US"/>
          </a:p>
        </p:txBody>
      </p:sp>
    </p:spTree>
    <p:extLst>
      <p:ext uri="{BB962C8B-B14F-4D97-AF65-F5344CB8AC3E}">
        <p14:creationId xmlns:p14="http://schemas.microsoft.com/office/powerpoint/2010/main" val="2586716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176248F-D4AF-416B-A1E7-0614899FB5D4}" type="datetimeFigureOut">
              <a:rPr lang="en-US" smtClean="0"/>
              <a:t>12/12/2025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8ACAEBB-5989-43CD-A997-E0124B3ACAB7}" type="slidenum">
              <a:rPr lang="en-US" smtClean="0"/>
              <a:t>‹#›</a:t>
            </a:fld>
            <a:endParaRPr lang="en-US"/>
          </a:p>
        </p:txBody>
      </p:sp>
    </p:spTree>
    <p:extLst>
      <p:ext uri="{BB962C8B-B14F-4D97-AF65-F5344CB8AC3E}">
        <p14:creationId xmlns:p14="http://schemas.microsoft.com/office/powerpoint/2010/main" val="12890456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401732C-37EE-4B98-A709-9530173F3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654E48C8-2A00-4C54-BC9C-B18EE49E9C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15" name="Picture 14">
              <a:extLst>
                <a:ext uri="{FF2B5EF4-FFF2-40B4-BE49-F238E27FC236}">
                  <a16:creationId xmlns:a16="http://schemas.microsoft.com/office/drawing/2014/main" id="{CE0A0544-8F52-43F0-AC3E-DF683908B5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 name="Rectangle 15">
              <a:extLst>
                <a:ext uri="{FF2B5EF4-FFF2-40B4-BE49-F238E27FC236}">
                  <a16:creationId xmlns:a16="http://schemas.microsoft.com/office/drawing/2014/main" id="{2F4057D3-A680-4443-9E51-ED920A691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a:extLst>
                <a:ext uri="{FF2B5EF4-FFF2-40B4-BE49-F238E27FC236}">
                  <a16:creationId xmlns:a16="http://schemas.microsoft.com/office/drawing/2014/main" id="{2F6853A4-7B38-4FDE-B024-AE8BA71E738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8" name="Picture 17">
              <a:extLst>
                <a:ext uri="{FF2B5EF4-FFF2-40B4-BE49-F238E27FC236}">
                  <a16:creationId xmlns:a16="http://schemas.microsoft.com/office/drawing/2014/main" id="{86ADF4DB-4290-4441-8F8E-04152FE6063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Τίτλος 1">
            <a:extLst>
              <a:ext uri="{FF2B5EF4-FFF2-40B4-BE49-F238E27FC236}">
                <a16:creationId xmlns:a16="http://schemas.microsoft.com/office/drawing/2014/main" id="{155CCA0A-944F-3B91-F966-A1228A2A8655}"/>
              </a:ext>
            </a:extLst>
          </p:cNvPr>
          <p:cNvSpPr>
            <a:spLocks noGrp="1"/>
          </p:cNvSpPr>
          <p:nvPr>
            <p:ph type="ctrTitle"/>
          </p:nvPr>
        </p:nvSpPr>
        <p:spPr>
          <a:xfrm>
            <a:off x="997528" y="982132"/>
            <a:ext cx="4094017" cy="2823880"/>
          </a:xfrm>
        </p:spPr>
        <p:txBody>
          <a:bodyPr vert="horz" lIns="91440" tIns="45720" rIns="91440" bIns="45720" rtlCol="0" anchor="b">
            <a:normAutofit/>
          </a:bodyPr>
          <a:lstStyle/>
          <a:p>
            <a:r>
              <a:rPr lang="en-US" sz="4800" dirty="0" err="1">
                <a:solidFill>
                  <a:srgbClr val="262626"/>
                </a:solidFill>
              </a:rPr>
              <a:t>Θουκυδίδου</a:t>
            </a:r>
            <a:r>
              <a:rPr lang="en-US" sz="4800" dirty="0">
                <a:solidFill>
                  <a:srgbClr val="262626"/>
                </a:solidFill>
              </a:rPr>
              <a:t> 3.82-</a:t>
            </a:r>
            <a:r>
              <a:rPr lang="el-GR" sz="4800" dirty="0">
                <a:solidFill>
                  <a:srgbClr val="262626"/>
                </a:solidFill>
              </a:rPr>
              <a:t>8</a:t>
            </a:r>
            <a:r>
              <a:rPr lang="en-US" sz="4800" dirty="0">
                <a:solidFill>
                  <a:srgbClr val="262626"/>
                </a:solidFill>
              </a:rPr>
              <a:t>3</a:t>
            </a:r>
          </a:p>
        </p:txBody>
      </p:sp>
      <p:sp>
        <p:nvSpPr>
          <p:cNvPr id="3" name="Υπότιτλος 2">
            <a:extLst>
              <a:ext uri="{FF2B5EF4-FFF2-40B4-BE49-F238E27FC236}">
                <a16:creationId xmlns:a16="http://schemas.microsoft.com/office/drawing/2014/main" id="{734B9AF7-41B6-0196-2E4C-A521015416DC}"/>
              </a:ext>
            </a:extLst>
          </p:cNvPr>
          <p:cNvSpPr>
            <a:spLocks noGrp="1"/>
          </p:cNvSpPr>
          <p:nvPr>
            <p:ph type="subTitle" idx="1"/>
          </p:nvPr>
        </p:nvSpPr>
        <p:spPr>
          <a:xfrm>
            <a:off x="997528" y="4076944"/>
            <a:ext cx="4094017" cy="1679620"/>
          </a:xfrm>
        </p:spPr>
        <p:txBody>
          <a:bodyPr vert="horz" lIns="91440" tIns="45720" rIns="91440" bIns="45720" rtlCol="0" anchor="t">
            <a:normAutofit/>
          </a:bodyPr>
          <a:lstStyle/>
          <a:p>
            <a:r>
              <a:rPr lang="en-US" kern="1200" cap="none">
                <a:solidFill>
                  <a:srgbClr val="000000"/>
                </a:solidFill>
                <a:effectLst/>
                <a:latin typeface="+mn-lt"/>
                <a:ea typeface="+mn-ea"/>
                <a:cs typeface="+mn-cs"/>
              </a:rPr>
              <a:t>Η ηθική διάσταση του εμφυλίου πολέμου</a:t>
            </a:r>
          </a:p>
        </p:txBody>
      </p:sp>
      <p:pic>
        <p:nvPicPr>
          <p:cNvPr id="7" name="Εικόνα 6">
            <a:extLst>
              <a:ext uri="{FF2B5EF4-FFF2-40B4-BE49-F238E27FC236}">
                <a16:creationId xmlns:a16="http://schemas.microsoft.com/office/drawing/2014/main" id="{236D60EC-16F3-1194-EFD4-E5D3FE6334F5}"/>
              </a:ext>
            </a:extLst>
          </p:cNvPr>
          <p:cNvPicPr>
            <a:picLocks noChangeAspect="1"/>
          </p:cNvPicPr>
          <p:nvPr/>
        </p:nvPicPr>
        <p:blipFill>
          <a:blip r:embed="rId5"/>
          <a:stretch>
            <a:fillRect/>
          </a:stretch>
        </p:blipFill>
        <p:spPr>
          <a:xfrm>
            <a:off x="7138417" y="1011962"/>
            <a:ext cx="3939456" cy="4893735"/>
          </a:xfrm>
          <a:prstGeom prst="rect">
            <a:avLst/>
          </a:prstGeom>
          <a:ln w="57150" cmpd="thickThin">
            <a:solidFill>
              <a:srgbClr val="7F7F7F"/>
            </a:solidFill>
            <a:miter lim="800000"/>
          </a:ln>
        </p:spPr>
      </p:pic>
      <p:sp>
        <p:nvSpPr>
          <p:cNvPr id="4" name="Ορθογώνιο 3">
            <a:extLst>
              <a:ext uri="{FF2B5EF4-FFF2-40B4-BE49-F238E27FC236}">
                <a16:creationId xmlns:a16="http://schemas.microsoft.com/office/drawing/2014/main" id="{88994001-559A-9DE7-013A-4FF4F6271B36}"/>
              </a:ext>
            </a:extLst>
          </p:cNvPr>
          <p:cNvSpPr/>
          <p:nvPr/>
        </p:nvSpPr>
        <p:spPr>
          <a:xfrm>
            <a:off x="761414" y="667475"/>
            <a:ext cx="5246914" cy="153488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l-GR" i="1" dirty="0" err="1">
                <a:latin typeface="Palatino Linotype" panose="02040502050505030304" pitchFamily="18" charset="0"/>
              </a:rPr>
              <a:t>καὶ</a:t>
            </a:r>
            <a:r>
              <a:rPr lang="el-GR" i="1" dirty="0">
                <a:latin typeface="Palatino Linotype" panose="02040502050505030304" pitchFamily="18" charset="0"/>
              </a:rPr>
              <a:t> </a:t>
            </a:r>
            <a:r>
              <a:rPr lang="el-GR" i="1" dirty="0" err="1">
                <a:latin typeface="Palatino Linotype" panose="02040502050505030304" pitchFamily="18" charset="0"/>
              </a:rPr>
              <a:t>τὴν</a:t>
            </a:r>
            <a:r>
              <a:rPr lang="el-GR" i="1" dirty="0">
                <a:latin typeface="Palatino Linotype" panose="02040502050505030304" pitchFamily="18" charset="0"/>
              </a:rPr>
              <a:t> </a:t>
            </a:r>
            <a:r>
              <a:rPr lang="el-GR" b="1" i="1" dirty="0" err="1">
                <a:latin typeface="Palatino Linotype" panose="02040502050505030304" pitchFamily="18" charset="0"/>
              </a:rPr>
              <a:t>εἰωθυῖαν</a:t>
            </a:r>
            <a:r>
              <a:rPr lang="el-GR" b="1" i="1" dirty="0">
                <a:latin typeface="Palatino Linotype" panose="02040502050505030304" pitchFamily="18" charset="0"/>
              </a:rPr>
              <a:t> </a:t>
            </a:r>
            <a:r>
              <a:rPr lang="el-GR" b="1" i="1" dirty="0" err="1">
                <a:latin typeface="Palatino Linotype" panose="02040502050505030304" pitchFamily="18" charset="0"/>
              </a:rPr>
              <a:t>ἀξίωσιν</a:t>
            </a:r>
            <a:r>
              <a:rPr lang="el-GR" i="1" dirty="0">
                <a:latin typeface="Palatino Linotype" panose="02040502050505030304" pitchFamily="18" charset="0"/>
              </a:rPr>
              <a:t> </a:t>
            </a:r>
            <a:r>
              <a:rPr lang="el-GR" i="1" dirty="0" err="1">
                <a:latin typeface="Palatino Linotype" panose="02040502050505030304" pitchFamily="18" charset="0"/>
              </a:rPr>
              <a:t>τῶν</a:t>
            </a:r>
            <a:r>
              <a:rPr lang="el-GR" i="1" dirty="0">
                <a:latin typeface="Palatino Linotype" panose="02040502050505030304" pitchFamily="18" charset="0"/>
              </a:rPr>
              <a:t> </a:t>
            </a:r>
            <a:r>
              <a:rPr lang="el-GR" b="1" i="1" dirty="0" err="1">
                <a:latin typeface="Palatino Linotype" panose="02040502050505030304" pitchFamily="18" charset="0"/>
              </a:rPr>
              <a:t>ὀνομάτων</a:t>
            </a:r>
            <a:r>
              <a:rPr lang="el-GR" i="1" dirty="0">
                <a:latin typeface="Palatino Linotype" panose="02040502050505030304" pitchFamily="18" charset="0"/>
              </a:rPr>
              <a:t> </a:t>
            </a:r>
            <a:r>
              <a:rPr lang="el-GR" i="1" dirty="0" err="1">
                <a:latin typeface="Palatino Linotype" panose="02040502050505030304" pitchFamily="18" charset="0"/>
              </a:rPr>
              <a:t>ἐς</a:t>
            </a:r>
            <a:r>
              <a:rPr lang="el-GR" i="1" dirty="0">
                <a:latin typeface="Palatino Linotype" panose="02040502050505030304" pitchFamily="18" charset="0"/>
              </a:rPr>
              <a:t> </a:t>
            </a:r>
            <a:r>
              <a:rPr lang="el-GR" i="1" dirty="0" err="1">
                <a:latin typeface="Palatino Linotype" panose="02040502050505030304" pitchFamily="18" charset="0"/>
              </a:rPr>
              <a:t>τὰ</a:t>
            </a:r>
            <a:r>
              <a:rPr lang="el-GR" i="1" dirty="0">
                <a:latin typeface="Palatino Linotype" panose="02040502050505030304" pitchFamily="18" charset="0"/>
              </a:rPr>
              <a:t> </a:t>
            </a:r>
            <a:r>
              <a:rPr lang="el-GR" i="1" dirty="0" err="1">
                <a:latin typeface="Palatino Linotype" panose="02040502050505030304" pitchFamily="18" charset="0"/>
              </a:rPr>
              <a:t>ἔργα</a:t>
            </a:r>
            <a:r>
              <a:rPr lang="el-GR" i="1" dirty="0">
                <a:latin typeface="Palatino Linotype" panose="02040502050505030304" pitchFamily="18" charset="0"/>
              </a:rPr>
              <a:t> </a:t>
            </a:r>
            <a:r>
              <a:rPr lang="el-GR" i="1" dirty="0" err="1">
                <a:latin typeface="Palatino Linotype" panose="02040502050505030304" pitchFamily="18" charset="0"/>
              </a:rPr>
              <a:t>ἀντήλλαξαν</a:t>
            </a:r>
            <a:r>
              <a:rPr lang="el-GR" i="1" dirty="0">
                <a:latin typeface="Palatino Linotype" panose="02040502050505030304" pitchFamily="18" charset="0"/>
              </a:rPr>
              <a:t> </a:t>
            </a:r>
            <a:r>
              <a:rPr lang="el-GR" i="1" dirty="0" err="1">
                <a:latin typeface="Palatino Linotype" panose="02040502050505030304" pitchFamily="18" charset="0"/>
              </a:rPr>
              <a:t>τῇ</a:t>
            </a:r>
            <a:r>
              <a:rPr lang="el-GR" i="1" dirty="0">
                <a:latin typeface="Palatino Linotype" panose="02040502050505030304" pitchFamily="18" charset="0"/>
              </a:rPr>
              <a:t> δικαιώσει.</a:t>
            </a:r>
            <a:endParaRPr lang="en-US" i="1">
              <a:latin typeface="Palatino Linotype" panose="02040502050505030304" pitchFamily="18" charset="0"/>
            </a:endParaRPr>
          </a:p>
        </p:txBody>
      </p:sp>
    </p:spTree>
    <p:extLst>
      <p:ext uri="{BB962C8B-B14F-4D97-AF65-F5344CB8AC3E}">
        <p14:creationId xmlns:p14="http://schemas.microsoft.com/office/powerpoint/2010/main" val="3395323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37B226-B66A-200E-1EB7-76375CF85F64}"/>
              </a:ext>
            </a:extLst>
          </p:cNvPr>
          <p:cNvSpPr>
            <a:spLocks noGrp="1"/>
          </p:cNvSpPr>
          <p:nvPr>
            <p:ph type="title"/>
          </p:nvPr>
        </p:nvSpPr>
        <p:spPr/>
        <p:txBody>
          <a:bodyPr/>
          <a:lstStyle/>
          <a:p>
            <a:r>
              <a:rPr lang="el-GR" b="1" dirty="0"/>
              <a:t>3.82</a:t>
            </a:r>
            <a:endParaRPr lang="en-US" b="1" dirty="0"/>
          </a:p>
        </p:txBody>
      </p:sp>
      <p:sp>
        <p:nvSpPr>
          <p:cNvPr id="3" name="Θέση περιεχομένου 2">
            <a:extLst>
              <a:ext uri="{FF2B5EF4-FFF2-40B4-BE49-F238E27FC236}">
                <a16:creationId xmlns:a16="http://schemas.microsoft.com/office/drawing/2014/main" id="{E887C170-3696-009F-6429-49003B1EA373}"/>
              </a:ext>
            </a:extLst>
          </p:cNvPr>
          <p:cNvSpPr>
            <a:spLocks noGrp="1"/>
          </p:cNvSpPr>
          <p:nvPr>
            <p:ph idx="1"/>
          </p:nvPr>
        </p:nvSpPr>
        <p:spPr/>
        <p:txBody>
          <a:bodyPr/>
          <a:lstStyle/>
          <a:p>
            <a:r>
              <a:rPr lang="el-GR" b="1" dirty="0"/>
              <a:t>Σ' αυτές τις ακρότητες έφτασε ο εμφύλιος πόλεμος και προκάλεσε μεγάλη εντύπωση, γιατί ήταν ο πρώτος που έγινε</a:t>
            </a:r>
            <a:r>
              <a:rPr lang="el-GR" dirty="0"/>
              <a:t>: αξίζει να αναφερθεί ότι ο Θουκυδίδης ποτέ δεν αναφέρει τον Πελοποννησιακό συνολικά ως εμφύλιο. Γιατί; </a:t>
            </a:r>
          </a:p>
          <a:p>
            <a:r>
              <a:rPr lang="el-GR" dirty="0"/>
              <a:t>Σταθερή η αναφορά στη </a:t>
            </a:r>
            <a:r>
              <a:rPr lang="el-GR" b="1" dirty="0"/>
              <a:t>φύση</a:t>
            </a:r>
            <a:r>
              <a:rPr lang="el-GR" dirty="0"/>
              <a:t> του ανθρώπου: πού την κάνει, ποιο περιεχόμενο έχει;</a:t>
            </a:r>
          </a:p>
          <a:p>
            <a:endParaRPr lang="en-US" dirty="0"/>
          </a:p>
        </p:txBody>
      </p:sp>
    </p:spTree>
    <p:extLst>
      <p:ext uri="{BB962C8B-B14F-4D97-AF65-F5344CB8AC3E}">
        <p14:creationId xmlns:p14="http://schemas.microsoft.com/office/powerpoint/2010/main" val="2884455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C8AAD0-4825-FFBE-52DF-77CD3C79130D}"/>
              </a:ext>
            </a:extLst>
          </p:cNvPr>
          <p:cNvSpPr>
            <a:spLocks noGrp="1"/>
          </p:cNvSpPr>
          <p:nvPr>
            <p:ph type="title"/>
          </p:nvPr>
        </p:nvSpPr>
        <p:spPr/>
        <p:txBody>
          <a:bodyPr>
            <a:normAutofit fontScale="90000"/>
          </a:bodyPr>
          <a:lstStyle/>
          <a:p>
            <a:r>
              <a:rPr lang="el-GR" dirty="0"/>
              <a:t>«</a:t>
            </a:r>
            <a:r>
              <a:rPr lang="el-GR" b="1" dirty="0"/>
              <a:t>Για να δικαιολογούν τις πράξεις τους άλλαζαν ακόμα και την σημασία των λέξεων</a:t>
            </a:r>
            <a:r>
              <a:rPr lang="el-GR" dirty="0"/>
              <a:t>».</a:t>
            </a:r>
            <a:endParaRPr lang="en-US" dirty="0"/>
          </a:p>
        </p:txBody>
      </p:sp>
      <p:sp>
        <p:nvSpPr>
          <p:cNvPr id="3" name="Θέση περιεχομένου 2">
            <a:extLst>
              <a:ext uri="{FF2B5EF4-FFF2-40B4-BE49-F238E27FC236}">
                <a16:creationId xmlns:a16="http://schemas.microsoft.com/office/drawing/2014/main" id="{2114CA53-EDFE-B92B-ED31-C7665E637225}"/>
              </a:ext>
            </a:extLst>
          </p:cNvPr>
          <p:cNvSpPr>
            <a:spLocks noGrp="1"/>
          </p:cNvSpPr>
          <p:nvPr>
            <p:ph idx="1"/>
          </p:nvPr>
        </p:nvSpPr>
        <p:spPr/>
        <p:txBody>
          <a:bodyPr>
            <a:normAutofit/>
          </a:bodyPr>
          <a:lstStyle/>
          <a:p>
            <a:pPr marL="0" indent="0">
              <a:buNone/>
            </a:pPr>
            <a:r>
              <a:rPr lang="el-GR" sz="3200" dirty="0"/>
              <a:t>Η παράλογη τόλμη θεωρήθηκε ανδρεία και αφοσίωση στο κόμμα, η προσωπική διστακτικότητα θεωρήθηκε δειλία που κρύβεται πίσω από εύλογες προφάσεις και η σωφροσύνη προσωπίδα της </a:t>
            </a:r>
            <a:r>
              <a:rPr lang="el-GR" sz="3200" dirty="0" err="1"/>
              <a:t>ανανδρείας</a:t>
            </a:r>
            <a:r>
              <a:rPr lang="el-GR" sz="3200" dirty="0"/>
              <a:t>. Η παραφορά θεωρήθηκε ανδρική αρετή, ενώ η τάση να </a:t>
            </a:r>
            <a:r>
              <a:rPr lang="el-GR" sz="3200" dirty="0" err="1"/>
              <a:t>εξετάζωνται</a:t>
            </a:r>
            <a:r>
              <a:rPr lang="el-GR" sz="3200" dirty="0"/>
              <a:t> προσεκτικά όλες οι όψεις ενός ζητήματος θεωρήθηκε πρόφαση για υπεκφυγή.</a:t>
            </a:r>
            <a:endParaRPr lang="en-US" sz="3200" dirty="0"/>
          </a:p>
        </p:txBody>
      </p:sp>
    </p:spTree>
    <p:extLst>
      <p:ext uri="{BB962C8B-B14F-4D97-AF65-F5344CB8AC3E}">
        <p14:creationId xmlns:p14="http://schemas.microsoft.com/office/powerpoint/2010/main" val="45553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69C9E7-121F-6F74-CC12-B4E01867C6F5}"/>
              </a:ext>
            </a:extLst>
          </p:cNvPr>
          <p:cNvSpPr>
            <a:spLocks noGrp="1"/>
          </p:cNvSpPr>
          <p:nvPr>
            <p:ph type="title"/>
          </p:nvPr>
        </p:nvSpPr>
        <p:spPr/>
        <p:txBody>
          <a:bodyPr>
            <a:normAutofit fontScale="90000"/>
          </a:bodyPr>
          <a:lstStyle/>
          <a:p>
            <a:r>
              <a:rPr lang="el-GR" dirty="0"/>
              <a:t>«</a:t>
            </a:r>
            <a:r>
              <a:rPr lang="el-GR" b="1" dirty="0"/>
              <a:t>Αιτία όλων αυτών ήταν η φιλαρχία που έχει ρίζα την πλεονεξία και την φιλοδοξία </a:t>
            </a:r>
            <a:r>
              <a:rPr lang="el-GR" dirty="0"/>
              <a:t>»</a:t>
            </a:r>
            <a:endParaRPr lang="en-US" dirty="0"/>
          </a:p>
        </p:txBody>
      </p:sp>
      <p:sp>
        <p:nvSpPr>
          <p:cNvPr id="3" name="Θέση περιεχομένου 2">
            <a:extLst>
              <a:ext uri="{FF2B5EF4-FFF2-40B4-BE49-F238E27FC236}">
                <a16:creationId xmlns:a16="http://schemas.microsoft.com/office/drawing/2014/main" id="{DE08C06C-1ACC-B743-D34D-9C417469F4D8}"/>
              </a:ext>
            </a:extLst>
          </p:cNvPr>
          <p:cNvSpPr>
            <a:spLocks noGrp="1"/>
          </p:cNvSpPr>
          <p:nvPr>
            <p:ph idx="1"/>
          </p:nvPr>
        </p:nvSpPr>
        <p:spPr/>
        <p:txBody>
          <a:bodyPr>
            <a:normAutofit fontScale="92500" lnSpcReduction="10000"/>
          </a:bodyPr>
          <a:lstStyle/>
          <a:p>
            <a:pPr marL="0" indent="0">
              <a:buNone/>
            </a:pPr>
            <a:r>
              <a:rPr lang="el-GR" dirty="0"/>
              <a:t>Προσποιούνταν έτσι ότι υπηρετούν την πολιτεία, ενώ πραγματικά ήθελαν να ικανοποιήσουν προσωπικά συμφέροντα και αγωνίζονταν με κάθε τρόπο να νικήσουν τους αντιπάλους τους. Τούτο τους οδηγούσε να κάνουν τα </a:t>
            </a:r>
            <a:r>
              <a:rPr lang="el-GR" dirty="0" err="1"/>
              <a:t>φοβερώτερα</a:t>
            </a:r>
            <a:r>
              <a:rPr lang="el-GR" dirty="0"/>
              <a:t> πράματα επιδιώκοντας να εκδικηθούν τους αντιπάλους τους, όχι ως το σημείο που επιτρέπει η δικαιοσύνη ή το συμφέρον της πολιτείας, αλλά κάνοντας τις αγριότερες πράξεις, με μοναδικό κριτήριο την ικανοποίηση του κόμματος τους (…). Καμιά από τις δύο παρατάξεις δεν είχε κανέναν ηθικό φραγμό κ' εκτιμούσε περισσότερο όσους κατόρθωναν να κρύβουν κάτω από ωραία λόγια φοβερές πράξεις. Όσοι πολίτες ήταν μετριοπαθείς θανατώνονταν από την μια ή την άλλη παράταξη, είτε επειδή είχαν </a:t>
            </a:r>
            <a:r>
              <a:rPr lang="el-GR" dirty="0" err="1"/>
              <a:t>αρνηθή</a:t>
            </a:r>
            <a:r>
              <a:rPr lang="el-GR" dirty="0"/>
              <a:t> να πάρουν μέρος στον αγώνα είτε επειδή η ιδέα και μόνο ότι θα μπορούσαν να επιζήσουν προκαλούσε εναντίον τους τον φθόνο.</a:t>
            </a:r>
            <a:endParaRPr lang="en-US" dirty="0"/>
          </a:p>
        </p:txBody>
      </p:sp>
    </p:spTree>
    <p:extLst>
      <p:ext uri="{BB962C8B-B14F-4D97-AF65-F5344CB8AC3E}">
        <p14:creationId xmlns:p14="http://schemas.microsoft.com/office/powerpoint/2010/main" val="3742995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29E76A-1D8D-C2C5-E960-F71739E6DBFC}"/>
              </a:ext>
            </a:extLst>
          </p:cNvPr>
          <p:cNvSpPr>
            <a:spLocks noGrp="1"/>
          </p:cNvSpPr>
          <p:nvPr>
            <p:ph type="title"/>
          </p:nvPr>
        </p:nvSpPr>
        <p:spPr/>
        <p:txBody>
          <a:bodyPr/>
          <a:lstStyle/>
          <a:p>
            <a:r>
              <a:rPr lang="el-GR" b="1" dirty="0"/>
              <a:t>3.83</a:t>
            </a:r>
            <a:endParaRPr lang="en-US" b="1" dirty="0"/>
          </a:p>
        </p:txBody>
      </p:sp>
      <p:sp>
        <p:nvSpPr>
          <p:cNvPr id="3" name="Θέση περιεχομένου 2">
            <a:extLst>
              <a:ext uri="{FF2B5EF4-FFF2-40B4-BE49-F238E27FC236}">
                <a16:creationId xmlns:a16="http://schemas.microsoft.com/office/drawing/2014/main" id="{8FFB3A85-0F01-9A71-7FCC-30FCCE968313}"/>
              </a:ext>
            </a:extLst>
          </p:cNvPr>
          <p:cNvSpPr>
            <a:spLocks noGrp="1"/>
          </p:cNvSpPr>
          <p:nvPr>
            <p:ph idx="1"/>
          </p:nvPr>
        </p:nvSpPr>
        <p:spPr/>
        <p:txBody>
          <a:bodyPr/>
          <a:lstStyle/>
          <a:p>
            <a:r>
              <a:rPr lang="el-GR" dirty="0"/>
              <a:t>Έτσι οι εμφύλιοι σπαραγμοί έγιναν αιτία ν' </a:t>
            </a:r>
            <a:r>
              <a:rPr lang="el-GR" dirty="0" err="1"/>
              <a:t>απλωθή</a:t>
            </a:r>
            <a:r>
              <a:rPr lang="el-GR" dirty="0"/>
              <a:t> σ' όλο τον ελληνικό κόσμο </a:t>
            </a:r>
            <a:r>
              <a:rPr lang="el-GR" b="1" dirty="0"/>
              <a:t>κάθε μορφή κακίας και το ήθος</a:t>
            </a:r>
            <a:r>
              <a:rPr lang="el-GR" dirty="0"/>
              <a:t>, που είναι το κύριο γνώρισμα της ευγενικής ψυχής, </a:t>
            </a:r>
            <a:r>
              <a:rPr lang="el-GR" b="1" dirty="0"/>
              <a:t>κατάντησε να είναι καταγέλαστο κ' εξαφανίστηκε</a:t>
            </a:r>
            <a:r>
              <a:rPr lang="el-GR" dirty="0"/>
              <a:t>. </a:t>
            </a:r>
          </a:p>
          <a:p>
            <a:r>
              <a:rPr lang="el-GR" b="1" dirty="0"/>
              <a:t>Τις περισσότερες φορές επικρατούσαν οι διανοητικά κατώτεροι</a:t>
            </a:r>
            <a:r>
              <a:rPr lang="el-GR" dirty="0"/>
              <a:t>. Φοβόνταν την δική τους ανεπάρκεια και την ικανότητα των αντιπάλων τους κ' έτσι, για να μην νικηθούν στην συζήτηση και για να μην πέσουν θύματα των όσων οι άλλοι θα επινοούσαν, δεν είχαν κανένα δισταγμό να προχωρήσουν σε βίαιες πράξεις.</a:t>
            </a:r>
            <a:endParaRPr lang="en-US" dirty="0"/>
          </a:p>
        </p:txBody>
      </p:sp>
    </p:spTree>
    <p:extLst>
      <p:ext uri="{BB962C8B-B14F-4D97-AF65-F5344CB8AC3E}">
        <p14:creationId xmlns:p14="http://schemas.microsoft.com/office/powerpoint/2010/main" val="3603359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1C7711F-3983-4AB1-AFDE-96F7C06514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89BC9D38-9241-4F71-9B45-73827299E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22" name="Picture 21">
              <a:extLst>
                <a:ext uri="{FF2B5EF4-FFF2-40B4-BE49-F238E27FC236}">
                  <a16:creationId xmlns:a16="http://schemas.microsoft.com/office/drawing/2014/main" id="{0D302979-39A3-4421-821D-94D6E00BCE8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3" name="Rectangle 22">
              <a:extLst>
                <a:ext uri="{FF2B5EF4-FFF2-40B4-BE49-F238E27FC236}">
                  <a16:creationId xmlns:a16="http://schemas.microsoft.com/office/drawing/2014/main" id="{68E001BA-C181-4F47-9ABC-DF4C85AB4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4" name="Picture 23">
              <a:extLst>
                <a:ext uri="{FF2B5EF4-FFF2-40B4-BE49-F238E27FC236}">
                  <a16:creationId xmlns:a16="http://schemas.microsoft.com/office/drawing/2014/main" id="{7EF07F1E-BD52-4B06-A38E-BF29F8E285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5" name="Picture 24">
              <a:extLst>
                <a:ext uri="{FF2B5EF4-FFF2-40B4-BE49-F238E27FC236}">
                  <a16:creationId xmlns:a16="http://schemas.microsoft.com/office/drawing/2014/main" id="{A68BE646-889B-49C2-95AF-90BAE5D29A9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7" name="Rectangle 26">
            <a:extLst>
              <a:ext uri="{FF2B5EF4-FFF2-40B4-BE49-F238E27FC236}">
                <a16:creationId xmlns:a16="http://schemas.microsoft.com/office/drawing/2014/main" id="{B3085476-B49E-49ED-87D2-1165E69D2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a:extLst>
              <a:ext uri="{FF2B5EF4-FFF2-40B4-BE49-F238E27FC236}">
                <a16:creationId xmlns:a16="http://schemas.microsoft.com/office/drawing/2014/main" id="{A602266C-7552-280B-010A-45FC21E52005}"/>
              </a:ext>
            </a:extLst>
          </p:cNvPr>
          <p:cNvPicPr>
            <a:picLocks noChangeAspect="1"/>
          </p:cNvPicPr>
          <p:nvPr/>
        </p:nvPicPr>
        <p:blipFill>
          <a:blip r:embed="rId5"/>
          <a:srcRect l="3363" r="711" b="1"/>
          <a:stretch>
            <a:fillRect/>
          </a:stretch>
        </p:blipFill>
        <p:spPr>
          <a:xfrm>
            <a:off x="1412683" y="1410208"/>
            <a:ext cx="2433793" cy="3858780"/>
          </a:xfrm>
          <a:prstGeom prst="rect">
            <a:avLst/>
          </a:prstGeom>
        </p:spPr>
      </p:pic>
      <p:cxnSp>
        <p:nvCxnSpPr>
          <p:cNvPr id="29" name="Straight Connector 28">
            <a:extLst>
              <a:ext uri="{FF2B5EF4-FFF2-40B4-BE49-F238E27FC236}">
                <a16:creationId xmlns:a16="http://schemas.microsoft.com/office/drawing/2014/main" id="{59BA5C68-DFCC-4101-8403-F96781CDDD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Θέση περιεχομένου 2">
            <a:extLst>
              <a:ext uri="{FF2B5EF4-FFF2-40B4-BE49-F238E27FC236}">
                <a16:creationId xmlns:a16="http://schemas.microsoft.com/office/drawing/2014/main" id="{FF2B074E-725F-0FCA-5698-C02856C0614D}"/>
              </a:ext>
            </a:extLst>
          </p:cNvPr>
          <p:cNvSpPr>
            <a:spLocks noGrp="1"/>
          </p:cNvSpPr>
          <p:nvPr>
            <p:ph idx="1"/>
          </p:nvPr>
        </p:nvSpPr>
        <p:spPr>
          <a:xfrm>
            <a:off x="4601107" y="1262745"/>
            <a:ext cx="6546241" cy="4789712"/>
          </a:xfrm>
        </p:spPr>
        <p:txBody>
          <a:bodyPr>
            <a:normAutofit/>
          </a:bodyPr>
          <a:lstStyle/>
          <a:p>
            <a:pPr>
              <a:lnSpc>
                <a:spcPct val="90000"/>
              </a:lnSpc>
            </a:pPr>
            <a:r>
              <a:rPr lang="el-GR" i="1" dirty="0">
                <a:latin typeface="Palatino Linotype" panose="02040502050505030304" pitchFamily="18" charset="0"/>
              </a:rPr>
              <a:t>26,4 Μην απαντάς στον άφρονα σύμφωνα με την αφροσύνη του, για να μη γίνεις κι εσύ όμοιος μ’ αυτόν </a:t>
            </a:r>
            <a:endParaRPr lang="en-US" i="1" dirty="0">
              <a:latin typeface="Palatino Linotype" panose="02040502050505030304" pitchFamily="18" charset="0"/>
            </a:endParaRPr>
          </a:p>
          <a:p>
            <a:pPr lvl="1">
              <a:lnSpc>
                <a:spcPct val="90000"/>
              </a:lnSpc>
            </a:pPr>
            <a:r>
              <a:rPr lang="el-GR" sz="2400" i="1" dirty="0">
                <a:latin typeface="Palatino Linotype" panose="02040502050505030304" pitchFamily="18" charset="0"/>
              </a:rPr>
              <a:t>( </a:t>
            </a:r>
            <a:r>
              <a:rPr lang="el-GR" sz="2400" i="1" dirty="0" err="1">
                <a:latin typeface="Palatino Linotype" panose="02040502050505030304" pitchFamily="18" charset="0"/>
              </a:rPr>
              <a:t>μὴ</a:t>
            </a:r>
            <a:r>
              <a:rPr lang="el-GR" sz="2400" i="1" dirty="0">
                <a:latin typeface="Palatino Linotype" panose="02040502050505030304" pitchFamily="18" charset="0"/>
              </a:rPr>
              <a:t> </a:t>
            </a:r>
            <a:r>
              <a:rPr lang="el-GR" sz="2400" i="1" dirty="0" err="1">
                <a:latin typeface="Palatino Linotype" panose="02040502050505030304" pitchFamily="18" charset="0"/>
              </a:rPr>
              <a:t>ἀποκρίνου</a:t>
            </a:r>
            <a:r>
              <a:rPr lang="el-GR" sz="2400" i="1" dirty="0">
                <a:latin typeface="Palatino Linotype" panose="02040502050505030304" pitchFamily="18" charset="0"/>
              </a:rPr>
              <a:t> </a:t>
            </a:r>
            <a:r>
              <a:rPr lang="el-GR" sz="2400" i="1" dirty="0" err="1">
                <a:latin typeface="Palatino Linotype" panose="02040502050505030304" pitchFamily="18" charset="0"/>
              </a:rPr>
              <a:t>ἄφρονι</a:t>
            </a:r>
            <a:r>
              <a:rPr lang="el-GR" sz="2400" i="1" dirty="0">
                <a:latin typeface="Palatino Linotype" panose="02040502050505030304" pitchFamily="18" charset="0"/>
              </a:rPr>
              <a:t> </a:t>
            </a:r>
            <a:r>
              <a:rPr lang="el-GR" sz="2400" i="1" dirty="0" err="1">
                <a:latin typeface="Palatino Linotype" panose="02040502050505030304" pitchFamily="18" charset="0"/>
              </a:rPr>
              <a:t>πρὸς</a:t>
            </a:r>
            <a:r>
              <a:rPr lang="el-GR" sz="2400" i="1" dirty="0">
                <a:latin typeface="Palatino Linotype" panose="02040502050505030304" pitchFamily="18" charset="0"/>
              </a:rPr>
              <a:t> </a:t>
            </a:r>
            <a:r>
              <a:rPr lang="el-GR" sz="2400" i="1" dirty="0" err="1">
                <a:latin typeface="Palatino Linotype" panose="02040502050505030304" pitchFamily="18" charset="0"/>
              </a:rPr>
              <a:t>τὴν</a:t>
            </a:r>
            <a:r>
              <a:rPr lang="el-GR" sz="2400" i="1" dirty="0">
                <a:latin typeface="Palatino Linotype" panose="02040502050505030304" pitchFamily="18" charset="0"/>
              </a:rPr>
              <a:t> </a:t>
            </a:r>
            <a:r>
              <a:rPr lang="el-GR" sz="2400" i="1" dirty="0" err="1">
                <a:latin typeface="Palatino Linotype" panose="02040502050505030304" pitchFamily="18" charset="0"/>
              </a:rPr>
              <a:t>ἐκείνου</a:t>
            </a:r>
            <a:r>
              <a:rPr lang="el-GR" sz="2400" i="1" dirty="0">
                <a:latin typeface="Palatino Linotype" panose="02040502050505030304" pitchFamily="18" charset="0"/>
              </a:rPr>
              <a:t> </a:t>
            </a:r>
            <a:r>
              <a:rPr lang="el-GR" sz="2400" i="1" dirty="0" err="1">
                <a:latin typeface="Palatino Linotype" panose="02040502050505030304" pitchFamily="18" charset="0"/>
              </a:rPr>
              <a:t>ἀφροσύνην</a:t>
            </a:r>
            <a:r>
              <a:rPr lang="el-GR" sz="2400" i="1" dirty="0">
                <a:latin typeface="Palatino Linotype" panose="02040502050505030304" pitchFamily="18" charset="0"/>
              </a:rPr>
              <a:t>, </a:t>
            </a:r>
            <a:r>
              <a:rPr lang="el-GR" sz="2400" i="1" dirty="0" err="1">
                <a:latin typeface="Palatino Linotype" panose="02040502050505030304" pitchFamily="18" charset="0"/>
              </a:rPr>
              <a:t>ἵνα</a:t>
            </a:r>
            <a:r>
              <a:rPr lang="el-GR" sz="2400" i="1" dirty="0">
                <a:latin typeface="Palatino Linotype" panose="02040502050505030304" pitchFamily="18" charset="0"/>
              </a:rPr>
              <a:t> </a:t>
            </a:r>
            <a:r>
              <a:rPr lang="el-GR" sz="2400" i="1" dirty="0" err="1">
                <a:latin typeface="Palatino Linotype" panose="02040502050505030304" pitchFamily="18" charset="0"/>
              </a:rPr>
              <a:t>μὴ</a:t>
            </a:r>
            <a:r>
              <a:rPr lang="el-GR" sz="2400" i="1" dirty="0">
                <a:latin typeface="Palatino Linotype" panose="02040502050505030304" pitchFamily="18" charset="0"/>
              </a:rPr>
              <a:t> </a:t>
            </a:r>
            <a:r>
              <a:rPr lang="el-GR" sz="2400" i="1" dirty="0" err="1">
                <a:latin typeface="Palatino Linotype" panose="02040502050505030304" pitchFamily="18" charset="0"/>
              </a:rPr>
              <a:t>ὅμοιος</a:t>
            </a:r>
            <a:r>
              <a:rPr lang="el-GR" sz="2400" i="1" dirty="0">
                <a:latin typeface="Palatino Linotype" panose="02040502050505030304" pitchFamily="18" charset="0"/>
              </a:rPr>
              <a:t> </a:t>
            </a:r>
            <a:r>
              <a:rPr lang="el-GR" sz="2400" i="1" dirty="0" err="1">
                <a:latin typeface="Palatino Linotype" panose="02040502050505030304" pitchFamily="18" charset="0"/>
              </a:rPr>
              <a:t>γένῃ</a:t>
            </a:r>
            <a:r>
              <a:rPr lang="el-GR" sz="2400" i="1" dirty="0">
                <a:latin typeface="Palatino Linotype" panose="02040502050505030304" pitchFamily="18" charset="0"/>
              </a:rPr>
              <a:t> </a:t>
            </a:r>
            <a:r>
              <a:rPr lang="el-GR" sz="2400" i="1" dirty="0" err="1">
                <a:latin typeface="Palatino Linotype" panose="02040502050505030304" pitchFamily="18" charset="0"/>
              </a:rPr>
              <a:t>αὐτῷ</a:t>
            </a:r>
            <a:r>
              <a:rPr lang="el-GR" sz="2400" i="1" dirty="0">
                <a:latin typeface="Palatino Linotype" panose="02040502050505030304" pitchFamily="18" charset="0"/>
              </a:rPr>
              <a:t>· )</a:t>
            </a:r>
            <a:endParaRPr lang="en-US" sz="2400" i="1" dirty="0">
              <a:latin typeface="Palatino Linotype" panose="02040502050505030304" pitchFamily="18" charset="0"/>
            </a:endParaRPr>
          </a:p>
          <a:p>
            <a:pPr>
              <a:lnSpc>
                <a:spcPct val="90000"/>
              </a:lnSpc>
            </a:pPr>
            <a:r>
              <a:rPr lang="el-GR" i="1" dirty="0">
                <a:latin typeface="Palatino Linotype" panose="02040502050505030304" pitchFamily="18" charset="0"/>
              </a:rPr>
              <a:t>26,5 5 Να απαντάς στον άφρονα σύμφωνα με την αφροσύνη του, για να μη είναι σοφός στα μάτια του. </a:t>
            </a:r>
            <a:endParaRPr lang="en-US" i="1" dirty="0">
              <a:latin typeface="Palatino Linotype" panose="02040502050505030304" pitchFamily="18" charset="0"/>
            </a:endParaRPr>
          </a:p>
          <a:p>
            <a:pPr lvl="1">
              <a:lnSpc>
                <a:spcPct val="90000"/>
              </a:lnSpc>
            </a:pPr>
            <a:r>
              <a:rPr lang="el-GR" sz="2400" i="1" dirty="0">
                <a:latin typeface="Palatino Linotype" panose="02040502050505030304" pitchFamily="18" charset="0"/>
              </a:rPr>
              <a:t>(</a:t>
            </a:r>
            <a:r>
              <a:rPr lang="el-GR" sz="2400" i="1" dirty="0" err="1">
                <a:latin typeface="Palatino Linotype" panose="02040502050505030304" pitchFamily="18" charset="0"/>
              </a:rPr>
              <a:t>ἀλλὰ</a:t>
            </a:r>
            <a:r>
              <a:rPr lang="el-GR" sz="2400" i="1" dirty="0">
                <a:latin typeface="Palatino Linotype" panose="02040502050505030304" pitchFamily="18" charset="0"/>
              </a:rPr>
              <a:t> </a:t>
            </a:r>
            <a:r>
              <a:rPr lang="el-GR" sz="2400" i="1" dirty="0" err="1">
                <a:latin typeface="Palatino Linotype" panose="02040502050505030304" pitchFamily="18" charset="0"/>
              </a:rPr>
              <a:t>ἀποκρίνου</a:t>
            </a:r>
            <a:r>
              <a:rPr lang="el-GR" sz="2400" i="1" dirty="0">
                <a:latin typeface="Palatino Linotype" panose="02040502050505030304" pitchFamily="18" charset="0"/>
              </a:rPr>
              <a:t> </a:t>
            </a:r>
            <a:r>
              <a:rPr lang="el-GR" sz="2400" i="1" dirty="0" err="1">
                <a:latin typeface="Palatino Linotype" panose="02040502050505030304" pitchFamily="18" charset="0"/>
              </a:rPr>
              <a:t>ἄφρονι</a:t>
            </a:r>
            <a:r>
              <a:rPr lang="el-GR" sz="2400" i="1" dirty="0">
                <a:latin typeface="Palatino Linotype" panose="02040502050505030304" pitchFamily="18" charset="0"/>
              </a:rPr>
              <a:t> </a:t>
            </a:r>
            <a:r>
              <a:rPr lang="el-GR" sz="2400" i="1" dirty="0" err="1">
                <a:latin typeface="Palatino Linotype" panose="02040502050505030304" pitchFamily="18" charset="0"/>
              </a:rPr>
              <a:t>κατὰ</a:t>
            </a:r>
            <a:r>
              <a:rPr lang="el-GR" sz="2400" i="1" dirty="0">
                <a:latin typeface="Palatino Linotype" panose="02040502050505030304" pitchFamily="18" charset="0"/>
              </a:rPr>
              <a:t> </a:t>
            </a:r>
            <a:r>
              <a:rPr lang="el-GR" sz="2400" i="1" dirty="0" err="1">
                <a:latin typeface="Palatino Linotype" panose="02040502050505030304" pitchFamily="18" charset="0"/>
              </a:rPr>
              <a:t>τὴν</a:t>
            </a:r>
            <a:r>
              <a:rPr lang="el-GR" sz="2400" i="1" dirty="0">
                <a:latin typeface="Palatino Linotype" panose="02040502050505030304" pitchFamily="18" charset="0"/>
              </a:rPr>
              <a:t> </a:t>
            </a:r>
            <a:r>
              <a:rPr lang="el-GR" sz="2400" i="1" dirty="0" err="1">
                <a:latin typeface="Palatino Linotype" panose="02040502050505030304" pitchFamily="18" charset="0"/>
              </a:rPr>
              <a:t>ἀφροσύνην</a:t>
            </a:r>
            <a:r>
              <a:rPr lang="el-GR" sz="2400" i="1" dirty="0">
                <a:latin typeface="Palatino Linotype" panose="02040502050505030304" pitchFamily="18" charset="0"/>
              </a:rPr>
              <a:t> </a:t>
            </a:r>
            <a:r>
              <a:rPr lang="el-GR" sz="2400" i="1" dirty="0" err="1">
                <a:latin typeface="Palatino Linotype" panose="02040502050505030304" pitchFamily="18" charset="0"/>
              </a:rPr>
              <a:t>αὐτοῦ</a:t>
            </a:r>
            <a:r>
              <a:rPr lang="el-GR" sz="2400" i="1" dirty="0">
                <a:latin typeface="Palatino Linotype" panose="02040502050505030304" pitchFamily="18" charset="0"/>
              </a:rPr>
              <a:t>, </a:t>
            </a:r>
            <a:r>
              <a:rPr lang="el-GR" sz="2400" i="1" dirty="0" err="1">
                <a:latin typeface="Palatino Linotype" panose="02040502050505030304" pitchFamily="18" charset="0"/>
              </a:rPr>
              <a:t>ἵνα</a:t>
            </a:r>
            <a:r>
              <a:rPr lang="el-GR" sz="2400" i="1" dirty="0">
                <a:latin typeface="Palatino Linotype" panose="02040502050505030304" pitchFamily="18" charset="0"/>
              </a:rPr>
              <a:t> </a:t>
            </a:r>
            <a:r>
              <a:rPr lang="el-GR" sz="2400" i="1" dirty="0" err="1">
                <a:latin typeface="Palatino Linotype" panose="02040502050505030304" pitchFamily="18" charset="0"/>
              </a:rPr>
              <a:t>μὴ</a:t>
            </a:r>
            <a:r>
              <a:rPr lang="el-GR" sz="2400" i="1" dirty="0">
                <a:latin typeface="Palatino Linotype" panose="02040502050505030304" pitchFamily="18" charset="0"/>
              </a:rPr>
              <a:t> </a:t>
            </a:r>
            <a:r>
              <a:rPr lang="el-GR" sz="2400" i="1" dirty="0" err="1">
                <a:latin typeface="Palatino Linotype" panose="02040502050505030304" pitchFamily="18" charset="0"/>
              </a:rPr>
              <a:t>φαίνηται</a:t>
            </a:r>
            <a:r>
              <a:rPr lang="el-GR" sz="2400" i="1" dirty="0">
                <a:latin typeface="Palatino Linotype" panose="02040502050505030304" pitchFamily="18" charset="0"/>
              </a:rPr>
              <a:t> σοφός </a:t>
            </a:r>
            <a:r>
              <a:rPr lang="el-GR" sz="2400" i="1" dirty="0" err="1">
                <a:latin typeface="Palatino Linotype" panose="02040502050505030304" pitchFamily="18" charset="0"/>
              </a:rPr>
              <a:t>παρ</a:t>
            </a:r>
            <a:r>
              <a:rPr lang="el-GR" sz="2400" i="1" dirty="0">
                <a:latin typeface="Palatino Linotype" panose="02040502050505030304" pitchFamily="18" charset="0"/>
              </a:rPr>
              <a:t>᾿ </a:t>
            </a:r>
            <a:r>
              <a:rPr lang="el-GR" sz="2400" i="1" dirty="0" err="1">
                <a:latin typeface="Palatino Linotype" panose="02040502050505030304" pitchFamily="18" charset="0"/>
              </a:rPr>
              <a:t>ἑαυτῷ</a:t>
            </a:r>
            <a:r>
              <a:rPr lang="el-GR" sz="2400" i="1" dirty="0">
                <a:latin typeface="Palatino Linotype" panose="02040502050505030304" pitchFamily="18" charset="0"/>
              </a:rPr>
              <a:t>.)</a:t>
            </a:r>
            <a:endParaRPr lang="en-US" sz="2400" dirty="0">
              <a:latin typeface="Palatino Linotype" panose="02040502050505030304" pitchFamily="18" charset="0"/>
            </a:endParaRPr>
          </a:p>
        </p:txBody>
      </p:sp>
    </p:spTree>
    <p:extLst>
      <p:ext uri="{BB962C8B-B14F-4D97-AF65-F5344CB8AC3E}">
        <p14:creationId xmlns:p14="http://schemas.microsoft.com/office/powerpoint/2010/main" val="3487805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2AD7BC-9EC1-0554-CDFE-38BBF5428147}"/>
              </a:ext>
            </a:extLst>
          </p:cNvPr>
          <p:cNvSpPr>
            <a:spLocks noGrp="1"/>
          </p:cNvSpPr>
          <p:nvPr>
            <p:ph type="title"/>
          </p:nvPr>
        </p:nvSpPr>
        <p:spPr>
          <a:xfrm>
            <a:off x="1295402" y="982132"/>
            <a:ext cx="9601196" cy="1303867"/>
          </a:xfrm>
        </p:spPr>
        <p:txBody>
          <a:bodyPr>
            <a:normAutofit/>
          </a:bodyPr>
          <a:lstStyle/>
          <a:p>
            <a:r>
              <a:rPr lang="en-US" b="1" dirty="0"/>
              <a:t>Umberto Eco</a:t>
            </a:r>
          </a:p>
        </p:txBody>
      </p:sp>
      <p:sp>
        <p:nvSpPr>
          <p:cNvPr id="3" name="Θέση περιεχομένου 2">
            <a:extLst>
              <a:ext uri="{FF2B5EF4-FFF2-40B4-BE49-F238E27FC236}">
                <a16:creationId xmlns:a16="http://schemas.microsoft.com/office/drawing/2014/main" id="{E99D6518-992D-5FDB-8FE1-D626B7FB21A5}"/>
              </a:ext>
            </a:extLst>
          </p:cNvPr>
          <p:cNvSpPr>
            <a:spLocks noGrp="1"/>
          </p:cNvSpPr>
          <p:nvPr>
            <p:ph idx="1"/>
          </p:nvPr>
        </p:nvSpPr>
        <p:spPr>
          <a:xfrm>
            <a:off x="653143" y="2285999"/>
            <a:ext cx="7881257" cy="3907972"/>
          </a:xfrm>
        </p:spPr>
        <p:txBody>
          <a:bodyPr>
            <a:normAutofit fontScale="92500" lnSpcReduction="10000"/>
          </a:bodyPr>
          <a:lstStyle/>
          <a:p>
            <a:pPr marL="0" indent="0">
              <a:lnSpc>
                <a:spcPct val="90000"/>
              </a:lnSpc>
              <a:buNone/>
            </a:pPr>
            <a:r>
              <a:rPr lang="el-GR" sz="1900" dirty="0"/>
              <a:t>«Ο ανόητος είναι περιζήτητος, ιδίως στις κοσμικές συγκεντρώσεις. Φέρνει τους πάντες σε αμηχανία, μα προσφέρει ευκαιρίες για σχόλια. Στη θετική μορφή του είναι διπλωματικός. Μιλάει εκτός θέματος ακόμη και για τις γκάφες των άλλων, στρέφοντας αλλού τη συζήτηση. Ωστόσο δεν μας ενδιαφέρει, δεν είναι ποτέ δημιουργικός, μηρυκάζει (…). Ο ανόητος δεν λέει ότι η γάτα γαβγίζει, μιλάει για τη γάτα όταν οι άλλοι μιλούν για το σκύλο. Λαθεύει στους κανόνες της συζήτησης, κι όταν λαθεύει ωραία είναι υπέροχος (…)</a:t>
            </a:r>
          </a:p>
          <a:p>
            <a:pPr marL="0" indent="0">
              <a:lnSpc>
                <a:spcPct val="90000"/>
              </a:lnSpc>
              <a:buNone/>
            </a:pPr>
            <a:r>
              <a:rPr lang="el-GR" sz="1900" dirty="0"/>
              <a:t>Ο </a:t>
            </a:r>
            <a:r>
              <a:rPr lang="el-GR" sz="1900" dirty="0" err="1"/>
              <a:t>βλ</a:t>
            </a:r>
            <a:r>
              <a:rPr lang="en-US" sz="1900" dirty="0"/>
              <a:t>;a</a:t>
            </a:r>
            <a:r>
              <a:rPr lang="el-GR" sz="1900" dirty="0" err="1"/>
              <a:t>κας</a:t>
            </a:r>
            <a:r>
              <a:rPr lang="el-GR" sz="1900" dirty="0"/>
              <a:t> δεν κάνει λάθη συμπεριφοράς. Κάνει λάθος συλλογισμούς. Είναι αυτός που λέει ότι όλοι οι σκύλοι είναι κατοικίδια και όλοι οι σκύλοι γαβγίζουν, όμως και οι γάτοι είναι κατοικίδια ζώα, επομένως οι γάτοι γαβγίζουν. Ή ότι όλοι οι Αθηναίοι είναι θνητοί, όλοι οι κάτοικοι του Πειραιά είναι θνητοί, επομένως όλοι οι κάτοικοι του Πειραιά είναι Αθηναίοι. (...) Ο βλάκας μπορεί να πει και κάτι σωστό, όμως για λανθασμένους λόγους».</a:t>
            </a:r>
          </a:p>
          <a:p>
            <a:pPr marL="0" indent="0">
              <a:lnSpc>
                <a:spcPct val="90000"/>
              </a:lnSpc>
              <a:buNone/>
            </a:pPr>
            <a:r>
              <a:rPr lang="el-GR" sz="1900" dirty="0"/>
              <a:t>«</a:t>
            </a:r>
            <a:r>
              <a:rPr lang="el-GR" sz="1900" dirty="0" err="1"/>
              <a:t>Αρα</a:t>
            </a:r>
            <a:r>
              <a:rPr lang="el-GR" sz="1900" dirty="0"/>
              <a:t>, στον κόσμο υπάρχουν οι κρετίνοι, οι ανόητοι, οι βλάκες και οι τρελοί. Εξαιρείται κανείς;».</a:t>
            </a:r>
          </a:p>
          <a:p>
            <a:pPr marL="0" indent="0">
              <a:lnSpc>
                <a:spcPct val="90000"/>
              </a:lnSpc>
              <a:buNone/>
            </a:pPr>
            <a:r>
              <a:rPr lang="el-GR" sz="1900" dirty="0"/>
              <a:t>«Ναι, εμείς οι δύο. Ή τουλάχιστον, δίχως να θέλω να σας προσβάλω, εγώ».</a:t>
            </a:r>
          </a:p>
          <a:p>
            <a:pPr>
              <a:lnSpc>
                <a:spcPct val="90000"/>
              </a:lnSpc>
            </a:pPr>
            <a:endParaRPr lang="en-US" sz="1300" dirty="0"/>
          </a:p>
        </p:txBody>
      </p:sp>
      <p:pic>
        <p:nvPicPr>
          <p:cNvPr id="4" name="Εικόνα 3">
            <a:extLst>
              <a:ext uri="{FF2B5EF4-FFF2-40B4-BE49-F238E27FC236}">
                <a16:creationId xmlns:a16="http://schemas.microsoft.com/office/drawing/2014/main" id="{1B3EC0FB-0E33-BFB9-7C37-FBB7B36E8D21}"/>
              </a:ext>
            </a:extLst>
          </p:cNvPr>
          <p:cNvPicPr>
            <a:picLocks noChangeAspect="1"/>
          </p:cNvPicPr>
          <p:nvPr/>
        </p:nvPicPr>
        <p:blipFill>
          <a:blip r:embed="rId3"/>
          <a:srcRect l="36371" r="3" b="3"/>
          <a:stretch>
            <a:fillRect/>
          </a:stretch>
        </p:blipFill>
        <p:spPr>
          <a:xfrm>
            <a:off x="8618426" y="3023228"/>
            <a:ext cx="2739728" cy="285264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351625509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Οργανικό">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Οργανικό">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20</TotalTime>
  <Words>676</Words>
  <Application>Microsoft Office PowerPoint</Application>
  <PresentationFormat>Ευρεία οθόνη</PresentationFormat>
  <Paragraphs>22</Paragraphs>
  <Slides>7</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7</vt:i4>
      </vt:variant>
    </vt:vector>
  </HeadingPairs>
  <TitlesOfParts>
    <vt:vector size="11" baseType="lpstr">
      <vt:lpstr>Arial</vt:lpstr>
      <vt:lpstr>Garamond</vt:lpstr>
      <vt:lpstr>Palatino Linotype</vt:lpstr>
      <vt:lpstr>Οργανικό</vt:lpstr>
      <vt:lpstr>Θουκυδίδου 3.82-83</vt:lpstr>
      <vt:lpstr>3.82</vt:lpstr>
      <vt:lpstr>«Για να δικαιολογούν τις πράξεις τους άλλαζαν ακόμα και την σημασία των λέξεων».</vt:lpstr>
      <vt:lpstr>«Αιτία όλων αυτών ήταν η φιλαρχία που έχει ρίζα την πλεονεξία και την φιλοδοξία »</vt:lpstr>
      <vt:lpstr>3.83</vt:lpstr>
      <vt:lpstr>Παρουσίαση του PowerPoint</vt:lpstr>
      <vt:lpstr>Umberto Eco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Athanasia Gkouma</dc:creator>
  <cp:lastModifiedBy>Athanasia Gkouma</cp:lastModifiedBy>
  <cp:revision>1</cp:revision>
  <dcterms:created xsi:type="dcterms:W3CDTF">2025-12-12T15:45:18Z</dcterms:created>
  <dcterms:modified xsi:type="dcterms:W3CDTF">2025-12-12T16:06:11Z</dcterms:modified>
</cp:coreProperties>
</file>