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13839-1120-493A-8EC0-A6EF08F8981A}" type="datetimeFigureOut">
              <a:rPr lang="el-GR" smtClean="0"/>
              <a:pPr/>
              <a:t>13/1/2025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954CA-F99D-4C63-9937-3DE04C958A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928694"/>
          </a:xfrm>
        </p:spPr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ΠΙΝΑΚΕΣ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572560" cy="642942"/>
          </a:xfrm>
        </p:spPr>
        <p:txBody>
          <a:bodyPr/>
          <a:lstStyle/>
          <a:p>
            <a:r>
              <a:rPr lang="el-GR" i="1" dirty="0" smtClean="0"/>
              <a:t>ΣΤΑΤΙΚΗ*</a:t>
            </a:r>
            <a:r>
              <a:rPr lang="el-GR" dirty="0" smtClean="0"/>
              <a:t> ΔΟΜΗ ΔΕΔΟΜΕΝΩΝ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135729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Χρησιμοποιείται για την </a:t>
            </a:r>
            <a:r>
              <a:rPr lang="el-GR" sz="2000" b="1" dirty="0" smtClean="0"/>
              <a:t>«μαζική» ΑΠΟΘΗΚΕΥΣΗ &amp; ΕΠΕΞΕΡΓΑΣΙΑ δεδομένων</a:t>
            </a:r>
            <a:r>
              <a:rPr lang="el-GR" sz="2000" dirty="0" smtClean="0"/>
              <a:t> </a:t>
            </a:r>
            <a:br>
              <a:rPr lang="el-GR" sz="2000" dirty="0" smtClean="0"/>
            </a:br>
            <a:r>
              <a:rPr lang="el-GR" sz="2000" u="sng" dirty="0" smtClean="0"/>
              <a:t>ίδιου τύπου &amp; ίδιου ‘περιεχομένου’</a:t>
            </a:r>
            <a:r>
              <a:rPr lang="el-GR" sz="2000" dirty="0" smtClean="0"/>
              <a:t>!</a:t>
            </a:r>
          </a:p>
          <a:p>
            <a:pPr algn="ctr"/>
            <a:r>
              <a:rPr lang="el-GR" sz="2000" dirty="0" err="1" smtClean="0"/>
              <a:t>π.χ</a:t>
            </a:r>
            <a:endParaRPr lang="el-GR" sz="2000" dirty="0" smtClean="0"/>
          </a:p>
          <a:p>
            <a:r>
              <a:rPr lang="el-GR" sz="2000" dirty="0" smtClean="0"/>
              <a:t>100 ηλικίες (σε ακέραια μορφή), 30 θερμοκρασίες (σε δεκαδική μορφή), 200 ονόματα 10 ΒΑΘΜΟΛΟΓΙΕΣ </a:t>
            </a:r>
          </a:p>
          <a:p>
            <a:endParaRPr lang="el-GR" sz="2000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85720" y="4143380"/>
          <a:ext cx="8358250" cy="642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15,6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19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12,9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13,7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20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18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12,7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14,3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12,2</a:t>
                      </a:r>
                      <a:endParaRPr lang="el-G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285720" y="3777620"/>
          <a:ext cx="835825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9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10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6 - Έλλειψη"/>
          <p:cNvSpPr/>
          <p:nvPr/>
        </p:nvSpPr>
        <p:spPr>
          <a:xfrm>
            <a:off x="285720" y="3714752"/>
            <a:ext cx="842968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571604" y="3357562"/>
            <a:ext cx="1719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ΔΕΙΚΤΗΣ πίνακα</a:t>
            </a:r>
            <a:endParaRPr lang="el-G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4282" y="5072074"/>
            <a:ext cx="2819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 smtClean="0"/>
              <a:t>ΟΡΙΣΜΟΣ ΠΙΝΑΚΑ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/>
              <a:t>ΜΕΤΑΒΛΗΤΕΣ</a:t>
            </a:r>
            <a:br>
              <a:rPr lang="el-GR" dirty="0" smtClean="0"/>
            </a:br>
            <a:r>
              <a:rPr lang="el-GR" dirty="0" smtClean="0"/>
              <a:t>       ΠΡΑΓΜΑΤΙΚΕΣ: </a:t>
            </a:r>
            <a:r>
              <a:rPr lang="el-GR" b="1" dirty="0" smtClean="0"/>
              <a:t>ΒΑΘ [10]</a:t>
            </a:r>
            <a:endParaRPr lang="el-GR" b="1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>
            <a:off x="2000232" y="614364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2716200" y="5929330"/>
            <a:ext cx="35560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643042" y="6286520"/>
            <a:ext cx="1029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Ονομασία</a:t>
            </a:r>
            <a:br>
              <a:rPr lang="el-GR" sz="1600" dirty="0" smtClean="0"/>
            </a:br>
            <a:r>
              <a:rPr lang="el-GR" sz="1600" dirty="0" smtClean="0"/>
              <a:t>πίνακα</a:t>
            </a:r>
            <a:endParaRPr lang="el-GR" sz="16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928926" y="6273225"/>
            <a:ext cx="936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Μέγεθος</a:t>
            </a:r>
            <a:br>
              <a:rPr lang="el-GR" sz="1600" dirty="0" smtClean="0"/>
            </a:br>
            <a:r>
              <a:rPr lang="el-GR" sz="1600" dirty="0" smtClean="0"/>
              <a:t>πίνακα</a:t>
            </a:r>
            <a:endParaRPr lang="el-GR" sz="16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929058" y="5300505"/>
            <a:ext cx="5072066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i="1" dirty="0" smtClean="0"/>
              <a:t>* Το μέγεθος του πίνακα  ορίζεται στην συγγραφή του προγράμματος (τμήμα μεταβλητών) και δεν μεταβάλλεται κατά τη διάρκεια εκτέλεσης του προγράμματος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9" grpId="0"/>
      <p:bldP spid="10" grpId="0"/>
      <p:bldP spid="14" grpId="0"/>
      <p:bldP spid="15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428596" y="4500570"/>
          <a:ext cx="8358250" cy="642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642942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428596" y="4143380"/>
          <a:ext cx="835825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9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10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6 - Έλλειψη"/>
          <p:cNvSpPr/>
          <p:nvPr/>
        </p:nvSpPr>
        <p:spPr>
          <a:xfrm>
            <a:off x="428596" y="4071942"/>
            <a:ext cx="842968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714480" y="3714752"/>
            <a:ext cx="1719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ΔΕΙΚΤΗΣ πίνακα</a:t>
            </a:r>
            <a:endParaRPr lang="el-G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1" y="0"/>
            <a:ext cx="9144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C00000"/>
                </a:solidFill>
              </a:rPr>
              <a:t>ΓΙΑΤΙ ΠΙΝΑΚΕΣ;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600" dirty="0" smtClean="0"/>
              <a:t>Έστω ότι θα θέλαμε να διαβάσουμε 10 βαθμολογίες και </a:t>
            </a:r>
            <a:br>
              <a:rPr lang="el-GR" sz="1600" dirty="0" smtClean="0"/>
            </a:br>
            <a:r>
              <a:rPr lang="el-GR" sz="1600" dirty="0" smtClean="0"/>
              <a:t>α) να βρούμε τον μέσο όρο τους</a:t>
            </a:r>
            <a:br>
              <a:rPr lang="el-GR" sz="1600" dirty="0" smtClean="0"/>
            </a:br>
            <a:r>
              <a:rPr lang="el-GR" sz="1600" dirty="0" smtClean="0"/>
              <a:t>β) να υπολογίσουμε και να εμφανίσουμε πόσες θερμοκρασίες είναι πάνω από τον μέσο όρο.</a:t>
            </a:r>
          </a:p>
          <a:p>
            <a:endParaRPr lang="el-GR" sz="1600" dirty="0"/>
          </a:p>
          <a:p>
            <a:r>
              <a:rPr lang="el-GR" sz="1600" b="1" dirty="0" smtClean="0"/>
              <a:t>Χωρίς πίνακες </a:t>
            </a: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>ή θα έπρεπε να χρησιμοποιήσω 10 διαφορετικές μεταβλητές </a:t>
            </a:r>
            <a:r>
              <a:rPr lang="el-GR" sz="1600" dirty="0" smtClean="0">
                <a:sym typeface="Wingdings" pitchFamily="2" charset="2"/>
              </a:rPr>
              <a:t></a:t>
            </a:r>
            <a:br>
              <a:rPr lang="el-GR" sz="1600" dirty="0" smtClean="0">
                <a:sym typeface="Wingdings" pitchFamily="2" charset="2"/>
              </a:rPr>
            </a:br>
            <a:r>
              <a:rPr lang="el-GR" sz="1600" dirty="0" smtClean="0">
                <a:sym typeface="Wingdings" pitchFamily="2" charset="2"/>
              </a:rPr>
              <a:t>ή θα έπρεπε να χρησιμοποιήσω μία μεταβλητή και δομή επανάληψης –&gt;</a:t>
            </a:r>
            <a:br>
              <a:rPr lang="el-GR" sz="1600" dirty="0" smtClean="0">
                <a:sym typeface="Wingdings" pitchFamily="2" charset="2"/>
              </a:rPr>
            </a:br>
            <a:r>
              <a:rPr lang="el-GR" sz="1600" dirty="0" smtClean="0">
                <a:sym typeface="Wingdings" pitchFamily="2" charset="2"/>
              </a:rPr>
              <a:t> πρόβλημα στο β’ ερώτημα διότι μετά το α’ ερώτημα θα είχα κρατήσει μόνο την τελευταία βαθμολογία! </a:t>
            </a:r>
            <a:endParaRPr lang="el-GR" sz="1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2786058"/>
            <a:ext cx="914400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 smtClean="0"/>
              <a:t>ΑΡΑ, </a:t>
            </a:r>
            <a:r>
              <a:rPr lang="el-GR" dirty="0" smtClean="0"/>
              <a:t>θα χρησιμοποιήσω έναν πίνακα </a:t>
            </a:r>
            <a:r>
              <a:rPr lang="el-GR" b="1" dirty="0" smtClean="0"/>
              <a:t>ΒΑΘ[10]</a:t>
            </a:r>
            <a:r>
              <a:rPr lang="el-GR" dirty="0" smtClean="0"/>
              <a:t> ώστε σε μία μόνο ΔΟΜΗ ΔΕΔΟΜΕΝΩΝ (και όχι σε 10 μεταβλητές)  να αποθηκεύσω τις 10 βαθμολογίες όπου θα παραμείνουν εκεί αποθηκευμένες μέχρι το τέλος του προγράμματος.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5286388"/>
            <a:ext cx="7267182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ΑΝΑΦΟΡΑ – ΠΡΟΣΠΕΛΑΣΗ σε στοιχεία ενός πίνακα:</a:t>
            </a:r>
          </a:p>
          <a:p>
            <a:r>
              <a:rPr lang="el-GR" dirty="0" smtClean="0"/>
              <a:t>ΔΙΑΒΑΣΕ ΒΑΘ[2], </a:t>
            </a:r>
            <a:r>
              <a:rPr lang="el-GR" dirty="0" smtClean="0"/>
              <a:t>ΒΑΘ[</a:t>
            </a:r>
            <a:r>
              <a:rPr lang="en-US" dirty="0" smtClean="0"/>
              <a:t>4</a:t>
            </a:r>
            <a:r>
              <a:rPr lang="el-GR" dirty="0" smtClean="0"/>
              <a:t>], ΒΑΘ[</a:t>
            </a:r>
            <a:r>
              <a:rPr lang="en-US" dirty="0" smtClean="0"/>
              <a:t>5</a:t>
            </a:r>
            <a:r>
              <a:rPr lang="el-GR" dirty="0" smtClean="0"/>
              <a:t>] </a:t>
            </a:r>
            <a:r>
              <a:rPr lang="el-GR" sz="1400" dirty="0" smtClean="0"/>
              <a:t>! Ας πούμε ότι εισάγουμε τυχαία τις τιμές 19 – 14 – 20</a:t>
            </a:r>
          </a:p>
          <a:p>
            <a:r>
              <a:rPr lang="el-GR" dirty="0" smtClean="0"/>
              <a:t>ΒΑΘ[</a:t>
            </a:r>
            <a:r>
              <a:rPr lang="en-US" dirty="0" smtClean="0"/>
              <a:t>6</a:t>
            </a:r>
            <a:r>
              <a:rPr lang="el-GR" dirty="0" smtClean="0"/>
              <a:t>] </a:t>
            </a:r>
            <a:r>
              <a:rPr lang="el-GR" dirty="0" smtClean="0">
                <a:sym typeface="Wingdings" pitchFamily="2" charset="2"/>
              </a:rPr>
              <a:t> 18</a:t>
            </a:r>
          </a:p>
          <a:p>
            <a:r>
              <a:rPr lang="el-GR" dirty="0" smtClean="0">
                <a:sym typeface="Wingdings" pitchFamily="2" charset="2"/>
              </a:rPr>
              <a:t>ΓΡΑΨΕ  </a:t>
            </a:r>
            <a:r>
              <a:rPr lang="el-GR" dirty="0" smtClean="0"/>
              <a:t>ΒΑΘ[5]</a:t>
            </a:r>
          </a:p>
          <a:p>
            <a:r>
              <a:rPr lang="el-GR" sz="1400" dirty="0" smtClean="0"/>
              <a:t> </a:t>
            </a:r>
            <a:endParaRPr lang="el-GR" sz="1400" dirty="0"/>
          </a:p>
        </p:txBody>
      </p:sp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428596" y="4500570"/>
          <a:ext cx="8358250" cy="642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642942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19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20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18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20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C00000"/>
                </a:solidFill>
              </a:rPr>
              <a:t>ΜΑΖΙΚΗ ΑΠΟΘΗΚΕΥΣΗ – ΕΠΕΞΕΡΓΑΣΙΑ ΣΤΟΙΧΕΙΩΝ ΠΙΝΑΚΑ</a:t>
            </a:r>
            <a:endParaRPr lang="el-GR" sz="2400" dirty="0">
              <a:solidFill>
                <a:srgbClr val="C00000"/>
              </a:solidFill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5400000">
            <a:off x="4179091" y="1250141"/>
            <a:ext cx="78661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3500430" y="1714488"/>
            <a:ext cx="2241511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3200" b="1" dirty="0" smtClean="0">
                <a:solidFill>
                  <a:srgbClr val="C00000"/>
                </a:solidFill>
              </a:rPr>
              <a:t>ΕΝΤΟΛΗ ΓΙΑ</a:t>
            </a:r>
            <a:endParaRPr lang="el-GR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285720" y="2857496"/>
          <a:ext cx="8358250" cy="642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15,6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19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12,9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13,7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20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18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12,7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14,3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12,2</a:t>
                      </a:r>
                      <a:endParaRPr lang="el-G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10 - Πίνακας"/>
          <p:cNvGraphicFramePr>
            <a:graphicFrameLocks noGrp="1"/>
          </p:cNvGraphicFramePr>
          <p:nvPr/>
        </p:nvGraphicFramePr>
        <p:xfrm>
          <a:off x="285720" y="2491736"/>
          <a:ext cx="835825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9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10</a:t>
                      </a:r>
                      <a:endParaRPr lang="el-GR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11 - Έλλειψη"/>
          <p:cNvSpPr/>
          <p:nvPr/>
        </p:nvSpPr>
        <p:spPr>
          <a:xfrm>
            <a:off x="285720" y="2428868"/>
            <a:ext cx="842968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571604" y="2071678"/>
            <a:ext cx="1719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ΔΕΙΚΤΗΣ πίνακα</a:t>
            </a:r>
            <a:endParaRPr lang="el-G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28596" y="4000504"/>
            <a:ext cx="2279085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/>
              <a:t>i</a:t>
            </a:r>
            <a:r>
              <a:rPr lang="en-US" b="1" dirty="0" smtClean="0"/>
              <a:t> </a:t>
            </a:r>
            <a:r>
              <a:rPr lang="el-GR" b="1" dirty="0" smtClean="0"/>
              <a:t>ΑΠΌ 1 ΜΕΧΡΙ 10</a:t>
            </a:r>
          </a:p>
          <a:p>
            <a:r>
              <a:rPr lang="el-GR" dirty="0"/>
              <a:t> </a:t>
            </a:r>
            <a:r>
              <a:rPr lang="el-GR" dirty="0" smtClean="0"/>
              <a:t>    ΔΙΑΒΑΣΕ </a:t>
            </a:r>
            <a:r>
              <a:rPr lang="el-GR" b="1" dirty="0" smtClean="0"/>
              <a:t>ΒΑΘ[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</a:p>
          <a:p>
            <a:r>
              <a:rPr lang="el-GR" dirty="0" smtClean="0"/>
              <a:t>ΤΕΛΟΣ_ΕΠΑΝΑΛΗΨΗΣ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3071802" y="4000504"/>
            <a:ext cx="2279085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/>
              <a:t>i</a:t>
            </a:r>
            <a:r>
              <a:rPr lang="en-US" b="1" dirty="0" smtClean="0"/>
              <a:t> </a:t>
            </a:r>
            <a:r>
              <a:rPr lang="el-GR" b="1" dirty="0" smtClean="0"/>
              <a:t>ΑΠΌ 1 ΜΕΧΡΙ 10</a:t>
            </a:r>
          </a:p>
          <a:p>
            <a:r>
              <a:rPr lang="el-GR" dirty="0"/>
              <a:t> </a:t>
            </a:r>
            <a:r>
              <a:rPr lang="el-GR" dirty="0" smtClean="0"/>
              <a:t>    ΓΡΑΨΕ </a:t>
            </a:r>
            <a:r>
              <a:rPr lang="el-GR" b="1" dirty="0" smtClean="0"/>
              <a:t>ΒΑΘ[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</a:p>
          <a:p>
            <a:r>
              <a:rPr lang="el-GR" dirty="0" smtClean="0"/>
              <a:t>ΤΕΛΟΣ_ΕΠΑΝΑΛΗΨΗΣ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5929322" y="4000504"/>
            <a:ext cx="2279085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n-US" b="1" dirty="0"/>
              <a:t>i</a:t>
            </a:r>
            <a:r>
              <a:rPr lang="en-US" b="1" dirty="0" smtClean="0"/>
              <a:t> </a:t>
            </a:r>
            <a:r>
              <a:rPr lang="el-GR" b="1" dirty="0" smtClean="0"/>
              <a:t>ΑΠΌ 1 ΜΕΧΡΙ 10</a:t>
            </a:r>
          </a:p>
          <a:p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l-GR" b="1" dirty="0" smtClean="0"/>
              <a:t>ΒΑΘ[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 0</a:t>
            </a:r>
            <a:endParaRPr lang="en-US" dirty="0" smtClean="0"/>
          </a:p>
          <a:p>
            <a:r>
              <a:rPr lang="el-GR" dirty="0" smtClean="0"/>
              <a:t>ΤΕΛΟΣ_ΕΠΑΝΑΛΗΨΗΣ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226</Words>
  <Application>Microsoft Office PowerPoint</Application>
  <PresentationFormat>Προβολή στην οθόνη (4:3)</PresentationFormat>
  <Paragraphs>86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ΠΙΝΑΚΕΣ</vt:lpstr>
      <vt:lpstr>Διαφάνεια 2</vt:lpstr>
      <vt:lpstr>ΜΑΖΙΚΗ ΑΠΟΘΗΚΕΥΣΗ – ΕΠΕΞΕΡΓΑΣΙΑ ΣΤΟΙΧΕΙΩΝ ΠΙΝΑΚΑ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ΠΙΝΑΚΕΣ</dc:title>
  <dc:creator>DIMITRIS</dc:creator>
  <cp:lastModifiedBy>User</cp:lastModifiedBy>
  <cp:revision>4</cp:revision>
  <dcterms:created xsi:type="dcterms:W3CDTF">2021-01-10T09:12:42Z</dcterms:created>
  <dcterms:modified xsi:type="dcterms:W3CDTF">2025-01-13T18:58:06Z</dcterms:modified>
</cp:coreProperties>
</file>