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98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31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52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52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41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61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9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69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C306C311-31EC-1EC8-895D-60CE36D6C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9751" y="768334"/>
            <a:ext cx="6479629" cy="286640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5600" dirty="0"/>
              <a:t>Ομάδα β΄: </a:t>
            </a:r>
            <a:br>
              <a:rPr lang="el-GR" sz="5600" dirty="0"/>
            </a:br>
            <a:r>
              <a:rPr lang="el-GR" sz="5600" dirty="0"/>
              <a:t>Οι πηγές και </a:t>
            </a:r>
            <a:br>
              <a:rPr lang="el-GR" sz="5600" dirty="0"/>
            </a:br>
            <a:r>
              <a:rPr lang="el-GR" sz="5600" dirty="0"/>
              <a:t>η  προσέγγιση / ανάλυσή τους</a:t>
            </a:r>
            <a:endParaRPr lang="en-US" sz="56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2703F5B-3E87-B5B1-2723-6A8A72649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9751" y="4283239"/>
            <a:ext cx="6479629" cy="1475177"/>
          </a:xfrm>
        </p:spPr>
        <p:txBody>
          <a:bodyPr>
            <a:normAutofit/>
          </a:bodyPr>
          <a:lstStyle/>
          <a:p>
            <a:pPr algn="r"/>
            <a:r>
              <a:rPr lang="el-GR" dirty="0"/>
              <a:t>Πετροκοκκίνου Αικατερίνη</a:t>
            </a:r>
            <a:endParaRPr lang="en-US" dirty="0"/>
          </a:p>
        </p:txBody>
      </p:sp>
      <p:pic>
        <p:nvPicPr>
          <p:cNvPr id="4" name="Picture 3" descr="Εικόνα που περιέχει τέχνη, νύχτα&#10;&#10;Περιγραφή που δημιουργήθηκε αυτόματα με μέτριο επίπεδο εμπιστοσύνης">
            <a:extLst>
              <a:ext uri="{FF2B5EF4-FFF2-40B4-BE49-F238E27FC236}">
                <a16:creationId xmlns:a16="http://schemas.microsoft.com/office/drawing/2014/main" id="{58DAEEC5-6D90-47CC-944D-3692150147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38" r="24510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812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D89167-8C9B-9CBD-6F90-33D9DE28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599576" cy="1268984"/>
          </a:xfrm>
        </p:spPr>
        <p:txBody>
          <a:bodyPr>
            <a:normAutofit/>
          </a:bodyPr>
          <a:lstStyle/>
          <a:p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Κυρίως θέμα: σαφήνεια + συνεκτικότητα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Ιστορικές γνώσεις ΜΕΤΑΒΑΤΙΚΕΣ ΦΡΑΣΕΙΣ πηγή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E6C774-C54C-5A47-FAFC-9F4DF3092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Πραγματικά, όντως,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Ειδικότερα / γενικότερα / συγκεκριμένα / αφενός , αφετέρου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Διευκρινιστικά / συμπερασματικά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0000"/>
                </a:solidFill>
              </a:rPr>
              <a:t>Επιπλέον, επίσης, επιπρόσθετα, παράλληλα 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Αντίθετα / συμπληρωματικά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0000"/>
                </a:solidFill>
              </a:rPr>
              <a:t>Είναι αναγκαίο, εύλογο , σημαντικό να επισημανθεί , σημειωθεί, δηλωθεί ότι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Τελικά, ανακεφαλαιωτικά</a:t>
            </a:r>
            <a:r>
              <a:rPr lang="el-GR" sz="2200" dirty="0">
                <a:solidFill>
                  <a:srgbClr val="000000"/>
                </a:solidFill>
              </a:rPr>
              <a:t>, συνολικά, κλείνοντας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85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8B48B6-BC4E-0AA9-E923-9E6C0A18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Παραπομπές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C20231-DF33-6127-2D65-11138F8DF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Κάθε πληροφορία της πηγής τη συνοδεύουμε με το σχετικό χωρίο, με διευκρίνηση από ποιο παράθεμα την πήραμε (συγγραφέας, τίτλος)</a:t>
            </a:r>
          </a:p>
          <a:p>
            <a:r>
              <a:rPr lang="el-GR" dirty="0"/>
              <a:t>Χρήση παρένθεσης (...)</a:t>
            </a:r>
          </a:p>
          <a:p>
            <a:r>
              <a:rPr lang="el-GR" dirty="0"/>
              <a:t>Χρήση εισαγωγικών «...»</a:t>
            </a:r>
          </a:p>
          <a:p>
            <a:r>
              <a:rPr lang="el-GR" dirty="0"/>
              <a:t>Να μην υπερβαίνει τη μία σειρά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A9C0D8-C887-6ED2-6380-4F90650C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Προσέχω: 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9E31CA-38FD-A3A9-9D3B-27FF5B6BC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Πληροφορίες σχολικού βιβλίου: όσο το δυνατόν αυτούσιες </a:t>
            </a:r>
          </a:p>
          <a:p>
            <a:r>
              <a:rPr lang="el-GR" dirty="0"/>
              <a:t>Πληροφορίες πηγής: με δικά μου λόγια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538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C68549-8B4C-141D-ECED-B4E0B614C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Επίλογος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FB272-8BC9-F944-0F5E-5B99267AC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Συμπέρασμα που προέρχεται από το σχολικό βιβλίο </a:t>
            </a:r>
          </a:p>
          <a:p>
            <a:r>
              <a:rPr lang="el-GR" dirty="0"/>
              <a:t>Συμπέρασμα που προέρχεται από την πηγή </a:t>
            </a:r>
          </a:p>
          <a:p>
            <a:r>
              <a:rPr lang="el-GR" dirty="0"/>
              <a:t>Συμπέρασμα που γράφω συνδυάζοντας στοιχεία του σχολικού βιβλίου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6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B21643-20B7-F231-AFD3-E51E2F173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137" y="1096775"/>
            <a:ext cx="7333488" cy="1271016"/>
          </a:xfrm>
        </p:spPr>
        <p:txBody>
          <a:bodyPr/>
          <a:lstStyle/>
          <a:p>
            <a:pPr algn="ctr"/>
            <a:r>
              <a:rPr lang="el-GR" dirty="0"/>
              <a:t>Διάκριση πηγών </a:t>
            </a:r>
            <a:endParaRPr lang="en-US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549C16A-3111-E7B2-870F-19CF38F8B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604989"/>
            <a:ext cx="5239512" cy="823912"/>
          </a:xfrm>
        </p:spPr>
        <p:txBody>
          <a:bodyPr/>
          <a:lstStyle/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Πρωτογενείς πηγές </a:t>
            </a:r>
          </a:p>
          <a:p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E0474C-4A53-84F6-CF83-8752C2A684A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l-GR" b="0" i="0" u="none" strike="noStrike" baseline="0" dirty="0"/>
              <a:t>παρουσιάζουν πληροφορίες ή δεδομένα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l-GR" b="0" i="0" u="none" strike="noStrike" baseline="0" dirty="0"/>
              <a:t>Περιλαμβάνουν αρχαιολογικά ευρήματα, φωτογραφίες, 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l-GR" b="0" i="0" u="none" strike="noStrike" baseline="0" dirty="0"/>
              <a:t>ιστορικά ντοκουμέντα, όπως ημερολόγια, απογραφές, δημόσια έγγραφα ή συνεντεύξεις, αποτελέσματα ερευνών, αρχεία μελετών.</a:t>
            </a:r>
            <a:endParaRPr lang="el-GR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5FB10F6-FC03-1CB1-2680-0128AD727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604890"/>
            <a:ext cx="5239512" cy="823912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Δευτερογενείς πηγές </a:t>
            </a:r>
          </a:p>
          <a:p>
            <a:endParaRPr lang="en-US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6759C56-9064-EDB2-B6BE-939062413AE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παρουσιάζουν γενικεύσεις, αναλύσεις, συνθέσεις,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ερμηνείες ή εκτιμήσεις δεδομένων ή πληροφοριών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0C4B34-DB56-0160-6190-6E7370E9F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359409"/>
            <a:ext cx="7335835" cy="1268984"/>
          </a:xfrm>
        </p:spPr>
        <p:txBody>
          <a:bodyPr/>
          <a:lstStyle/>
          <a:p>
            <a:r>
              <a:rPr lang="el-GR" dirty="0"/>
              <a:t>Μία πηγή μπορεί να είναι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5B34AC-AE90-0031-FD40-48F21A619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1224356"/>
            <a:ext cx="7335835" cy="527423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Ιστορικά / ιστοριογραφικά έργα </a:t>
            </a:r>
          </a:p>
          <a:p>
            <a:r>
              <a:rPr lang="el-GR" dirty="0"/>
              <a:t>Άρθρα από τον ημερήσιο και περιοδικό τύπο</a:t>
            </a:r>
          </a:p>
          <a:p>
            <a:r>
              <a:rPr lang="el-GR" dirty="0"/>
              <a:t>Διπλωματικά / κρατικά έγγραφα </a:t>
            </a:r>
          </a:p>
          <a:p>
            <a:r>
              <a:rPr lang="el-GR" dirty="0"/>
              <a:t>Κρατικά αρχεία </a:t>
            </a:r>
          </a:p>
          <a:p>
            <a:r>
              <a:rPr lang="el-GR" dirty="0"/>
              <a:t>Ομιλίες / λόγοι πολιτικών ή εκπροσώπων πολιτών</a:t>
            </a:r>
          </a:p>
          <a:p>
            <a:r>
              <a:rPr lang="el-GR" dirty="0"/>
              <a:t>Απομνημονεύματα, προφορικές μαρτυρίες  </a:t>
            </a:r>
          </a:p>
          <a:p>
            <a:r>
              <a:rPr lang="el-GR" dirty="0"/>
              <a:t>Επιστολές </a:t>
            </a:r>
          </a:p>
          <a:p>
            <a:r>
              <a:rPr lang="el-GR" dirty="0"/>
              <a:t>Πίνακες, διαγράμματα, αριθμητικά / στατιστικά στοιχεία</a:t>
            </a:r>
          </a:p>
          <a:p>
            <a:r>
              <a:rPr lang="el-GR" dirty="0"/>
              <a:t>Χάρτες</a:t>
            </a:r>
          </a:p>
          <a:p>
            <a:r>
              <a:rPr lang="el-GR" dirty="0"/>
              <a:t>Πίνακες ζωγραφικής, αφίσες </a:t>
            </a:r>
          </a:p>
          <a:p>
            <a:r>
              <a:rPr lang="el-GR" dirty="0"/>
              <a:t>Εικόνες, γελοιογραφίες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D095AA-E1D9-A20F-C4A7-197B92BF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προσφέρει η πηγή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FD3BA5-4368-5CB1-2760-D37775667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1798508"/>
            <a:ext cx="7335835" cy="4288601"/>
          </a:xfrm>
        </p:spPr>
        <p:txBody>
          <a:bodyPr>
            <a:normAutofit/>
          </a:bodyPr>
          <a:lstStyle/>
          <a:p>
            <a:r>
              <a:rPr lang="el-GR" dirty="0"/>
              <a:t>Επιβεβαιώνει, τεκμηριώνει τις πληροφορίες του σχολικού βιβλίου </a:t>
            </a:r>
          </a:p>
          <a:p>
            <a:r>
              <a:rPr lang="el-GR" dirty="0"/>
              <a:t>Επεξηγεί, διασαφηνίζει συγκεκριμένα δεδομένα, απόψεις, θέσεις του σχολικού βιβλίου</a:t>
            </a:r>
          </a:p>
          <a:p>
            <a:r>
              <a:rPr lang="el-GR" dirty="0"/>
              <a:t>Παρέχει πρόσθετες πληροφορίες για ένα θέμα, που δεν αναφέρεται από το σχολικό βιβλίο </a:t>
            </a:r>
          </a:p>
          <a:p>
            <a:r>
              <a:rPr lang="el-GR" dirty="0"/>
              <a:t>Καταθέτει μία αντίθετη άποψη, διαφοροποιούμενη από μία θέση του σχολικού βιβλίου </a:t>
            </a:r>
          </a:p>
          <a:p>
            <a:r>
              <a:rPr lang="el-GR" dirty="0"/>
              <a:t>Διαφοροποιείται από μία θέση του σχολικού βιβλίου ή την απορρίπτει (σπανιότερα)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0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E2474D-0CFD-A371-1F67-020AD3E5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Η σύνθεση </a:t>
            </a:r>
            <a:br>
              <a:rPr lang="el-GR" dirty="0"/>
            </a:br>
            <a:r>
              <a:rPr lang="el-GR" dirty="0"/>
              <a:t>ιστορικής αφήγησης - πηγής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D2E99D-BC10-73B4-9FBB-B7D41B00B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29" y="2038297"/>
            <a:ext cx="7335835" cy="4145091"/>
          </a:xfrm>
        </p:spPr>
        <p:txBody>
          <a:bodyPr>
            <a:normAutofit/>
          </a:bodyPr>
          <a:lstStyle/>
          <a:p>
            <a:r>
              <a:rPr lang="el-GR" dirty="0"/>
              <a:t>Συνδυάζω τις ιστορικές πληροφορίες του σχολικού βιβλίου με εκείνες της πηγής </a:t>
            </a:r>
          </a:p>
          <a:p>
            <a:r>
              <a:rPr lang="el-GR" dirty="0"/>
              <a:t>Προσεγγίζω τις ιστορικές πηγές συνθετικά σε σχέση με τις ιστορικές μου γνώσεις (και όχι παρατακτικά: πρώτα οι γνώσεις, μετά το νόημα της πηγής ή αντίστροφα)</a:t>
            </a:r>
          </a:p>
          <a:p>
            <a:r>
              <a:rPr lang="el-GR" dirty="0"/>
              <a:t>Διατυπώνω σε δικό μου, αυτόνομο λόγο, την πληροφορία που δίνει η ιστορική πηγή</a:t>
            </a:r>
          </a:p>
          <a:p>
            <a:r>
              <a:rPr lang="el-GR" dirty="0"/>
              <a:t>Η απάντησή μου είναι απαραίτητο να χαρακτηρίζεται από σαφήνεια και συνεκτικότητα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051299-E7F5-3F53-92FE-242033DA4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Συγκεντρώνω το υλικό μου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1BE65B-EA9A-2614-E8E4-5FCE83F13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8128000" cy="3601212"/>
          </a:xfrm>
        </p:spPr>
        <p:txBody>
          <a:bodyPr/>
          <a:lstStyle/>
          <a:p>
            <a:r>
              <a:rPr lang="el-GR" dirty="0"/>
              <a:t>Προσεκτική ανάγνωση της ερώτησης</a:t>
            </a:r>
          </a:p>
          <a:p>
            <a:r>
              <a:rPr lang="el-GR" dirty="0"/>
              <a:t>Εντοπισμός + καταγραφή των πληροφοριών του σχολικού βιβλίου </a:t>
            </a:r>
          </a:p>
          <a:p>
            <a:r>
              <a:rPr lang="el-GR" dirty="0"/>
              <a:t>Εντοπισμός + υπογράμμιση των πληροφοριών της πηγής </a:t>
            </a:r>
          </a:p>
          <a:p>
            <a:r>
              <a:rPr lang="el-GR" dirty="0"/>
              <a:t>Σχεδιάγραμμα: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4D7383A2-7300-129C-14BD-F33FB45AB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805136"/>
              </p:ext>
            </p:extLst>
          </p:nvPr>
        </p:nvGraphicFramePr>
        <p:xfrm>
          <a:off x="565150" y="4791936"/>
          <a:ext cx="7888177" cy="67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49458902"/>
                    </a:ext>
                  </a:extLst>
                </a:gridCol>
                <a:gridCol w="3824177">
                  <a:extLst>
                    <a:ext uri="{9D8B030D-6E8A-4147-A177-3AD203B41FA5}">
                      <a16:colId xmlns:a16="http://schemas.microsoft.com/office/drawing/2014/main" val="1186290800"/>
                    </a:ext>
                  </a:extLst>
                </a:gridCol>
              </a:tblGrid>
              <a:tr h="671580">
                <a:tc>
                  <a:txBody>
                    <a:bodyPr/>
                    <a:lstStyle/>
                    <a:p>
                      <a:r>
                        <a:rPr lang="el-GR" dirty="0"/>
                        <a:t>Πληροφορίες σχολικού βιβλίου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Πληροφορίες / δεδομένα πηγής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453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38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959D19-F756-2C5E-0FF6-E1F3830A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της απάντησης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CA983C-6A31-BA9B-389A-D7BBE084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Πρόλογος</a:t>
            </a:r>
          </a:p>
          <a:p>
            <a:r>
              <a:rPr lang="el-GR" dirty="0"/>
              <a:t>Κυρίως θέμα </a:t>
            </a:r>
          </a:p>
          <a:p>
            <a:r>
              <a:rPr lang="el-GR" dirty="0"/>
              <a:t>Επίλογος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8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54934E-778E-0068-B99E-685B4DE9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Πρόλογος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CED736-C3F2-4362-BE31-F3FB2C351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Αξιοποιώ την πρώτη παράγραφο του κεφαλαίου, όταν αυτή είναι εισαγωγική </a:t>
            </a:r>
          </a:p>
          <a:p>
            <a:r>
              <a:rPr lang="el-GR" dirty="0"/>
              <a:t>Συμπυκνώνω τα δεδομένα που προηγούνται της απάντησής μου δημιουργώντας μία αίσθηση ιστορικής αλληλουχίας των γεγονότων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79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296862-C9D2-EB93-05CD-F4799733E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405" y="590135"/>
            <a:ext cx="9599577" cy="1610803"/>
          </a:xfrm>
        </p:spPr>
        <p:txBody>
          <a:bodyPr>
            <a:normAutofit fontScale="90000"/>
          </a:bodyPr>
          <a:lstStyle/>
          <a:p>
            <a:r>
              <a:rPr lang="el-GR" dirty="0"/>
              <a:t>Κυρίως θέμα: σαφήνεια + συνεκτικότητα</a:t>
            </a:r>
            <a:br>
              <a:rPr lang="el-GR" dirty="0"/>
            </a:br>
            <a:r>
              <a:rPr lang="el-GR" dirty="0"/>
              <a:t>Ιστορικές γνώσεις ΜΕΤΑΒΑΤΙΚΕΣ ΦΡΑΣΕΙΣ πηγή 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793FA7-3065-BC6E-36C3-2E535B82A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05" y="2404565"/>
            <a:ext cx="8578850" cy="3601212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Σύμφωνα με τα δεδομένα / στοιχεία που αντλούμε από το παράθεμα / πηγή ...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dirty="0"/>
              <a:t>Στηριζόμενοι στα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δεδομένα / στοιχεία που αντλούμε από το παράθεμα / πηγή ...</a:t>
            </a:r>
          </a:p>
          <a:p>
            <a:r>
              <a:rPr lang="el-GR" dirty="0"/>
              <a:t>Ανάλογες / σχετικές / παραπλήσιες είναι και οι πληροφορίες που μας παρέχει το ιστορικό παράθεμα / πηγή. </a:t>
            </a:r>
          </a:p>
          <a:p>
            <a:r>
              <a:rPr lang="el-GR" dirty="0"/>
              <a:t>Όσα αναφέρθηκαν παραπάνω επιβεβαιώνονται / γίνονται αντιληπτά από την ιστορική πηγή...</a:t>
            </a:r>
          </a:p>
          <a:p>
            <a:r>
              <a:rPr lang="el-GR" dirty="0"/>
              <a:t>Προς επίρρωση, επιβεβαίωση, ενίσχυση των ιστορικών δεδομένων, η πηγή καταγράφει τις ακόλουθες πληροφορίες </a:t>
            </a:r>
          </a:p>
        </p:txBody>
      </p:sp>
    </p:spTree>
    <p:extLst>
      <p:ext uri="{BB962C8B-B14F-4D97-AF65-F5344CB8AC3E}">
        <p14:creationId xmlns:p14="http://schemas.microsoft.com/office/powerpoint/2010/main" val="4123875772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DarkSeedLeftStep">
      <a:dk1>
        <a:srgbClr val="000000"/>
      </a:dk1>
      <a:lt1>
        <a:srgbClr val="FFFFFF"/>
      </a:lt1>
      <a:dk2>
        <a:srgbClr val="321C1C"/>
      </a:dk2>
      <a:lt2>
        <a:srgbClr val="F0F3F3"/>
      </a:lt2>
      <a:accent1>
        <a:srgbClr val="DD3334"/>
      </a:accent1>
      <a:accent2>
        <a:srgbClr val="CB2169"/>
      </a:accent2>
      <a:accent3>
        <a:srgbClr val="DD33C2"/>
      </a:accent3>
      <a:accent4>
        <a:srgbClr val="9F21CB"/>
      </a:accent4>
      <a:accent5>
        <a:srgbClr val="6A33DD"/>
      </a:accent5>
      <a:accent6>
        <a:srgbClr val="2E3DCE"/>
      </a:accent6>
      <a:hlink>
        <a:srgbClr val="7E3FBF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63</TotalTime>
  <Words>536</Words>
  <Application>Microsoft Office PowerPoint</Application>
  <PresentationFormat>Ευρεία οθόνη</PresentationFormat>
  <Paragraphs>73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Neue Haas Grotesk Text Pro</vt:lpstr>
      <vt:lpstr>Wingdings</vt:lpstr>
      <vt:lpstr>PunchcardVTI</vt:lpstr>
      <vt:lpstr>Ομάδα β΄:  Οι πηγές και  η  προσέγγιση / ανάλυσή τους</vt:lpstr>
      <vt:lpstr>Διάκριση πηγών </vt:lpstr>
      <vt:lpstr>Μία πηγή μπορεί να είναι </vt:lpstr>
      <vt:lpstr>Τι προσφέρει η πηγή </vt:lpstr>
      <vt:lpstr>Η σύνθεση  ιστορικής αφήγησης - πηγής</vt:lpstr>
      <vt:lpstr>Συγκεντρώνω το υλικό μου</vt:lpstr>
      <vt:lpstr>Δομή της απάντησης </vt:lpstr>
      <vt:lpstr>Πρόλογος </vt:lpstr>
      <vt:lpstr>Κυρίως θέμα: σαφήνεια + συνεκτικότητα Ιστορικές γνώσεις ΜΕΤΑΒΑΤΙΚΕΣ ΦΡΑΣΕΙΣ πηγή  </vt:lpstr>
      <vt:lpstr>Κυρίως θέμα: σαφήνεια + συνεκτικότητα Ιστορικές γνώσεις ΜΕΤΑΒΑΤΙΚΕΣ ΦΡΑΣΕΙΣ πηγή</vt:lpstr>
      <vt:lpstr>Παραπομπές </vt:lpstr>
      <vt:lpstr>Προσέχω:  </vt:lpstr>
      <vt:lpstr>Επίλογος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Ομάδα β΄:  Οι πηγές και  η  προσέγγιση / ανάλυσή τους</dc:title>
  <dc:creator>ΙΩΑΝΝΗΣ ΜΠΟΥΡΝΤΕΝΗΣ</dc:creator>
  <cp:lastModifiedBy>ΙΩΑΝΝΗΣ ΜΠΟΥΡΝΤΕΝΗΣ</cp:lastModifiedBy>
  <cp:revision>12</cp:revision>
  <dcterms:created xsi:type="dcterms:W3CDTF">2024-03-03T13:15:43Z</dcterms:created>
  <dcterms:modified xsi:type="dcterms:W3CDTF">2024-03-03T14:19:31Z</dcterms:modified>
</cp:coreProperties>
</file>