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5C9E1E4-68FE-9617-A3EE-673E1201B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6D5E579A-2A13-5868-5BD5-2E919F591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1659180E-EEE9-656E-7822-40E27C05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DE3341E-1DD4-621C-DDBB-CC2A2CFC3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29BFCD7-1E51-AFB2-1C03-F36C39D0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0464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F495F18-DFE7-2521-FAE0-91535E88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95BE2B41-958B-8400-0E06-B1D1FC447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11A6A58-C4CA-3041-442D-656D6659A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2FF9164-0D4C-6A1B-75CD-36F94D85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A82E782C-6740-CD04-20E6-0FBD8CA4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8959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43221C13-F1B3-D830-08A9-F65AC5607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75DF8767-50B3-6305-5EC3-396F6AF5B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F0EE24B-DF5D-B62B-0EC3-710D1FC0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F77E2979-D616-1F40-FE17-A83B551FA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3D5DFCD6-60DD-24B4-9C33-9F41289D1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05475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7F74CD1-8E55-83A1-FA31-D66D575A6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7A3FC15-8144-64EB-6853-8394A94C6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6E2CDBD-58A6-2EBB-837D-83BE6A289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E787C879-1888-18A0-366E-5014C8F9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389D1B7-F1E2-B43B-E7FB-9B5CF8979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3680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96615BA-37CB-B06B-56FF-AE788223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0FEC4631-B42D-3919-997A-343590A11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4AA027F-CDD4-A0F1-36CB-54DC74C1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614AB30-1540-2606-D28F-FB547112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86E3ADD-A217-52B1-61A1-2597A329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8199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4EABA9C-D446-EEEB-5752-E121C5C4E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5F166A6-44C1-0637-5905-F5ACF20752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38CB51DD-9AE5-CD67-D02B-523A1F75F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D2F90F0D-1182-CE56-31F7-83D92E20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F8E5985C-10D8-C5C8-D3AD-A46F6A2A7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7CFCF159-5571-A4F9-A980-E3104805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63159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70E8BC5-CD8D-17C4-FC27-92EC207A5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725980D-FB8B-AC8B-7D12-4003402B2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BF0BE25D-668D-1130-C1D5-3EAC92359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7BD2F6AD-3AEF-5967-5632-A278EC07D5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1C00B462-FC10-E900-6AF8-F2E49ECC18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9B429057-A12C-5C80-7120-070E337F0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D04A7219-E37E-90D2-280A-53A654BD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09B0B5CA-CEAF-079B-2DB5-4E1D53B1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3866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726CACC-D600-D365-6A14-16D10164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18BDDCAB-62F5-F895-DD58-B192B6CE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38249443-DAC2-38A4-E421-4BA7BB2CF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0290B403-F250-EBB7-3D4A-2361FBDBA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534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C257FAD8-69B4-C9AB-2B1B-010364F64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48B88E90-4A53-75B9-22D7-19EC857F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886CE5C9-4FDC-7DB4-E987-3CB03301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7326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036A1BF-AD56-C9BC-40D7-D7B6AA970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61C5DDD-CCEF-20B3-8022-135AA69AA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6E379538-6034-46F9-D937-8F30081A7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AF9EC92C-390E-2014-773B-EDAEDFE1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3FFEF2A9-6932-10C8-4541-0F3D4C1A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0F27DDAB-63C2-0B3D-7954-ADA60355E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753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89A2A9E-7F28-35AF-15F4-098951E1B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86DDF354-042E-B7B6-F121-64089E8CF1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E656D361-E1EF-8BCA-51A5-FE0BE02FF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6573A09E-7CD3-C6F8-5A6D-D63F66FD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25501D21-F714-90A1-9753-E4F841E8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DEBE0278-33A8-AD41-DAA4-FC30DB61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75854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BF7B1013-7F95-C695-6DC2-D2453C41B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E1118294-51E9-5363-A92F-CDF6643D7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5326FBA-32A9-7701-EC45-14E85B1778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F4950D-819E-4585-B07F-FC19A857A3CF}" type="datetimeFigureOut">
              <a:rPr lang="el-GR" smtClean="0"/>
              <a:pPr/>
              <a:t>8/2/2025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1316A963-CDDB-DA7A-7462-DA1214433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C9E250B0-7F54-1377-959D-94B46E7CC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992FE7-F154-4DA0-B9A8-A13AF4828C3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1272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981" y="0"/>
            <a:ext cx="9055509" cy="101272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3600" i="1" dirty="0"/>
              <a:t>ΚΑΝΟΝΕΣ για ΟΝΟΜΑΣΙΑ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3600" dirty="0"/>
              <a:t>Αλγόριθμων - Μεταβλητών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13" y="1114476"/>
            <a:ext cx="11960942" cy="3369351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Arial" panose="020B0604020202020204" pitchFamily="34" charset="0"/>
              <a:buAutoNum type="arabicParenBoth"/>
            </a:pPr>
            <a:r>
              <a:rPr lang="el-GR" sz="3200" u="sng" dirty="0"/>
              <a:t>ΕΠΙΤΡΕΠΕΤΑΙ Η ΧΡΗΣΗ</a:t>
            </a:r>
            <a:r>
              <a:rPr lang="el-GR" sz="3200" dirty="0"/>
              <a:t>:</a:t>
            </a:r>
            <a:br>
              <a:rPr lang="el-GR" sz="3200" dirty="0"/>
            </a:br>
            <a:r>
              <a:rPr lang="el-GR" sz="3600" dirty="0"/>
              <a:t>Γραμμάτων </a:t>
            </a:r>
            <a:r>
              <a:rPr lang="el-GR" sz="2600" dirty="0"/>
              <a:t>(ελληνικά ή αγγλικά, πεζά ή κεφαλαία)</a:t>
            </a:r>
            <a:r>
              <a:rPr lang="el-GR" sz="3200" dirty="0"/>
              <a:t>, </a:t>
            </a:r>
            <a:r>
              <a:rPr lang="el-GR" sz="3600" dirty="0"/>
              <a:t>αριθμών, _</a:t>
            </a:r>
            <a:br>
              <a:rPr lang="el-GR" sz="3600" dirty="0"/>
            </a:br>
            <a:endParaRPr lang="el-GR" sz="3200" dirty="0"/>
          </a:p>
          <a:p>
            <a:pPr marL="514350" indent="-514350" algn="l">
              <a:buAutoNum type="arabicParenBoth"/>
            </a:pPr>
            <a:r>
              <a:rPr lang="el-GR" sz="3200" u="sng" dirty="0"/>
              <a:t>ΞΕΚΙΝΑΜΕ</a:t>
            </a:r>
            <a:r>
              <a:rPr lang="el-GR" sz="3200" dirty="0"/>
              <a:t> πάντα με γράμμα</a:t>
            </a:r>
            <a:br>
              <a:rPr lang="el-GR" sz="3200" dirty="0"/>
            </a:br>
            <a:endParaRPr lang="el-GR" sz="3200" dirty="0"/>
          </a:p>
          <a:p>
            <a:pPr marL="514350" indent="-514350" algn="l">
              <a:buAutoNum type="arabicParenBoth"/>
            </a:pPr>
            <a:r>
              <a:rPr lang="el-GR" sz="3200" u="sng" dirty="0"/>
              <a:t>ΑΠΑΓΟΡΕΥΟΝΤΑΙ</a:t>
            </a:r>
            <a:r>
              <a:rPr lang="el-GR" sz="3200" dirty="0"/>
              <a:t> οι δεσμευμένες λέξεις </a:t>
            </a:r>
            <a:r>
              <a:rPr lang="el-GR" sz="2600" dirty="0"/>
              <a:t>(</a:t>
            </a:r>
            <a:r>
              <a:rPr lang="el-GR" sz="2600" dirty="0" err="1"/>
              <a:t>π.χ</a:t>
            </a:r>
            <a:r>
              <a:rPr lang="el-GR" sz="2600" dirty="0"/>
              <a:t> αλγόριθμος, διάβασε, εμφάνισε,…</a:t>
            </a:r>
          </a:p>
          <a:p>
            <a:pPr algn="l"/>
            <a:endParaRPr lang="el-GR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8674352-6B09-54A8-EBE7-AF482D652FC8}"/>
              </a:ext>
            </a:extLst>
          </p:cNvPr>
          <p:cNvSpPr txBox="1"/>
          <p:nvPr/>
        </p:nvSpPr>
        <p:spPr>
          <a:xfrm>
            <a:off x="264160" y="4937760"/>
            <a:ext cx="79884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Παραδείγματα ΣΩΣΤΩΝ ονομάτων:  λέων, ασκ_32,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Αεππ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ΑΛΓΟΡ,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W54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, ΓΙΩΡΓΟΣ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Παραδείγματα ΛΑΘΟΣ ονομάτων: Μέσος  Όρος, μ!9, 2ασκ, τέλος</a:t>
            </a:r>
          </a:p>
        </p:txBody>
      </p:sp>
    </p:spTree>
    <p:extLst>
      <p:ext uri="{BB962C8B-B14F-4D97-AF65-F5344CB8AC3E}">
        <p14:creationId xmlns:p14="http://schemas.microsoft.com/office/powerpoint/2010/main" xmlns="" val="6328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981" y="0"/>
            <a:ext cx="9055509" cy="1012723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3600" i="1" dirty="0"/>
              <a:t>ΑΡΙΘΜΗΤΙΚΟΙ ΤΕΛΕΣΤΕΣ </a:t>
            </a:r>
            <a:r>
              <a:rPr lang="el-GR" sz="3600" dirty="0"/>
              <a:t>στη Γλώσσα </a:t>
            </a:r>
            <a:br>
              <a:rPr lang="el-GR" sz="3600" dirty="0"/>
            </a:br>
            <a:r>
              <a:rPr lang="el-GR" sz="3600" dirty="0"/>
              <a:t>και ιεραρχία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6813" y="1114477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el-GR" sz="3200" dirty="0">
                <a:solidFill>
                  <a:schemeClr val="accent2">
                    <a:lumMod val="75000"/>
                  </a:schemeClr>
                </a:solidFill>
              </a:rPr>
              <a:t>^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 			</a:t>
            </a:r>
            <a:r>
              <a:rPr lang="el-GR" sz="1600" dirty="0"/>
              <a:t>ύψωση σε δύναμη, </a:t>
            </a:r>
            <a:r>
              <a:rPr lang="el-GR" sz="1600" dirty="0" err="1"/>
              <a:t>π.χ</a:t>
            </a:r>
            <a:r>
              <a:rPr lang="el-GR" sz="1600" dirty="0"/>
              <a:t>  2^3</a:t>
            </a:r>
            <a:r>
              <a:rPr lang="el-GR" sz="3200" dirty="0"/>
              <a:t/>
            </a:r>
            <a:br>
              <a:rPr lang="el-GR" sz="3200" dirty="0"/>
            </a:br>
            <a:r>
              <a:rPr lang="el-GR" sz="3200" dirty="0">
                <a:solidFill>
                  <a:schemeClr val="accent4">
                    <a:lumMod val="75000"/>
                  </a:schemeClr>
                </a:solidFill>
              </a:rPr>
              <a:t>*, /,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</a:rPr>
              <a:t>div, mod</a:t>
            </a:r>
            <a:r>
              <a:rPr lang="el-GR" sz="32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n-US" sz="1600" b="1" dirty="0"/>
              <a:t>div</a:t>
            </a:r>
            <a:r>
              <a:rPr lang="el-GR" sz="1600" dirty="0"/>
              <a:t> (ακέραιο πηλίκο)- </a:t>
            </a:r>
            <a:r>
              <a:rPr lang="en-US" sz="1600" b="1" dirty="0"/>
              <a:t>mod </a:t>
            </a:r>
            <a:r>
              <a:rPr lang="el-GR" sz="1600" b="1" dirty="0"/>
              <a:t>(</a:t>
            </a:r>
            <a:r>
              <a:rPr lang="el-GR" sz="1600" dirty="0"/>
              <a:t>ακέραιο υπόλοιπο)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+, -</a:t>
            </a:r>
            <a:endParaRPr lang="el-GR" sz="3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7BE940F-2D39-65D4-244A-706D6D8795DF}"/>
                  </a:ext>
                </a:extLst>
              </p:cNvPr>
              <p:cNvSpPr txBox="1"/>
              <p:nvPr/>
            </p:nvSpPr>
            <p:spPr>
              <a:xfrm>
                <a:off x="44245" y="2675348"/>
                <a:ext cx="12103510" cy="3872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Οι πράξεις που υπάρχουν εντός παρενθέσεων πάντα εκτελούνται πρώτες!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Για να γράψουμε ορθά λοιπόν μία αριθμητική έκφραση στους αλγόριθμους πρέπει να χρησιμοποιήσουμε τους παραπάνω τελεστές γνωρίζοντας την ιεραρχία τους.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Όταν θέλω να εκφράσω ένα κλάσμα σε αλγόριθμο τότε: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Δημιουργώ τον αριθμητή και τον βάζω σε παρένθεση.  </a:t>
                </a: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ΔΙΑ /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Δημιουργώ τον </a:t>
                </a:r>
                <a:r>
                  <a:rPr kumimoji="0" lang="el-GR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παρανομαστή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και τον βάζω σε παρένθεση.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‘ΟΛΟ το κλάσμα σε παρένθεση.</a:t>
                </a:r>
              </a:p>
              <a:p>
                <a:pPr marL="285750" marR="0" lvl="0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Τέλος υπάρχουν </a:t>
                </a:r>
                <a:r>
                  <a:rPr kumimoji="0" lang="el-GR" sz="1800" b="1" i="0" u="sng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χρήσιμες ΣΥΝΑΡΤΗΣΕΙΣ 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που μπορώ να χρησιμοποιήσω στους αλγόριθμους όπως.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Α_Τ( )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Α_Μ( )</a:t>
                </a: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Τ_Ρ( )</a:t>
                </a: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  <a:p>
                <a:pPr marL="742950" marR="0" lvl="1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Π.χ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η παράσταση </a:t>
                </a:r>
                <a14:m>
                  <m:oMath xmlns:m="http://schemas.openxmlformats.org/officeDocument/2006/math"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𝑥</m:t>
                    </m:r>
                    <m:r>
                      <a:rPr kumimoji="0" lang="en-US" sz="1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𝑏</m:t>
                        </m:r>
                        <m:r>
                          <a:rPr kumimoji="0" lang="el-GR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−4</m:t>
                            </m:r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πρέπει να γραφεί σε εντολή αλγόριθμου ως:</a:t>
                </a:r>
              </a:p>
              <a:p>
                <a:pPr marL="1200150" marR="0" lvl="2" indent="-28575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(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-</a:t>
                </a:r>
                <a:r>
                  <a:rPr kumimoji="0" lang="en-US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b+</a:t>
                </a:r>
                <a:r>
                  <a:rPr kumimoji="0" lang="en-US" sz="18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T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_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Ρ(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A02B93">
                        <a:lumMod val="60000"/>
                        <a:lumOff val="40000"/>
                      </a:srgbClr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b^2 – 4*a*c)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) / (2*a)</a:t>
                </a: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A02B93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97BE940F-2D39-65D4-244A-706D6D879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45" y="2675348"/>
                <a:ext cx="12103510" cy="3872535"/>
              </a:xfrm>
              <a:prstGeom prst="rect">
                <a:avLst/>
              </a:prstGeom>
              <a:blipFill>
                <a:blip r:embed="rId2" cstate="print"/>
                <a:stretch>
                  <a:fillRect l="-302" t="-787" b="-173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14069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6122" y="0"/>
            <a:ext cx="9055509" cy="10127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3600" i="1" dirty="0"/>
              <a:t>ΒΑΣΙΚΕΣ ΕΝΤΟΛΕΣ</a:t>
            </a:r>
            <a:br>
              <a:rPr lang="el-GR" sz="3600" i="1" dirty="0"/>
            </a:br>
            <a:r>
              <a:rPr lang="el-GR" sz="3600" i="1" dirty="0"/>
              <a:t>(</a:t>
            </a:r>
            <a:r>
              <a:rPr lang="el-GR" sz="3600" i="1" dirty="0" err="1"/>
              <a:t>ακολουθιακής</a:t>
            </a:r>
            <a:r>
              <a:rPr lang="el-GR" sz="3600" i="1" dirty="0"/>
              <a:t> δομής)</a:t>
            </a:r>
            <a:endParaRPr lang="el-GR" sz="3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12723"/>
            <a:ext cx="12147755" cy="5774157"/>
          </a:xfrm>
        </p:spPr>
        <p:txBody>
          <a:bodyPr>
            <a:normAutofit lnSpcReduction="10000"/>
          </a:bodyPr>
          <a:lstStyle/>
          <a:p>
            <a:r>
              <a:rPr lang="el-GR" sz="3600" b="1" u="sng" dirty="0">
                <a:solidFill>
                  <a:srgbClr val="C00000"/>
                </a:solidFill>
              </a:rPr>
              <a:t>Διάβασε</a:t>
            </a:r>
            <a:r>
              <a:rPr lang="el-GR" sz="3200" dirty="0"/>
              <a:t> </a:t>
            </a:r>
            <a:r>
              <a:rPr lang="el-GR" dirty="0"/>
              <a:t>- εντολή ΕΙΣΟΔΟΥ ΔΕΔΟΜΕΝΩΝ</a:t>
            </a:r>
          </a:p>
          <a:p>
            <a:pPr algn="l"/>
            <a:r>
              <a:rPr lang="el-GR" u="sng" dirty="0">
                <a:solidFill>
                  <a:srgbClr val="C00000"/>
                </a:solidFill>
              </a:rPr>
              <a:t/>
            </a:r>
            <a:br>
              <a:rPr lang="el-GR" u="sng" dirty="0">
                <a:solidFill>
                  <a:srgbClr val="C00000"/>
                </a:solidFill>
              </a:rPr>
            </a:br>
            <a:r>
              <a:rPr lang="el-GR" dirty="0"/>
              <a:t>Χρησιμοποιείται για να μας δοθούν από τον χρήστη τα δεδομένα που χρειάζεται ένας αλγόριθμος και να αποθηκευτούν σε μεταβλητές. </a:t>
            </a:r>
          </a:p>
          <a:p>
            <a:pPr algn="l"/>
            <a:r>
              <a:rPr lang="el-GR" dirty="0"/>
              <a:t/>
            </a:r>
            <a:br>
              <a:rPr lang="el-GR" dirty="0"/>
            </a:br>
            <a:r>
              <a:rPr lang="el-GR" u="sng" dirty="0"/>
              <a:t>ΣΥΝΤΑΞΗ: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r>
              <a:rPr lang="el-GR" dirty="0"/>
              <a:t>Διάβασε </a:t>
            </a:r>
            <a:r>
              <a:rPr lang="el-GR" dirty="0" err="1"/>
              <a:t>όνομα_μεταβλητής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ή </a:t>
            </a:r>
            <a:br>
              <a:rPr lang="el-GR" dirty="0"/>
            </a:br>
            <a:r>
              <a:rPr lang="el-GR" dirty="0"/>
              <a:t>διάβασε ον_μετ1, ον_μετ2, …. </a:t>
            </a:r>
            <a:r>
              <a:rPr lang="el-GR" sz="1800" dirty="0"/>
              <a:t>(αν πρέπει να διαβάσω περισσότερα δεδομένα – μεταβλητές)</a:t>
            </a:r>
          </a:p>
          <a:p>
            <a:pPr algn="l"/>
            <a:endParaRPr lang="el-GR" sz="2000" dirty="0"/>
          </a:p>
          <a:p>
            <a:pPr algn="l"/>
            <a:endParaRPr lang="el-GR" sz="2000" dirty="0"/>
          </a:p>
          <a:p>
            <a:pPr algn="l"/>
            <a:r>
              <a:rPr lang="el-GR" sz="2000" dirty="0"/>
              <a:t>Παραδείγματα:</a:t>
            </a:r>
            <a:br>
              <a:rPr lang="el-GR" sz="2000" dirty="0"/>
            </a:br>
            <a:r>
              <a:rPr lang="el-GR" sz="2000" dirty="0"/>
              <a:t>Διάβασε </a:t>
            </a:r>
            <a:r>
              <a:rPr lang="en-US" sz="2000" dirty="0"/>
              <a:t>NAME</a:t>
            </a:r>
            <a:r>
              <a:rPr lang="el-GR" sz="2000" dirty="0"/>
              <a:t/>
            </a:r>
            <a:br>
              <a:rPr lang="el-GR" sz="2000" dirty="0"/>
            </a:br>
            <a:r>
              <a:rPr lang="el-GR" sz="2000" dirty="0" err="1"/>
              <a:t>Διαβασε</a:t>
            </a:r>
            <a:r>
              <a:rPr lang="el-GR" sz="2000" dirty="0"/>
              <a:t> βαθ1, βαθ2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xmlns="" val="407784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981" y="0"/>
            <a:ext cx="9055509" cy="10127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3600" i="1" dirty="0"/>
              <a:t>ΒΑΣΙΚΕΣ ΕΝΤΟΛΕΣ</a:t>
            </a:r>
            <a:br>
              <a:rPr lang="el-GR" sz="3600" i="1" dirty="0"/>
            </a:br>
            <a:r>
              <a:rPr lang="el-GR" sz="3600" i="1" dirty="0"/>
              <a:t>(</a:t>
            </a:r>
            <a:r>
              <a:rPr lang="el-GR" sz="3600" i="1" dirty="0" err="1"/>
              <a:t>ακολουθιακής</a:t>
            </a:r>
            <a:r>
              <a:rPr lang="el-GR" sz="3600" i="1" dirty="0"/>
              <a:t> δομής)</a:t>
            </a:r>
            <a:endParaRPr lang="el-GR" sz="3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12723"/>
            <a:ext cx="12147755" cy="577415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l-GR" sz="3600" dirty="0">
                <a:solidFill>
                  <a:srgbClr val="C00000"/>
                </a:solidFill>
                <a:sym typeface="Wingdings" panose="05000000000000000000" pitchFamily="2" charset="2"/>
              </a:rPr>
              <a:t>                                       </a:t>
            </a:r>
            <a:r>
              <a:rPr lang="el-GR" sz="3600" b="1" dirty="0">
                <a:solidFill>
                  <a:srgbClr val="C00000"/>
                </a:solidFill>
                <a:sym typeface="Wingdings" panose="05000000000000000000" pitchFamily="2" charset="2"/>
              </a:rPr>
              <a:t></a:t>
            </a:r>
            <a:r>
              <a:rPr lang="el-GR" sz="3600" dirty="0">
                <a:solidFill>
                  <a:srgbClr val="C00000"/>
                </a:solidFill>
                <a:sym typeface="Wingdings" panose="05000000000000000000" pitchFamily="2" charset="2"/>
              </a:rPr>
              <a:t> </a:t>
            </a:r>
            <a:r>
              <a:rPr lang="el-GR" dirty="0">
                <a:sym typeface="Wingdings" panose="05000000000000000000" pitchFamily="2" charset="2"/>
              </a:rPr>
              <a:t>(εντολή εκχώρησης)</a:t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dirty="0">
                <a:sym typeface="Wingdings" panose="05000000000000000000" pitchFamily="2" charset="2"/>
              </a:rPr>
              <a:t>Ότι βρίσκεται από τη δεξιά πλευρά μιας εντολής εκχώρησης, εκχωρείται(αποθηκεύεται) στην μεταβλητή που βρίσκεται αριστερά.</a:t>
            </a:r>
          </a:p>
          <a:p>
            <a:pPr algn="l"/>
            <a:endParaRPr lang="el-GR" u="sng" dirty="0">
              <a:sym typeface="Wingdings" panose="05000000000000000000" pitchFamily="2" charset="2"/>
            </a:endParaRPr>
          </a:p>
          <a:p>
            <a:pPr algn="l"/>
            <a:r>
              <a:rPr lang="el-GR" u="sng" dirty="0"/>
              <a:t>ΣΥΝΤΑΞΗ: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 err="1"/>
              <a:t>όνομα_μεταβλητής</a:t>
            </a:r>
            <a:r>
              <a:rPr lang="el-GR" dirty="0"/>
              <a:t> </a:t>
            </a:r>
            <a:r>
              <a:rPr lang="el-GR" dirty="0">
                <a:sym typeface="Wingdings" panose="05000000000000000000" pitchFamily="2" charset="2"/>
              </a:rPr>
              <a:t> </a:t>
            </a:r>
            <a:r>
              <a:rPr lang="el-GR" dirty="0">
                <a:highlight>
                  <a:srgbClr val="FFFF00"/>
                </a:highlight>
                <a:sym typeface="Wingdings" panose="05000000000000000000" pitchFamily="2" charset="2"/>
              </a:rPr>
              <a:t>έκφραση</a:t>
            </a:r>
            <a:br>
              <a:rPr lang="el-GR" dirty="0">
                <a:highlight>
                  <a:srgbClr val="FFFF00"/>
                </a:highlight>
                <a:sym typeface="Wingdings" panose="05000000000000000000" pitchFamily="2" charset="2"/>
              </a:rPr>
            </a:br>
            <a:r>
              <a:rPr lang="el-GR" dirty="0">
                <a:sym typeface="Wingdings" panose="05000000000000000000" pitchFamily="2" charset="2"/>
              </a:rPr>
              <a:t/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dirty="0">
                <a:sym typeface="Wingdings" panose="05000000000000000000" pitchFamily="2" charset="2"/>
              </a:rPr>
              <a:t/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u="sng" dirty="0">
                <a:sym typeface="Wingdings" panose="05000000000000000000" pitchFamily="2" charset="2"/>
              </a:rPr>
              <a:t>Η </a:t>
            </a:r>
            <a:r>
              <a:rPr lang="el-GR" u="sng" dirty="0">
                <a:highlight>
                  <a:srgbClr val="FFFF00"/>
                </a:highlight>
                <a:sym typeface="Wingdings" panose="05000000000000000000" pitchFamily="2" charset="2"/>
              </a:rPr>
              <a:t>έκφραση</a:t>
            </a:r>
            <a:r>
              <a:rPr lang="el-GR" u="sng" dirty="0">
                <a:sym typeface="Wingdings" panose="05000000000000000000" pitchFamily="2" charset="2"/>
              </a:rPr>
              <a:t> μπορεί να είναι:</a:t>
            </a:r>
            <a:r>
              <a:rPr lang="el-GR" dirty="0">
                <a:sym typeface="Wingdings" panose="05000000000000000000" pitchFamily="2" charset="2"/>
              </a:rPr>
              <a:t/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sz="2200" dirty="0">
                <a:sym typeface="Wingdings" panose="05000000000000000000" pitchFamily="2" charset="2"/>
              </a:rPr>
              <a:t>* μία απλή τιμή – σταθερά (αριθμοί ή ‘γράμματα’ ή </a:t>
            </a:r>
            <a:r>
              <a:rPr lang="el-GR" sz="2200" i="1" dirty="0">
                <a:sym typeface="Wingdings" panose="05000000000000000000" pitchFamily="2" charset="2"/>
              </a:rPr>
              <a:t>λογική τιμή</a:t>
            </a:r>
            <a:r>
              <a:rPr lang="el-GR" sz="2200" dirty="0">
                <a:sym typeface="Wingdings" panose="05000000000000000000" pitchFamily="2" charset="2"/>
              </a:rPr>
              <a:t>)</a:t>
            </a:r>
            <a:br>
              <a:rPr lang="el-GR" sz="2200" dirty="0">
                <a:sym typeface="Wingdings" panose="05000000000000000000" pitchFamily="2" charset="2"/>
              </a:rPr>
            </a:br>
            <a:r>
              <a:rPr lang="el-GR" sz="2200" dirty="0">
                <a:sym typeface="Wingdings" panose="05000000000000000000" pitchFamily="2" charset="2"/>
              </a:rPr>
              <a:t>* μία άλλη μεταβλητή (τότε εκχωρείται η τιμή της)</a:t>
            </a:r>
            <a:br>
              <a:rPr lang="el-GR" sz="2200" dirty="0">
                <a:sym typeface="Wingdings" panose="05000000000000000000" pitchFamily="2" charset="2"/>
              </a:rPr>
            </a:br>
            <a:r>
              <a:rPr lang="el-GR" sz="2200" dirty="0">
                <a:sym typeface="Wingdings" panose="05000000000000000000" pitchFamily="2" charset="2"/>
              </a:rPr>
              <a:t>* μία αριθμητική ή λογική παράσταση (τότε υπολογίζεται η παράσταση και εκχωρείται το αποτέλεσμα</a:t>
            </a:r>
            <a:endParaRPr lang="en-US" sz="2200" dirty="0">
              <a:sym typeface="Wingdings" panose="05000000000000000000" pitchFamily="2" charset="2"/>
            </a:endParaRPr>
          </a:p>
          <a:p>
            <a:pPr algn="l"/>
            <a:endParaRPr lang="el-GR" sz="2000" dirty="0"/>
          </a:p>
          <a:p>
            <a:pPr algn="l"/>
            <a:r>
              <a:rPr lang="el-GR" sz="2000" dirty="0"/>
              <a:t>Παραδείγματα:</a:t>
            </a:r>
            <a:endParaRPr lang="en-US" sz="2000" dirty="0"/>
          </a:p>
          <a:p>
            <a:pPr algn="l"/>
            <a:r>
              <a:rPr lang="en-US" sz="2000" dirty="0"/>
              <a:t>AR</a:t>
            </a:r>
            <a:r>
              <a:rPr lang="en-US" sz="2000" dirty="0">
                <a:sym typeface="Wingdings" panose="05000000000000000000" pitchFamily="2" charset="2"/>
              </a:rPr>
              <a:t>34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AR2AR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 err="1">
                <a:sym typeface="Wingdings" panose="05000000000000000000" pitchFamily="2" charset="2"/>
              </a:rPr>
              <a:t>apot</a:t>
            </a:r>
            <a:r>
              <a:rPr lang="en-US" sz="2000" dirty="0">
                <a:sym typeface="Wingdings" panose="05000000000000000000" pitchFamily="2" charset="2"/>
              </a:rPr>
              <a:t>(AR+AR2)/2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NAME ’JAMES’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72076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981" y="0"/>
            <a:ext cx="9055509" cy="10127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l-GR" sz="3600" i="1" dirty="0"/>
              <a:t>ΒΑΣΙΚΕΣ ΕΝΤΟΛΕΣ</a:t>
            </a:r>
            <a:br>
              <a:rPr lang="el-GR" sz="3600" i="1" dirty="0"/>
            </a:br>
            <a:r>
              <a:rPr lang="el-GR" sz="3600" i="1" dirty="0"/>
              <a:t>(</a:t>
            </a:r>
            <a:r>
              <a:rPr lang="el-GR" sz="3600" i="1" dirty="0" err="1"/>
              <a:t>ακολουθιακής</a:t>
            </a:r>
            <a:r>
              <a:rPr lang="el-GR" sz="3600" i="1" dirty="0"/>
              <a:t> δομής)</a:t>
            </a:r>
            <a:endParaRPr lang="el-GR" sz="36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12723"/>
            <a:ext cx="12147755" cy="5774157"/>
          </a:xfrm>
        </p:spPr>
        <p:txBody>
          <a:bodyPr>
            <a:normAutofit fontScale="85000" lnSpcReduction="20000"/>
          </a:bodyPr>
          <a:lstStyle/>
          <a:p>
            <a:r>
              <a:rPr lang="el-GR" sz="3600" b="1" u="sng" dirty="0">
                <a:solidFill>
                  <a:srgbClr val="C00000"/>
                </a:solidFill>
              </a:rPr>
              <a:t>Εμφάνισε</a:t>
            </a:r>
            <a:r>
              <a:rPr lang="el-GR" sz="3200" b="1" u="sng" dirty="0">
                <a:solidFill>
                  <a:srgbClr val="C00000"/>
                </a:solidFill>
              </a:rPr>
              <a:t> </a:t>
            </a:r>
            <a:r>
              <a:rPr lang="el-GR" dirty="0"/>
              <a:t>- εντολή Εξόδου</a:t>
            </a:r>
          </a:p>
          <a:p>
            <a:pPr algn="l"/>
            <a:r>
              <a:rPr lang="el-GR" dirty="0"/>
              <a:t/>
            </a:r>
            <a:br>
              <a:rPr lang="el-GR" dirty="0"/>
            </a:br>
            <a:r>
              <a:rPr lang="el-GR" dirty="0"/>
              <a:t>Χρησιμοποιείται για να εμφανίσει στην οθόνη (ή άλλη περιφερειακή συσκευή εξόδου) τα αποτελέσματα – ζητούμενα ενός προβλήματος.</a:t>
            </a:r>
          </a:p>
          <a:p>
            <a:pPr algn="l"/>
            <a:r>
              <a:rPr lang="el-GR" dirty="0"/>
              <a:t/>
            </a:r>
            <a:br>
              <a:rPr lang="el-GR" dirty="0"/>
            </a:br>
            <a:r>
              <a:rPr lang="el-GR" u="sng" dirty="0"/>
              <a:t>ΣΥΝΤΑΞΗ:</a:t>
            </a: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Εμφάνισε </a:t>
            </a:r>
            <a:r>
              <a:rPr lang="el-GR" dirty="0">
                <a:highlight>
                  <a:srgbClr val="FFFF00"/>
                </a:highlight>
                <a:sym typeface="Wingdings" panose="05000000000000000000" pitchFamily="2" charset="2"/>
              </a:rPr>
              <a:t>έκφραση</a:t>
            </a:r>
            <a:br>
              <a:rPr lang="el-GR" dirty="0">
                <a:highlight>
                  <a:srgbClr val="FFFF00"/>
                </a:highlight>
                <a:sym typeface="Wingdings" panose="05000000000000000000" pitchFamily="2" charset="2"/>
              </a:rPr>
            </a:br>
            <a:r>
              <a:rPr lang="el-GR" dirty="0">
                <a:sym typeface="Wingdings" panose="05000000000000000000" pitchFamily="2" charset="2"/>
              </a:rPr>
              <a:t/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u="sng" dirty="0">
                <a:sym typeface="Wingdings" panose="05000000000000000000" pitchFamily="2" charset="2"/>
              </a:rPr>
              <a:t>Η </a:t>
            </a:r>
            <a:r>
              <a:rPr lang="el-GR" u="sng" dirty="0">
                <a:highlight>
                  <a:srgbClr val="FFFF00"/>
                </a:highlight>
                <a:sym typeface="Wingdings" panose="05000000000000000000" pitchFamily="2" charset="2"/>
              </a:rPr>
              <a:t>έκφραση </a:t>
            </a:r>
            <a:r>
              <a:rPr lang="el-GR" u="sng" dirty="0">
                <a:sym typeface="Wingdings" panose="05000000000000000000" pitchFamily="2" charset="2"/>
              </a:rPr>
              <a:t>μπορεί να είναι:</a:t>
            </a:r>
            <a:r>
              <a:rPr lang="el-GR" dirty="0">
                <a:sym typeface="Wingdings" panose="05000000000000000000" pitchFamily="2" charset="2"/>
              </a:rPr>
              <a:t/>
            </a:r>
            <a:br>
              <a:rPr lang="el-GR" dirty="0">
                <a:sym typeface="Wingdings" panose="05000000000000000000" pitchFamily="2" charset="2"/>
              </a:rPr>
            </a:br>
            <a:r>
              <a:rPr lang="el-GR" dirty="0">
                <a:sym typeface="Wingdings" panose="05000000000000000000" pitchFamily="2" charset="2"/>
              </a:rPr>
              <a:t>* μεταβλητή-</a:t>
            </a:r>
            <a:r>
              <a:rPr lang="el-GR" dirty="0" err="1">
                <a:sym typeface="Wingdings" panose="05000000000000000000" pitchFamily="2" charset="2"/>
              </a:rPr>
              <a:t>ές</a:t>
            </a:r>
            <a:r>
              <a:rPr lang="el-GR" dirty="0">
                <a:sym typeface="Wingdings" panose="05000000000000000000" pitchFamily="2" charset="2"/>
              </a:rPr>
              <a:t> (εμφανίζονται οι τιμές που περιέχουν)</a:t>
            </a:r>
          </a:p>
          <a:p>
            <a:pPr algn="l"/>
            <a:r>
              <a:rPr lang="el-GR" dirty="0">
                <a:sym typeface="Wingdings" panose="05000000000000000000" pitchFamily="2" charset="2"/>
              </a:rPr>
              <a:t>* Ένα  οποιοδήποτε ‘μήνυμα’ εντός εισαγωγικών</a:t>
            </a:r>
          </a:p>
          <a:p>
            <a:pPr algn="l"/>
            <a:r>
              <a:rPr lang="el-GR" dirty="0">
                <a:sym typeface="Wingdings" panose="05000000000000000000" pitchFamily="2" charset="2"/>
              </a:rPr>
              <a:t>* μία αριθμητική </a:t>
            </a:r>
            <a:r>
              <a:rPr lang="el-GR" i="1" dirty="0">
                <a:sym typeface="Wingdings" panose="05000000000000000000" pitchFamily="2" charset="2"/>
              </a:rPr>
              <a:t>ή λογική παράσταση</a:t>
            </a:r>
            <a:r>
              <a:rPr lang="en-US" dirty="0">
                <a:sym typeface="Wingdings" panose="05000000000000000000" pitchFamily="2" charset="2"/>
              </a:rPr>
              <a:t>  </a:t>
            </a:r>
            <a:r>
              <a:rPr lang="el-GR" sz="1900" i="1" dirty="0">
                <a:sym typeface="Wingdings" panose="05000000000000000000" pitchFamily="2" charset="2"/>
              </a:rPr>
              <a:t>(τότε υπολογίζεται η παράσταση και εμφανίζεται το </a:t>
            </a:r>
            <a:r>
              <a:rPr lang="en-US" sz="1900" i="1" dirty="0">
                <a:sym typeface="Wingdings" panose="05000000000000000000" pitchFamily="2" charset="2"/>
              </a:rPr>
              <a:t>    </a:t>
            </a:r>
            <a:r>
              <a:rPr lang="el-GR" sz="1900" i="1" dirty="0">
                <a:sym typeface="Wingdings" panose="05000000000000000000" pitchFamily="2" charset="2"/>
              </a:rPr>
              <a:t>αποτέλεσμα)</a:t>
            </a:r>
          </a:p>
          <a:p>
            <a:pPr algn="l"/>
            <a:r>
              <a:rPr lang="el-GR" dirty="0">
                <a:sym typeface="Wingdings" panose="05000000000000000000" pitchFamily="2" charset="2"/>
              </a:rPr>
              <a:t>* συνδυασμός των παραπάνω.</a:t>
            </a:r>
          </a:p>
          <a:p>
            <a:pPr algn="l"/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l-GR" dirty="0"/>
              <a:t>Παραδείγματα:</a:t>
            </a:r>
            <a:endParaRPr lang="el-GR" dirty="0">
              <a:sym typeface="Wingdings" panose="05000000000000000000" pitchFamily="2" charset="2"/>
            </a:endParaRPr>
          </a:p>
          <a:p>
            <a:pPr algn="l"/>
            <a:r>
              <a:rPr lang="el-GR" dirty="0"/>
              <a:t>Εμφάνισε </a:t>
            </a:r>
            <a:r>
              <a:rPr lang="en-US" dirty="0"/>
              <a:t>AR, AR2</a:t>
            </a:r>
          </a:p>
          <a:p>
            <a:pPr algn="l"/>
            <a:r>
              <a:rPr lang="el-GR" dirty="0"/>
              <a:t>Εμφάνισε</a:t>
            </a:r>
            <a:r>
              <a:rPr lang="en-US" dirty="0"/>
              <a:t> ‘</a:t>
            </a:r>
            <a:r>
              <a:rPr lang="el-GR" dirty="0"/>
              <a:t>Καλημέρα παιδιά’</a:t>
            </a:r>
          </a:p>
          <a:p>
            <a:pPr algn="l"/>
            <a:r>
              <a:rPr lang="el-GR" dirty="0"/>
              <a:t>Εμφάνισε </a:t>
            </a:r>
            <a:r>
              <a:rPr lang="en-US" dirty="0">
                <a:sym typeface="Wingdings" panose="05000000000000000000" pitchFamily="2" charset="2"/>
              </a:rPr>
              <a:t>(AR+AR2)/2</a:t>
            </a:r>
            <a:endParaRPr lang="el-GR" dirty="0">
              <a:sym typeface="Wingdings" panose="05000000000000000000" pitchFamily="2" charset="2"/>
            </a:endParaRPr>
          </a:p>
          <a:p>
            <a:pPr algn="l"/>
            <a:r>
              <a:rPr lang="el-GR" dirty="0">
                <a:sym typeface="Wingdings" panose="05000000000000000000" pitchFamily="2" charset="2"/>
              </a:rPr>
              <a:t>Εμφάνισε Α</a:t>
            </a:r>
            <a:r>
              <a:rPr lang="en-US" dirty="0">
                <a:sym typeface="Wingdings" panose="05000000000000000000" pitchFamily="2" charset="2"/>
              </a:rPr>
              <a:t>R, ‘</a:t>
            </a:r>
            <a:r>
              <a:rPr lang="el-GR" dirty="0">
                <a:sym typeface="Wingdings" panose="05000000000000000000" pitchFamily="2" charset="2"/>
              </a:rPr>
              <a:t>είναι ένας αριθμός!’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77591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15C76EC-4FF3-FFA6-C5AE-BD818FAC97E4}"/>
              </a:ext>
            </a:extLst>
          </p:cNvPr>
          <p:cNvSpPr txBox="1">
            <a:spLocks/>
          </p:cNvSpPr>
          <p:nvPr/>
        </p:nvSpPr>
        <p:spPr>
          <a:xfrm>
            <a:off x="1715049" y="0"/>
            <a:ext cx="8737247" cy="5205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i="1" dirty="0" smtClean="0">
                <a:latin typeface="+mj-lt"/>
                <a:ea typeface="+mj-ea"/>
                <a:cs typeface="+mj-cs"/>
              </a:rPr>
              <a:t>ΤΕΛΕΣΤΕΣ ΚΑΙ ΙΕΡΑΡΧΙΑ</a:t>
            </a:r>
            <a:endParaRPr kumimoji="0" lang="el-G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308295" y="647084"/>
            <a:ext cx="2525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ΑΡΙΘΜΗΤΙΚΟΙ</a:t>
            </a:r>
            <a:endParaRPr lang="el-GR" sz="2800" dirty="0"/>
          </a:p>
        </p:txBody>
      </p:sp>
      <p:sp>
        <p:nvSpPr>
          <p:cNvPr id="6" name="5 - TextBox"/>
          <p:cNvSpPr txBox="1"/>
          <p:nvPr/>
        </p:nvSpPr>
        <p:spPr>
          <a:xfrm>
            <a:off x="5399649" y="672874"/>
            <a:ext cx="2344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ΣΥΓΚΡΙΤΙΚΟΙ</a:t>
            </a:r>
            <a:endParaRPr lang="el-GR" sz="2800" dirty="0"/>
          </a:p>
        </p:txBody>
      </p:sp>
      <p:sp>
        <p:nvSpPr>
          <p:cNvPr id="7" name="6 - TextBox"/>
          <p:cNvSpPr txBox="1"/>
          <p:nvPr/>
        </p:nvSpPr>
        <p:spPr>
          <a:xfrm>
            <a:off x="9153373" y="656461"/>
            <a:ext cx="1599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ΛΟΓΙΚΟΙ</a:t>
            </a:r>
            <a:endParaRPr lang="el-GR" sz="2800" dirty="0"/>
          </a:p>
        </p:txBody>
      </p:sp>
      <p:sp>
        <p:nvSpPr>
          <p:cNvPr id="12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 txBox="1">
            <a:spLocks/>
          </p:cNvSpPr>
          <p:nvPr/>
        </p:nvSpPr>
        <p:spPr>
          <a:xfrm>
            <a:off x="1030875" y="1097242"/>
            <a:ext cx="3076891" cy="199765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^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*, /, 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div, mod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+, -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l-G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1600" dirty="0" smtClean="0"/>
              <a:t>Παράγουν αριθμητικές εκφράσεις με αποτέλεσμα αριθμητική τιμή.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 txBox="1">
            <a:spLocks/>
          </p:cNvSpPr>
          <p:nvPr/>
        </p:nvSpPr>
        <p:spPr>
          <a:xfrm>
            <a:off x="4881493" y="1123031"/>
            <a:ext cx="3317630" cy="13950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l-GR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&gt;,</a:t>
            </a:r>
            <a:r>
              <a:rPr kumimoji="0" lang="el-GR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&gt;=, &lt;, &lt;=, =, &lt;&gt;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>Παράγουν λογικές εκφράσεις (ΣΥΝΘΗΚΕΣ) </a:t>
            </a:r>
            <a:r>
              <a:rPr lang="el-GR" sz="1600" dirty="0" smtClean="0"/>
              <a:t>με αποτέλεσμα </a:t>
            </a:r>
            <a:r>
              <a:rPr lang="el-GR" sz="1600" dirty="0" smtClean="0"/>
              <a:t>λογική τιμή.</a:t>
            </a:r>
            <a:endParaRPr lang="el-GR" sz="16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1600" b="0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Υπότιτλος 2">
            <a:extLst>
              <a:ext uri="{FF2B5EF4-FFF2-40B4-BE49-F238E27FC236}">
                <a16:creationId xmlns:a16="http://schemas.microsoft.com/office/drawing/2014/main" xmlns="" id="{DC0456FF-5FA0-F926-5EF2-D61131033880}"/>
              </a:ext>
            </a:extLst>
          </p:cNvPr>
          <p:cNvSpPr txBox="1">
            <a:spLocks/>
          </p:cNvSpPr>
          <p:nvPr/>
        </p:nvSpPr>
        <p:spPr>
          <a:xfrm>
            <a:off x="9227661" y="1176955"/>
            <a:ext cx="2518862" cy="280420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600" dirty="0" smtClean="0">
                <a:solidFill>
                  <a:schemeClr val="accent2">
                    <a:lumMod val="75000"/>
                  </a:schemeClr>
                </a:solidFill>
              </a:rPr>
              <a:t>ΌΧΙ</a:t>
            </a: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600" dirty="0" smtClean="0">
                <a:solidFill>
                  <a:schemeClr val="accent4">
                    <a:lumMod val="75000"/>
                  </a:schemeClr>
                </a:solidFill>
              </a:rPr>
              <a:t>ΚΑΙ</a:t>
            </a: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l-GR" sz="2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Η΄</a:t>
            </a:r>
          </a:p>
          <a:p>
            <a:pPr marL="2286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1700" dirty="0" smtClean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l-GR" sz="1700" dirty="0" smtClean="0"/>
              <a:t>Παράγουν </a:t>
            </a:r>
            <a:r>
              <a:rPr lang="el-GR" sz="1700" dirty="0" smtClean="0"/>
              <a:t> </a:t>
            </a:r>
            <a:r>
              <a:rPr lang="el-GR" sz="1700" u="sng" dirty="0" smtClean="0"/>
              <a:t>σύνθετες</a:t>
            </a:r>
            <a:r>
              <a:rPr lang="el-GR" sz="1700" dirty="0" smtClean="0"/>
              <a:t> λογικές </a:t>
            </a:r>
            <a:r>
              <a:rPr lang="el-GR" sz="1700" dirty="0" smtClean="0"/>
              <a:t>εκφράσεις (ΣΥΝΘΗΚΕΣ) με αποτέλεσμα λογική τιμή.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l-GR" sz="3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79828" y="4712677"/>
            <a:ext cx="5558638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ΠΑΡΑΤΗΡΗΣΕΙΣ για τους ΛΟΓΙΚΟΥΣ ΤΕΛΕΣΤΕΣ:</a:t>
            </a:r>
          </a:p>
          <a:p>
            <a:endParaRPr lang="el-GR" dirty="0" smtClean="0"/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</a:t>
            </a:r>
            <a:r>
              <a:rPr lang="el-GR" dirty="0" smtClean="0"/>
              <a:t>Στην Λογική Σύζευξη (ΚΑΙ) υπερισχύει το ΨΕΥΔΗΣ!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/>
              <a:t> Στην Λογική </a:t>
            </a:r>
            <a:r>
              <a:rPr lang="el-GR" dirty="0" smtClean="0"/>
              <a:t>Διάζευξη (</a:t>
            </a:r>
            <a:r>
              <a:rPr lang="el-GR" dirty="0" smtClean="0"/>
              <a:t>Ή</a:t>
            </a:r>
            <a:r>
              <a:rPr lang="el-GR" dirty="0" smtClean="0"/>
              <a:t>) </a:t>
            </a:r>
            <a:r>
              <a:rPr lang="el-GR" dirty="0" smtClean="0"/>
              <a:t>υπερισχύει το </a:t>
            </a:r>
            <a:r>
              <a:rPr lang="el-GR" dirty="0" smtClean="0"/>
              <a:t>ΑΛΗΘΗΣ!</a:t>
            </a:r>
            <a:endParaRPr lang="el-GR" dirty="0" smtClean="0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>
            <a:off x="4121834" y="1463040"/>
            <a:ext cx="675249" cy="14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8325729" y="1348154"/>
            <a:ext cx="675249" cy="14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41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build="p" animBg="1"/>
      <p:bldP spid="13" grpId="0" build="p" animBg="1"/>
      <p:bldP spid="14" grpId="0" build="p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119</Words>
  <Application>Microsoft Office PowerPoint</Application>
  <PresentationFormat>Προσαρμογή</PresentationFormat>
  <Paragraphs>53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ΚΑΝΟΝΕΣ για ΟΝΟΜΑΣΙΑ Αλγόριθμων - Μεταβλητών</vt:lpstr>
      <vt:lpstr>ΑΡΙΘΜΗΤΙΚΟΙ ΤΕΛΕΣΤΕΣ στη Γλώσσα  και ιεραρχία</vt:lpstr>
      <vt:lpstr>ΒΑΣΙΚΕΣ ΕΝΤΟΛΕΣ (ακολουθιακής δομής)</vt:lpstr>
      <vt:lpstr>ΒΑΣΙΚΕΣ ΕΝΤΟΛΕΣ (ακολουθιακής δομής)</vt:lpstr>
      <vt:lpstr>ΒΑΣΙΚΕΣ ΕΝΤΟΛΕΣ (ακολουθιακής δομής)</vt:lpstr>
      <vt:lpstr>Διαφάνεια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ΚΑΝΟΝΕΣ για ΟΝΟΜΑΣΙΑ Αλγόριθμων - Μεταβλητών</dc:title>
  <dc:creator>dimitris tsioras</dc:creator>
  <cp:lastModifiedBy>User</cp:lastModifiedBy>
  <cp:revision>23</cp:revision>
  <dcterms:created xsi:type="dcterms:W3CDTF">2024-10-07T06:00:33Z</dcterms:created>
  <dcterms:modified xsi:type="dcterms:W3CDTF">2025-02-08T19:41:34Z</dcterms:modified>
</cp:coreProperties>
</file>