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60"/>
  </p:normalViewPr>
  <p:slideViewPr>
    <p:cSldViewPr>
      <p:cViewPr varScale="1">
        <p:scale>
          <a:sx n="65" d="100"/>
          <a:sy n="65" d="100"/>
        </p:scale>
        <p:origin x="677" y="3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2" name="1 - Τίτλος"/>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
        <p:nvSpPr>
          <p:cNvPr id="10" name="9 - Ορθογώνιο"/>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8" name="7 - Ορθογώνιο"/>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2" name="1 - Κατακόρυφος τίτλος"/>
          <p:cNvSpPr>
            <a:spLocks noGrp="1"/>
          </p:cNvSpPr>
          <p:nvPr>
            <p:ph type="title" orient="vert"/>
          </p:nvPr>
        </p:nvSpPr>
        <p:spPr>
          <a:xfrm>
            <a:off x="9042400" y="274641"/>
            <a:ext cx="2540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304801"/>
            <a:ext cx="8026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11"/>
          </p:nvPr>
        </p:nvSpPr>
        <p:spPr>
          <a:xfrm>
            <a:off x="3520796" y="6377460"/>
            <a:ext cx="5115205"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5448"/>
            <a:ext cx="109728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12" name="11 - Ορθογώνιο"/>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2" name="1 - Τίτλος"/>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C39358-565E-475C-ADBB-4E83CAAEE984}" type="datetimeFigureOut">
              <a:rPr lang="el-GR" smtClean="0"/>
              <a:pPr/>
              <a:t>19/4/2017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733ABB-7FD7-4CDE-BD4B-21C81BB105B5}" type="slidenum">
              <a:rPr lang="el-GR" smtClean="0"/>
              <a:pPr/>
              <a:t>‹#›</a:t>
            </a:fld>
            <a:endParaRPr lang="el-GR"/>
          </a:p>
        </p:txBody>
      </p:sp>
      <p:sp>
        <p:nvSpPr>
          <p:cNvPr id="12" name="11 - Ορθογώνιο"/>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9" name="8 - Ορθογώνιο"/>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219456" y="1170432"/>
            <a:ext cx="3364992" cy="201168"/>
          </a:xfrm>
        </p:spPr>
        <p:txBody>
          <a:bodyPr/>
          <a:lstStyle/>
          <a:p>
            <a:fld id="{EFC39358-565E-475C-ADBB-4E83CAAEE984}" type="datetimeFigureOut">
              <a:rPr lang="el-GR" smtClean="0"/>
              <a:pPr/>
              <a:t>19/4/2017</a:t>
            </a:fld>
            <a:endParaRPr lang="el-GR"/>
          </a:p>
        </p:txBody>
      </p:sp>
      <p:sp>
        <p:nvSpPr>
          <p:cNvPr id="11" name="10 - Ορθογώνιο"/>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9" name="8 - Ορθογώνιο"/>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6" name="5 - Θέση υποσέλιδου"/>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11119104" y="1170432"/>
            <a:ext cx="978485" cy="201168"/>
          </a:xfrm>
        </p:spPr>
        <p:txBody>
          <a:bodyPr/>
          <a:lstStyle/>
          <a:p>
            <a:fld id="{D8733ABB-7FD7-4CDE-BD4B-21C81BB105B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7" name="6 - Ορθογώνιο"/>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2" name="1 - Θέση τίτλου"/>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C39358-565E-475C-ADBB-4E83CAAEE984}" type="datetimeFigureOut">
              <a:rPr lang="el-GR" smtClean="0"/>
              <a:pPr/>
              <a:t>19/4/2017</a:t>
            </a:fld>
            <a:endParaRPr lang="el-GR"/>
          </a:p>
        </p:txBody>
      </p:sp>
      <p:sp>
        <p:nvSpPr>
          <p:cNvPr id="5" name="4 - Θέση υποσέλιδου"/>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8733ABB-7FD7-4CDE-BD4B-21C81BB105B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chemeClr val="accent1">
                    <a:lumMod val="75000"/>
                  </a:schemeClr>
                </a:solidFill>
              </a:rPr>
              <a:t>ΤΟ ΣΧΙΣΜΑ ΤΩΝ ΔΥΟ ΕΚΚΛΗΣΙΩΝ</a:t>
            </a:r>
            <a:endParaRPr lang="el-GR" dirty="0">
              <a:solidFill>
                <a:schemeClr val="accent1">
                  <a:lumMod val="75000"/>
                </a:schemeClr>
              </a:solidFill>
            </a:endParaRPr>
          </a:p>
        </p:txBody>
      </p:sp>
      <p:pic>
        <p:nvPicPr>
          <p:cNvPr id="3" name="Air - Johann Sebastian Ba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64552" y="573325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09600" y="1775192"/>
            <a:ext cx="10972800" cy="5082808"/>
          </a:xfrm>
        </p:spPr>
        <p:txBody>
          <a:bodyPr>
            <a:normAutofit fontScale="92500" lnSpcReduction="10000"/>
          </a:bodyPr>
          <a:lstStyle/>
          <a:p>
            <a:r>
              <a:rPr lang="el-GR" sz="2200" b="1" dirty="0"/>
              <a:t>Ο Μιχαήλ </a:t>
            </a:r>
            <a:r>
              <a:rPr lang="el-GR" sz="2200" b="1" dirty="0" err="1"/>
              <a:t>Κηρουλάριος</a:t>
            </a:r>
            <a:r>
              <a:rPr lang="el-GR" sz="2200" b="1" dirty="0"/>
              <a:t> απαριθμεί τις διαφορές που χώριζαν την Δυτική από την Ανατολική Εκκλησία:</a:t>
            </a:r>
            <a:endParaRPr lang="en-US" sz="2200" b="1" dirty="0"/>
          </a:p>
          <a:p>
            <a:pPr marL="633222" indent="-514350">
              <a:buFont typeface="+mj-lt"/>
              <a:buAutoNum type="romanLcPeriod"/>
            </a:pPr>
            <a:r>
              <a:rPr lang="tr-TR" sz="2200" b="1" dirty="0"/>
              <a:t>Filioque</a:t>
            </a:r>
            <a:endParaRPr lang="en-US" sz="2200" b="1" dirty="0"/>
          </a:p>
          <a:p>
            <a:pPr marL="633222" indent="-514350">
              <a:buFont typeface="+mj-lt"/>
              <a:buAutoNum type="romanLcPeriod"/>
            </a:pPr>
            <a:r>
              <a:rPr lang="el-GR" sz="2200" b="1" dirty="0"/>
              <a:t>γενική καταναγκαστική αγαμία των κληρικών</a:t>
            </a:r>
          </a:p>
          <a:p>
            <a:pPr marL="633222" indent="-514350">
              <a:buFont typeface="+mj-lt"/>
              <a:buAutoNum type="romanLcPeriod"/>
            </a:pPr>
            <a:r>
              <a:rPr lang="el-GR" sz="2200" b="1" dirty="0"/>
              <a:t>νηστεία και τήρηση του Σαββάτου</a:t>
            </a:r>
          </a:p>
          <a:p>
            <a:pPr marL="633222" indent="-514350">
              <a:buFont typeface="+mj-lt"/>
              <a:buAutoNum type="romanLcPeriod"/>
            </a:pPr>
            <a:r>
              <a:rPr lang="el-GR" sz="2200" b="1" dirty="0"/>
              <a:t>κατάλυση της πρώτης εβδομάδας της νηστείας της μεγάλης Τεσσαρακοστής</a:t>
            </a:r>
          </a:p>
          <a:p>
            <a:pPr marL="633222" indent="-514350">
              <a:buFont typeface="+mj-lt"/>
              <a:buAutoNum type="romanLcPeriod"/>
            </a:pPr>
            <a:r>
              <a:rPr lang="el-GR" sz="2200" b="1" dirty="0" err="1"/>
              <a:t>αναμυρισμός</a:t>
            </a:r>
            <a:r>
              <a:rPr lang="el-GR" sz="2200" b="1" dirty="0"/>
              <a:t> των βαπτισμένων και χρισμένων που τελούσαν οι Λατίνοι</a:t>
            </a:r>
          </a:p>
          <a:p>
            <a:pPr marL="633222" indent="-514350">
              <a:buFont typeface="+mj-lt"/>
              <a:buAutoNum type="romanLcPeriod"/>
            </a:pPr>
            <a:r>
              <a:rPr lang="el-GR" sz="2200" b="1" dirty="0"/>
              <a:t>χρήση των </a:t>
            </a:r>
            <a:r>
              <a:rPr lang="el-GR" sz="2200" b="1" dirty="0" err="1"/>
              <a:t>αζύμων</a:t>
            </a:r>
            <a:r>
              <a:rPr lang="el-GR" sz="2200" b="1" dirty="0"/>
              <a:t> στη Θεία Ευχαριστία</a:t>
            </a:r>
          </a:p>
          <a:p>
            <a:pPr marL="633222" indent="-514350">
              <a:buFont typeface="+mj-lt"/>
              <a:buAutoNum type="romanLcPeriod"/>
            </a:pPr>
            <a:r>
              <a:rPr lang="el-GR" sz="2200" b="1" dirty="0"/>
              <a:t>τέλεση του βαπτίσματος με μία κατάδυση και το γέμισμα του στόματος των βαπτιζομένων με αλάτι</a:t>
            </a:r>
          </a:p>
          <a:p>
            <a:pPr marL="633222" indent="-514350">
              <a:buFont typeface="+mj-lt"/>
              <a:buAutoNum type="romanLcPeriod"/>
            </a:pPr>
            <a:r>
              <a:rPr lang="el-GR" sz="2200" b="1" dirty="0"/>
              <a:t>κατάλυση της νηστείας της Τετάρτης με κατανάλωση κρέατος και της Παρασκευής με κατανάλωση γαλακτοκομικών και αβγών</a:t>
            </a:r>
          </a:p>
          <a:p>
            <a:pPr marL="633222" indent="-514350">
              <a:buFont typeface="+mj-lt"/>
              <a:buAutoNum type="romanLcPeriod"/>
            </a:pPr>
            <a:r>
              <a:rPr lang="el-GR" sz="2200" b="1" dirty="0"/>
              <a:t>εκφώνηση κατά τη λειτουργία του </a:t>
            </a:r>
            <a:r>
              <a:rPr lang="el-GR" sz="2200" b="1" i="1" dirty="0" err="1"/>
              <a:t>Είς</a:t>
            </a:r>
            <a:r>
              <a:rPr lang="el-GR" sz="2200" b="1" i="1" dirty="0"/>
              <a:t> </a:t>
            </a:r>
            <a:r>
              <a:rPr lang="el-GR" sz="2200" b="1" i="1" dirty="0" err="1"/>
              <a:t>άγιος,είς</a:t>
            </a:r>
            <a:r>
              <a:rPr lang="el-GR" sz="2200" b="1" i="1" dirty="0"/>
              <a:t> </a:t>
            </a:r>
            <a:r>
              <a:rPr lang="el-GR" sz="2200" b="1" i="1" dirty="0" err="1"/>
              <a:t>Κύριος,Ιησούς</a:t>
            </a:r>
            <a:r>
              <a:rPr lang="el-GR" sz="2200" b="1" i="1" dirty="0"/>
              <a:t> Χριστός, εις </a:t>
            </a:r>
            <a:r>
              <a:rPr lang="el-GR" sz="2200" b="1" i="1" dirty="0" err="1"/>
              <a:t>δόξαν</a:t>
            </a:r>
            <a:r>
              <a:rPr lang="el-GR" sz="2200" b="1" i="1" dirty="0"/>
              <a:t> Θεού Πατρός διά Πνεύματος αγίου</a:t>
            </a:r>
          </a:p>
          <a:p>
            <a:pPr marL="633222" indent="-514350">
              <a:buFont typeface="+mj-lt"/>
              <a:buAutoNum type="romanLcPeriod"/>
            </a:pPr>
            <a:r>
              <a:rPr lang="el-GR" sz="2200" b="1" dirty="0"/>
              <a:t>έθιμο των Λατίνων να ξυρίζονται και των επισκόπων να φέρουν δακτυλίδι</a:t>
            </a:r>
          </a:p>
          <a:p>
            <a:pPr marL="633222" indent="-514350">
              <a:buFont typeface="+mj-lt"/>
              <a:buAutoNum type="romanLcPeriod"/>
            </a:pPr>
            <a:r>
              <a:rPr lang="el-GR" sz="2200" b="1" dirty="0"/>
              <a:t>επιτρέπουν σε δύο αδελφές να παντρεύονται δύο αδελφούς</a:t>
            </a:r>
          </a:p>
          <a:p>
            <a:pPr marL="633222" indent="-514350">
              <a:buFont typeface="+mj-lt"/>
              <a:buAutoNum type="romanLcPeriod"/>
            </a:pPr>
            <a:r>
              <a:rPr lang="el-GR" sz="1900" b="1" dirty="0"/>
              <a:t>φήμη ότι οι Λατίνοι δεν προσκυνούν όπως πρέπει τα λείψανα των Αγίων ούτε τις εικόνες τους, ενώ άλλοι δεν τιμούν Έλληνες Πατέρες της Εκκλησίας.</a:t>
            </a:r>
          </a:p>
          <a:p>
            <a:pPr marL="633222" indent="-514350">
              <a:buNone/>
            </a:pPr>
            <a:endParaRPr lang="el-GR" sz="2000"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Quest\Downloads\THOUSANDS of Sci-Fi, Fantasy, Horror, Humor,  &amp; Other Assorted  EBooks - YEARS of Entertainment!  Please Seed 2+ Copies &amp; Enjoy! - 5-13-08 Tuberok\220px-Michele_Cerulario_(Michael_I_Cerularius).jpg"/>
          <p:cNvPicPr>
            <a:picLocks noGrp="1" noChangeAspect="1" noChangeArrowheads="1"/>
          </p:cNvPicPr>
          <p:nvPr>
            <p:ph idx="1"/>
          </p:nvPr>
        </p:nvPicPr>
        <p:blipFill>
          <a:blip r:embed="rId2" cstate="print"/>
          <a:srcRect/>
          <a:stretch>
            <a:fillRect/>
          </a:stretch>
        </p:blipFill>
        <p:spPr bwMode="auto">
          <a:xfrm>
            <a:off x="2135560" y="1844824"/>
            <a:ext cx="2808312" cy="2520280"/>
          </a:xfrm>
          <a:prstGeom prst="rect">
            <a:avLst/>
          </a:prstGeom>
          <a:noFill/>
        </p:spPr>
      </p:pic>
      <p:pic>
        <p:nvPicPr>
          <p:cNvPr id="2051" name="Picture 3" descr="C:\Users\Quest\Downloads\THOUSANDS of Sci-Fi, Fantasy, Horror, Humor,  &amp; Other Assorted  EBooks - YEARS of Entertainment!  Please Seed 2+ Copies &amp; Enjoy! - 5-13-08 Tuberok\Agia-Sofia.jpg"/>
          <p:cNvPicPr>
            <a:picLocks noChangeAspect="1" noChangeArrowheads="1"/>
          </p:cNvPicPr>
          <p:nvPr/>
        </p:nvPicPr>
        <p:blipFill>
          <a:blip r:embed="rId3" cstate="print"/>
          <a:srcRect/>
          <a:stretch>
            <a:fillRect/>
          </a:stretch>
        </p:blipFill>
        <p:spPr bwMode="auto">
          <a:xfrm>
            <a:off x="5447928" y="2564904"/>
            <a:ext cx="4657080" cy="3969370"/>
          </a:xfrm>
          <a:prstGeom prst="rect">
            <a:avLst/>
          </a:prstGeom>
          <a:noFill/>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b="1" dirty="0"/>
              <a:t>Υπάρχουν διιστάμενες απόψεις σχετικά με την προγενέστερη κατάσταση στις σχέσεις Ανατολικής και Δυτικής Εκκλησίας. Μια μερίδα ερευνητών ομιλεί περί επικράτησης ειρήνης, μια άλλη λέει πως το σχίσμα ήταν ήδη μια κατάσταση δεδομένη, ενώ μια τρίτη θεωρεί πως υπήρχε μια επιφανειακή ειρήνη, καθώς υφίστατο το σχίσμα όχι όμως επισημοποιημένο.</a:t>
            </a:r>
            <a:endParaRPr lang="en-US" sz="2400" b="1" dirty="0"/>
          </a:p>
          <a:p>
            <a:endParaRPr lang="el-GR" sz="2400" b="1" dirty="0"/>
          </a:p>
        </p:txBody>
      </p:sp>
      <p:pic>
        <p:nvPicPr>
          <p:cNvPr id="3074" name="Picture 2" descr="C:\Users\Quest\Downloads\THOUSANDS of Sci-Fi, Fantasy, Horror, Humor,  &amp; Other Assorted  EBooks - YEARS of Entertainment!  Please Seed 2+ Copies &amp; Enjoy! - 5-13-08 Tuberok\article_12635.jpg"/>
          <p:cNvPicPr>
            <a:picLocks noChangeAspect="1" noChangeArrowheads="1"/>
          </p:cNvPicPr>
          <p:nvPr/>
        </p:nvPicPr>
        <p:blipFill>
          <a:blip r:embed="rId2" cstate="print"/>
          <a:srcRect/>
          <a:stretch>
            <a:fillRect/>
          </a:stretch>
        </p:blipFill>
        <p:spPr bwMode="auto">
          <a:xfrm>
            <a:off x="6960096" y="4087996"/>
            <a:ext cx="4283968" cy="2636912"/>
          </a:xfrm>
          <a:prstGeom prst="rect">
            <a:avLst/>
          </a:prstGeom>
          <a:noFill/>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a:t>Στη ρίζα παρανοήσεων μεταξύ Ανατολικών και Δυτικών,</a:t>
            </a:r>
            <a:r>
              <a:rPr lang="en-US" b="1" dirty="0"/>
              <a:t> </a:t>
            </a:r>
            <a:r>
              <a:rPr lang="el-GR" b="1" dirty="0"/>
              <a:t>βρίσκονται</a:t>
            </a:r>
            <a:r>
              <a:rPr lang="en-US" b="1" dirty="0"/>
              <a:t>:</a:t>
            </a:r>
          </a:p>
          <a:p>
            <a:pPr>
              <a:buFont typeface="Wingdings" pitchFamily="2" charset="2"/>
              <a:buChar char="q"/>
            </a:pPr>
            <a:r>
              <a:rPr lang="en-US" b="1" dirty="0"/>
              <a:t>o</a:t>
            </a:r>
            <a:r>
              <a:rPr lang="el-GR" b="1" dirty="0"/>
              <a:t>ι θεολογικές αντιπαραθέσεις</a:t>
            </a:r>
            <a:endParaRPr lang="en-US" b="1" dirty="0"/>
          </a:p>
          <a:p>
            <a:pPr>
              <a:buFont typeface="Wingdings" pitchFamily="2" charset="2"/>
              <a:buChar char="q"/>
            </a:pPr>
            <a:r>
              <a:rPr lang="el-GR" b="1" dirty="0"/>
              <a:t>η πολιτιστική απόσταση</a:t>
            </a:r>
            <a:endParaRPr lang="en-US" b="1" dirty="0"/>
          </a:p>
          <a:p>
            <a:pPr>
              <a:buFont typeface="Wingdings" pitchFamily="2" charset="2"/>
              <a:buChar char="q"/>
            </a:pPr>
            <a:r>
              <a:rPr lang="el-GR" b="1" dirty="0"/>
              <a:t>οι παρεμβάσεις των αυτοκρατόρων στη ζωή της Εκκλησίας</a:t>
            </a:r>
            <a:r>
              <a:rPr lang="en-US" b="1" dirty="0"/>
              <a:t>.</a:t>
            </a:r>
          </a:p>
          <a:p>
            <a:endParaRPr lang="el-GR" dirty="0"/>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400" b="1" dirty="0"/>
              <a:t>Μια από αυτές επήλθε κατά την αντικανονική εκθρόνιση του Ιωάννη Χρυσοστόμου από τον θρόνο της Κωνσταντινούπολης το 404 και εξορίστηκε δυο φορές. Ο Ρώμης Ιννοκέντιος κρίνει την απόφαση άδικη, εξ ου και η πρώτη ρήξη που θα διαρκέσει έως το 417.</a:t>
            </a:r>
            <a:endParaRPr lang="en-US" sz="2400" b="1" dirty="0"/>
          </a:p>
          <a:p>
            <a:r>
              <a:rPr lang="el-GR" sz="2400" b="1" dirty="0"/>
              <a:t>Στο τέλος του 5ου αιώνα προκύπτει μια δεύτερη ρήξη η οποία διαρκεί τριάντα πέντε</a:t>
            </a:r>
            <a:r>
              <a:rPr lang="en-US" sz="2400" b="1" dirty="0"/>
              <a:t> </a:t>
            </a:r>
            <a:r>
              <a:rPr lang="el-GR" sz="2400" b="1" dirty="0"/>
              <a:t>χρόνια (484-519)</a:t>
            </a:r>
            <a:r>
              <a:rPr lang="en-US" sz="2400" b="1" dirty="0"/>
              <a:t>:</a:t>
            </a:r>
            <a:r>
              <a:rPr lang="el-GR" sz="2400" b="1" dirty="0"/>
              <a:t> το </a:t>
            </a:r>
            <a:r>
              <a:rPr lang="el-GR" sz="2400" b="1" dirty="0" err="1"/>
              <a:t>Ακακιανό</a:t>
            </a:r>
            <a:r>
              <a:rPr lang="el-GR" sz="2400" b="1" dirty="0"/>
              <a:t> Σχίσμα</a:t>
            </a:r>
            <a:r>
              <a:rPr lang="en-US" sz="2400" b="1" dirty="0"/>
              <a:t>.</a:t>
            </a:r>
            <a:r>
              <a:rPr lang="el-GR" sz="2400" b="1" dirty="0"/>
              <a:t> Στόχος του Σχίσματος, η συμφιλίωση των Χριστιανών της Ανατολής.</a:t>
            </a:r>
          </a:p>
          <a:p>
            <a:r>
              <a:rPr lang="el-GR" sz="2400" b="1" dirty="0"/>
              <a:t>Το 482 συντάχθηκε το ‘’Ενωτικό’’ –ένα αμφιλεγόμενο διάταγμα, το οποίο διευκολύνει την ενότητα , αλλά δέχεται επίθεση από τους πιο πιστούς μονοφυσίτες και </a:t>
            </a:r>
            <a:r>
              <a:rPr lang="el-GR" sz="2400" b="1" dirty="0" err="1"/>
              <a:t>χαλκηδονιακούς</a:t>
            </a:r>
            <a:r>
              <a:rPr lang="el-GR" sz="2400" b="1" dirty="0"/>
              <a:t>. Το 484 ο επίσκοπος Ρώμης -Φήλιξ Γ΄, συγκαλεί στη Ρώμη μια σύνοδο η οποία αφορίζει τον Ακάκιο, ενώ στην Κωνσταντινούπολη ο πατριάρχης με τη σειρά του αφορίζει τον </a:t>
            </a:r>
            <a:r>
              <a:rPr lang="el-GR" sz="2400" b="1" dirty="0" err="1"/>
              <a:t>Φήλικα</a:t>
            </a:r>
            <a:r>
              <a:rPr lang="el-GR" sz="2400" b="1" dirty="0"/>
              <a:t> Γ’. Έτσι οι δύο Εκκλησίες βρίσκονται εκ νέου χωρισμένες. </a:t>
            </a: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b="1" dirty="0"/>
              <a:t>Κατά την περίοδο της Εικονομαχίας, οι Πατριάρχες της Ανατολής  έστειλαν υπόμνημα υπέρ των εικόνων το οποίο αναγνώσθηκε στη Σύνοδο του Λατερανού το 769 που συνεκάλεσε ο Ρώμης Στέφανος Γ’ , η οποία αναθεμάτισε την </a:t>
            </a:r>
            <a:r>
              <a:rPr lang="el-GR" sz="2800" b="1" dirty="0" err="1"/>
              <a:t>εικονομαχική</a:t>
            </a:r>
            <a:r>
              <a:rPr lang="el-GR" sz="2800" b="1" dirty="0"/>
              <a:t> σύνοδο του 754, αναγνωρίζοντας την προσκύνηση των εικόνων. Πρόκειται για το Σχίσμα του 867.</a:t>
            </a: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97877" y="1408176"/>
            <a:ext cx="10972800" cy="4625609"/>
          </a:xfrm>
        </p:spPr>
        <p:txBody>
          <a:bodyPr>
            <a:normAutofit/>
          </a:bodyPr>
          <a:lstStyle/>
          <a:p>
            <a:r>
              <a:rPr lang="el-GR" sz="2400" b="1" dirty="0"/>
              <a:t> Κατά τον 11</a:t>
            </a:r>
            <a:r>
              <a:rPr lang="el-GR" sz="2400" b="1" baseline="30000" dirty="0"/>
              <a:t>ο</a:t>
            </a:r>
            <a:r>
              <a:rPr lang="el-GR" sz="2400" b="1" dirty="0"/>
              <a:t> αιώνα, η κεντρική και νότια Ιταλία είχε περιέλθει στα χέρια των Νορμανδών και βασικός στόχος των Βυζαντινών ήταν η ανακατάληψη των εδαφών. Ο πάπας  Λέων Θ' προχώρησε σε συγκεκριμένες εφαρμογές διοικητικού χαρακτήρα σε σχέση με τις Εκκλησίες της </a:t>
            </a:r>
            <a:r>
              <a:rPr lang="el-GR" sz="2400" b="1" dirty="0" err="1"/>
              <a:t>Ν.Ιταλίας</a:t>
            </a:r>
            <a:r>
              <a:rPr lang="el-GR" sz="2400" b="1" dirty="0"/>
              <a:t>, Αντιοχείας και της Βουλγαρίας. Ο Μιχαήλ </a:t>
            </a:r>
            <a:r>
              <a:rPr lang="el-GR" sz="2400" b="1" dirty="0" err="1"/>
              <a:t>Κηρουλάριος</a:t>
            </a:r>
            <a:r>
              <a:rPr lang="el-GR" sz="2400" b="1" dirty="0"/>
              <a:t> αντιδρώντας, διέταξε να υιοθετήσουν οι Λατινικές εκκλησίες της Κωνσταντινούπολης τις ελληνικές συνήθειες στα τέλη του 1052. Στη συνέχεια πείθει τον Λέοντα Αχρίδας να στείλει επιστολή στον επίσκοπο της Ελληνικής πόλης- </a:t>
            </a:r>
            <a:r>
              <a:rPr lang="el-GR" sz="2400" b="1" dirty="0" err="1"/>
              <a:t>Τράνι</a:t>
            </a:r>
            <a:r>
              <a:rPr lang="el-GR" sz="2400" b="1" dirty="0"/>
              <a:t> στην Ιταλία, θέλοντας να αποφύγει την ρήξη με τον Πάπα, επιστολή η οποία θα διαβιβαζόταν στον Πάπα και τους επισκόπους των Φράγκων, με την οποία θα καταδίκαζε τα λειτουργικά έθιμα των Λατίνων.</a:t>
            </a:r>
          </a:p>
          <a:p>
            <a:endParaRPr lang="el-GR" sz="2400" b="1" dirty="0"/>
          </a:p>
        </p:txBody>
      </p:sp>
      <p:pic>
        <p:nvPicPr>
          <p:cNvPr id="4098" name="Picture 2" descr="C:\Users\Quest\Downloads\THOUSANDS of Sci-Fi, Fantasy, Horror, Humor,  &amp; Other Assorted  EBooks - YEARS of Entertainment!  Please Seed 2+ Copies &amp; Enjoy! - 5-13-08 Tuberok\220px-Pope_Leo_IX.jpg"/>
          <p:cNvPicPr>
            <a:picLocks noChangeAspect="1" noChangeArrowheads="1"/>
          </p:cNvPicPr>
          <p:nvPr/>
        </p:nvPicPr>
        <p:blipFill>
          <a:blip r:embed="rId2" cstate="print"/>
          <a:srcRect/>
          <a:stretch>
            <a:fillRect/>
          </a:stretch>
        </p:blipFill>
        <p:spPr bwMode="auto">
          <a:xfrm>
            <a:off x="8040216" y="5229200"/>
            <a:ext cx="1397000" cy="180975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b="1" dirty="0"/>
              <a:t>Η επιστολή διαβιβάστηκε και μεταφράστηκε από τον </a:t>
            </a:r>
            <a:r>
              <a:rPr lang="el-GR" b="1" dirty="0" err="1"/>
              <a:t>Ουμβέρτο</a:t>
            </a:r>
            <a:r>
              <a:rPr lang="el-GR" b="1" dirty="0"/>
              <a:t>. Για το f</a:t>
            </a:r>
            <a:r>
              <a:rPr lang="en-US" b="1" dirty="0" err="1"/>
              <a:t>i</a:t>
            </a:r>
            <a:r>
              <a:rPr lang="el-GR" b="1" dirty="0" err="1"/>
              <a:t>lioque</a:t>
            </a:r>
            <a:r>
              <a:rPr lang="el-GR" b="1" dirty="0"/>
              <a:t> δεν γινόταν καμία αναφορά. Το 1053, ο αυτοκράτορας της Ανατολής επεδίωξε να παρακάμψει την αντίσταση του Πατριάρχη. Ο αυτοκράτορας κατάφερε να πείσει τον Πατριάρχη να γράψει και αυτός μια φιλειρηνική επιστολή στον πάπα.</a:t>
            </a: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b="1" dirty="0"/>
              <a:t>Συγκροτήθηκε επιτροπή αποτελούμενη από τους </a:t>
            </a:r>
            <a:r>
              <a:rPr lang="el-GR" sz="2800" b="1" dirty="0" err="1"/>
              <a:t>Ουμβέρτο</a:t>
            </a:r>
            <a:r>
              <a:rPr lang="el-GR" sz="2800" b="1" dirty="0"/>
              <a:t>, Φρειδερίκο της </a:t>
            </a:r>
            <a:r>
              <a:rPr lang="el-GR" sz="2800" b="1" dirty="0" err="1"/>
              <a:t>Λωραίνης</a:t>
            </a:r>
            <a:r>
              <a:rPr lang="el-GR" sz="2800" b="1" dirty="0"/>
              <a:t>, αρχιγραμματέα του πάπα και Πέτρο- αρχιεπίσκοπο του Αμάλφι. Η επιτροπή έφερε δύο επιστολές με αποδέκτες αντιστοίχως τον Πατριάρχη και τον Αυτοκράτορα. Με την πρώτη τον μέμφονταν για ιδιοποίηση του τίτλου </a:t>
            </a:r>
            <a:r>
              <a:rPr lang="el-GR" sz="2800" b="1" i="1" dirty="0"/>
              <a:t>οικουμενικός</a:t>
            </a:r>
            <a:r>
              <a:rPr lang="el-GR" sz="2800" b="1" dirty="0"/>
              <a:t>, ότι είχε αναμειχθεί στα εσωτερικά της λατινικής εκκλησίας, ενώ αμφέβαλε για την κανονικότητα της εκλογής του. Με την δεύτερη εξέφραζε παράπονα για την διαγωγή του πατριάρχη, απειλούσε με αντίποινα και ζητούσε την παροχή κάθε δυνατής βοήθειας προς τους παπικούς απεσταλμένους.</a:t>
            </a: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b="1" dirty="0"/>
              <a:t>Στις 15 Απριλίου όμως ο Πάπας  Λέων Θ' πέθανε, κι έτσι αυτομάτως οι εκπρόσωποί του έχαναν κάθε νομικό κύρος όπως άλλωστε προβλεπόταν από το Κανονικό Δίκαιο. Έπρεπε να εκλεγεί νέος Πάπας για να δώσει νέα εντολή. Ωστόσο, η επιτροπή συνέχισε τις επαφές της αυτή τη φορά με τον αυτοκράτορα. Όλα αυτά ενθάρρυναν την παπική αντιπροσωπεία να δημοσιεύσει τις λατινικές κατηγορίες τους σε βάρος της Ανατολικής Εκκλησίας. Τελικά το Σάββατο 16 Απριλίου 1054 την ώρα του εσπερινού, εισήλθαν στην Αγία Σοφία και άφησαν στην Αγία Τράπεζα βούλα με την οποία αφοριζόταν ο Μιχαήλ </a:t>
            </a:r>
            <a:r>
              <a:rPr lang="el-GR" sz="2400" b="1" dirty="0" err="1"/>
              <a:t>Κηρουλάριος</a:t>
            </a:r>
            <a:r>
              <a:rPr lang="el-GR" sz="2400" b="1" dirty="0"/>
              <a:t> και ο Λέοντας Αχρίδας. Καθώς αποχωρούσαν, ο διάκονος του ναού έτρεξε από πίσω τους κρατώντας την παπική βούλα και ζητώντας τους να την ανακαλέσουν, εκείνοι αρνήθηκαν και εκείνος την έριξε στον δρόμο.</a:t>
            </a:r>
          </a:p>
        </p:txBody>
      </p:sp>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Το Σχίσμα του 1054 ή </a:t>
            </a:r>
            <a:r>
              <a:rPr lang="el-GR" b="1" i="1" dirty="0"/>
              <a:t>Σχίσμα των δύο Εκκλησιών</a:t>
            </a:r>
            <a:r>
              <a:rPr lang="el-GR" b="1" dirty="0"/>
              <a:t> είναι η διαίρεση και διάσπαση της κοινωνίας μεταξύ της Δυτικής και της Ανατολικής Εκκλησίας, όταν επικεφαλής τους ήταν ο Πάπας Ρώμης-Λέων Θ’ και ο Πατριάρχης Κωνσταντινουπόλεως-Μιχαήλ </a:t>
            </a:r>
            <a:r>
              <a:rPr lang="el-GR" b="1" dirty="0" err="1"/>
              <a:t>Κηρουλάριος</a:t>
            </a:r>
            <a:r>
              <a:rPr lang="el-GR" b="1" dirty="0"/>
              <a:t>, ύστερα από τους αμοιβαίους αναθεματισμούς που εξαπολύθηκαν τον Ιούλιο του 1054.</a:t>
            </a: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sz="2800" b="1" dirty="0"/>
              <a:t>Ο αυτοκράτορας προκειμένου να αποκλιμακώσει την ένταση εφοδίασε με δώρα τους παπικούς λεγάτους. O </a:t>
            </a:r>
            <a:r>
              <a:rPr lang="el-GR" sz="2800" b="1" dirty="0" err="1"/>
              <a:t>Κηρουλάριος</a:t>
            </a:r>
            <a:r>
              <a:rPr lang="el-GR" sz="2800" b="1" dirty="0"/>
              <a:t> πληροφορήθηκε το περιεχόμενο του αναθέματος και αφού μεταφράστηκε, κοινοποιήθηκε στον Κωνσταντίνο Θ' ο οποίος ζήτησε να δει το λατινικό πρωτότυπο του αφορισμού και στη συνέχεια κάλεσε την παπική αντιπροσωπεία για εξηγήσεις ενώπιον μιας συνόδου της Κωνσταντινούπολης. Εκείνη όμως αρνήθηκε να παρουσιαστεί και συνέχισαν το ταξίδι της επιστροφής.</a:t>
            </a:r>
            <a:r>
              <a:rPr lang="el-GR" sz="2800" b="1" baseline="30000" dirty="0"/>
              <a:t> </a:t>
            </a:r>
            <a:r>
              <a:rPr lang="el-GR" sz="2800" b="1" dirty="0"/>
              <a:t>Στις 20 Ιουλίου, ο </a:t>
            </a:r>
            <a:r>
              <a:rPr lang="el-GR" sz="2800" b="1" dirty="0" err="1"/>
              <a:t>Κηρουλάριος</a:t>
            </a:r>
            <a:r>
              <a:rPr lang="el-GR" sz="2800" b="1" dirty="0"/>
              <a:t> ανέστρεψε το ανάθεμα κατά των συντακτών του και ανάγκασε τους Πατριάρχες να ακολουθήσουν τις εντολές του.</a:t>
            </a:r>
          </a:p>
          <a:p>
            <a:endParaRPr lang="el-GR" sz="2000"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b="1" dirty="0"/>
              <a:t>Ο Πέτρος Αντιοχείας προσεγγίστηκε από τους Λατίνους και τους Βυζαντινούς όμως δεν έβρισκε κάποιο όφελος από το σχίσμα. Τελικά προσχώρησαν όλοι στο σχίσμα. Το σχίσμα λοιπόν του 1054 «ήταν μια περίπτωση προσωπικού </a:t>
            </a:r>
            <a:r>
              <a:rPr lang="el-GR" sz="2800" b="1" dirty="0" err="1"/>
              <a:t>αλλολοαφορισμού</a:t>
            </a:r>
            <a:r>
              <a:rPr lang="el-GR" sz="2800" b="1" dirty="0"/>
              <a:t> δύο ιεραρχών» .</a:t>
            </a:r>
          </a:p>
          <a:p>
            <a:endParaRPr lang="el-GR" sz="2000" dirty="0"/>
          </a:p>
        </p:txBody>
      </p:sp>
      <p:pic>
        <p:nvPicPr>
          <p:cNvPr id="5122" name="Picture 2" descr="C:\Users\Quest\Downloads\THOUSANDS of Sci-Fi, Fantasy, Horror, Humor,  &amp; Other Assorted  EBooks - YEARS of Entertainment!  Please Seed 2+ Copies &amp; Enjoy! - 5-13-08 Tuberok\e-5-638.jpg"/>
          <p:cNvPicPr>
            <a:picLocks noChangeAspect="1" noChangeArrowheads="1"/>
          </p:cNvPicPr>
          <p:nvPr/>
        </p:nvPicPr>
        <p:blipFill>
          <a:blip r:embed="rId2" cstate="print"/>
          <a:srcRect/>
          <a:stretch>
            <a:fillRect/>
          </a:stretch>
        </p:blipFill>
        <p:spPr bwMode="auto">
          <a:xfrm>
            <a:off x="2265437" y="4153136"/>
            <a:ext cx="3830563" cy="2209229"/>
          </a:xfrm>
          <a:prstGeom prst="rect">
            <a:avLst/>
          </a:prstGeom>
          <a:noFill/>
        </p:spPr>
      </p:pic>
      <p:pic>
        <p:nvPicPr>
          <p:cNvPr id="5123" name="Picture 3" descr="C:\Users\Quest\Downloads\THOUSANDS of Sci-Fi, Fantasy, Horror, Humor,  &amp; Other Assorted  EBooks - YEARS of Entertainment!  Please Seed 2+ Copies &amp; Enjoy! - 5-13-08 Tuberok\1-5.jpg"/>
          <p:cNvPicPr>
            <a:picLocks noChangeAspect="1" noChangeArrowheads="1"/>
          </p:cNvPicPr>
          <p:nvPr/>
        </p:nvPicPr>
        <p:blipFill>
          <a:blip r:embed="rId3" cstate="print"/>
          <a:srcRect/>
          <a:stretch>
            <a:fillRect/>
          </a:stretch>
        </p:blipFill>
        <p:spPr bwMode="auto">
          <a:xfrm>
            <a:off x="6384032" y="4153136"/>
            <a:ext cx="3347864" cy="2394124"/>
          </a:xfrm>
          <a:prstGeom prst="rect">
            <a:avLst/>
          </a:prstGeom>
          <a:noFill/>
        </p:spPr>
      </p:pic>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b="1" dirty="0"/>
              <a:t>Το Σχίσμα του 1054 υπήρξε μεγάλη επιτυχία για τον Πατριάρχη Κωνσταντινουπόλεως, καθώς έτσι καθίστατο ανεξάρτητος από τον Πάπα και τη Δύση. Η εξουσία του γινόταν ακόμα μεγαλύτερη επί του Σλαβικού κόσμου και των τριών Πατριαρχείων της Ανατολής. Απέναντι στην πολιτική εξουσία και στην τάση της να διατηρεί την ενότητα της Εκκλησίας με σκοπό την οικουμενική ενότητα του Κράτους , το Σχίσμα αποτέλεσε ήττα για την αυτοκρατορική εξουσία. </a:t>
            </a:r>
          </a:p>
        </p:txBody>
      </p:sp>
      <p:pic>
        <p:nvPicPr>
          <p:cNvPr id="6146" name="Picture 2" descr="C:\Users\Quest\Downloads\THOUSANDS of Sci-Fi, Fantasy, Horror, Humor,  &amp; Other Assorted  EBooks - YEARS of Entertainment!  Please Seed 2+ Copies &amp; Enjoy! - 5-13-08 Tuberok\Paulus_VI_and_Patriarch_Athenagoras_1964_Paraguay_stamp.jpg"/>
          <p:cNvPicPr>
            <a:picLocks noChangeAspect="1" noChangeArrowheads="1"/>
          </p:cNvPicPr>
          <p:nvPr/>
        </p:nvPicPr>
        <p:blipFill>
          <a:blip r:embed="rId2" cstate="print"/>
          <a:srcRect/>
          <a:stretch>
            <a:fillRect/>
          </a:stretch>
        </p:blipFill>
        <p:spPr bwMode="auto">
          <a:xfrm>
            <a:off x="9120336" y="4922993"/>
            <a:ext cx="2327880" cy="1844824"/>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b="1" dirty="0"/>
              <a:t>Οι πολιτικές συνέπειες του Σχίσματος δεν ήταν μικρότερες για την πολιτική ύπαρξη του Βυζαντίου, καθώς δυσχέραινε τις προσπάθειες οποιασδήποτε μελλοντικής συνεργασίας ανάμεσα σε Κωνσταντινούπολη και Δύση. Μια ακόμα συνέπεια του Σχίσματος ήταν ο τρόπος με τον οποίο η Δύση αντιμετώπισε την πολιτιστική κληρονομιά του Βυζαντίου, δηλαδή το αρνητικό επίχρισμα που έλαβε ο όρος </a:t>
            </a:r>
            <a:r>
              <a:rPr lang="el-GR" sz="2800" b="1" i="1" dirty="0"/>
              <a:t>βυζαντινός</a:t>
            </a:r>
            <a:r>
              <a:rPr lang="el-GR" sz="2800" b="1" dirty="0"/>
              <a:t>, αλλά και με την χρήση του όρου </a:t>
            </a:r>
            <a:r>
              <a:rPr lang="el-GR" sz="2800" b="1" dirty="0" err="1"/>
              <a:t>΄΄γραικός΄΄</a:t>
            </a:r>
            <a:r>
              <a:rPr lang="el-GR" sz="2800" b="1" dirty="0"/>
              <a:t> ήδη από τον 9ο αιώνα, έχοντας υποτιμητική διάθεση.</a:t>
            </a:r>
          </a:p>
        </p:txBody>
      </p:sp>
    </p:spTree>
  </p:cSld>
  <p:clrMapOvr>
    <a:masterClrMapping/>
  </p:clrMapOvr>
  <p:transition>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b="1" dirty="0"/>
              <a:t>Η απέχθεια των Δυτικών δεν άφησε ανεπηρέαστη και την βυζαντινή τέχνη και ιδιαίτερα την αγιογραφία, η οποία παραμελήθηκε στη Δύση</a:t>
            </a:r>
            <a:r>
              <a:rPr lang="el-GR" sz="2400" b="1" baseline="30000" dirty="0"/>
              <a:t>. </a:t>
            </a:r>
            <a:r>
              <a:rPr lang="el-GR" sz="2400" b="1" dirty="0"/>
              <a:t>Το σχίσμα του 1054 δεν αποτελεί την πηγή των </a:t>
            </a:r>
            <a:r>
              <a:rPr lang="el-GR" sz="2400" b="1" dirty="0" err="1"/>
              <a:t>αντιλατινικών</a:t>
            </a:r>
            <a:r>
              <a:rPr lang="el-GR" sz="2400" b="1" dirty="0"/>
              <a:t> αισθημάτων που θα λάβει βίαιες μορφές κυρίως στον βυζαντινό λαό, γιατί αυτό υπήρξε πιο πολύ υπόθεση των εκκλησιαστικών αρχών παρά του λαού. Σε επίπεδο πολιτικής ιστορίας, το ουσιαστικό σχίσμα μεταξύ των δύο Εκκλησιών έλαβε χώρα μετά τις βίαιες συμπεριφορές που εκδηλώθηκαν κατά την κατάληψη και λεηλασία της Κωνσταντινούπολης από τους Λατίνους το 1204.</a:t>
            </a:r>
          </a:p>
          <a:p>
            <a:endParaRPr lang="el-GR" sz="2000" dirty="0"/>
          </a:p>
        </p:txBody>
      </p:sp>
      <p:pic>
        <p:nvPicPr>
          <p:cNvPr id="7170" name="Picture 2" descr="C:\Users\Quest\Downloads\THOUSANDS of Sci-Fi, Fantasy, Horror, Humor,  &amp; Other Assorted  EBooks - YEARS of Entertainment!  Please Seed 2+ Copies &amp; Enjoy! - 5-13-08 Tuberok\imgD26_1.jpg"/>
          <p:cNvPicPr>
            <a:picLocks noChangeAspect="1" noChangeArrowheads="1"/>
          </p:cNvPicPr>
          <p:nvPr/>
        </p:nvPicPr>
        <p:blipFill>
          <a:blip r:embed="rId2" cstate="print"/>
          <a:srcRect/>
          <a:stretch>
            <a:fillRect/>
          </a:stretch>
        </p:blipFill>
        <p:spPr bwMode="auto">
          <a:xfrm>
            <a:off x="1991544" y="4779615"/>
            <a:ext cx="2016224" cy="1988840"/>
          </a:xfrm>
          <a:prstGeom prst="rect">
            <a:avLst/>
          </a:prstGeom>
          <a:noFill/>
        </p:spPr>
      </p:pic>
      <p:pic>
        <p:nvPicPr>
          <p:cNvPr id="5" name="Picture 2" descr="C:\Users\Quest\Downloads\THOUSANDS of Sci-Fi, Fantasy, Horror, Humor,  &amp; Other Assorted  EBooks - YEARS of Entertainment!  Please Seed 2+ Copies &amp; Enjoy! - 5-13-08 Tuberok\220px-Pope_Leo_IX.jpg"/>
          <p:cNvPicPr>
            <a:picLocks noChangeAspect="1" noChangeArrowheads="1"/>
          </p:cNvPicPr>
          <p:nvPr/>
        </p:nvPicPr>
        <p:blipFill>
          <a:blip r:embed="rId3" cstate="print"/>
          <a:srcRect/>
          <a:stretch>
            <a:fillRect/>
          </a:stretch>
        </p:blipFill>
        <p:spPr bwMode="auto">
          <a:xfrm>
            <a:off x="8760296" y="4869160"/>
            <a:ext cx="1397000" cy="1809750"/>
          </a:xfrm>
          <a:prstGeom prst="rect">
            <a:avLst/>
          </a:prstGeom>
          <a:noFill/>
        </p:spPr>
      </p:pic>
    </p:spTree>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9376" y="2636912"/>
            <a:ext cx="10972800" cy="4625609"/>
          </a:xfrm>
        </p:spPr>
        <p:txBody>
          <a:bodyPr>
            <a:normAutofit/>
          </a:bodyPr>
          <a:lstStyle/>
          <a:p>
            <a:r>
              <a:rPr lang="el-GR" sz="4400" b="1" dirty="0" smtClean="0"/>
              <a:t>Της μαθήτριας</a:t>
            </a:r>
            <a:r>
              <a:rPr lang="en-US" sz="4400" b="1" dirty="0" smtClean="0"/>
              <a:t>: </a:t>
            </a:r>
            <a:r>
              <a:rPr lang="el-GR" sz="4400" b="1" dirty="0" smtClean="0"/>
              <a:t>Αλεξάνδρας </a:t>
            </a:r>
            <a:r>
              <a:rPr lang="el-GR" sz="4400" b="1" dirty="0" err="1" smtClean="0"/>
              <a:t>Θεοδωράτου</a:t>
            </a:r>
            <a:endParaRPr lang="el-GR" sz="4400" b="1"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Παράγοντες που συνέβαλαν στην μεταξύ τους αποξένωση ήταν</a:t>
            </a:r>
            <a:r>
              <a:rPr lang="en-US" b="1" dirty="0"/>
              <a:t>:</a:t>
            </a:r>
          </a:p>
          <a:p>
            <a:pPr marL="690372" indent="-571500">
              <a:buFont typeface="+mj-lt"/>
              <a:buAutoNum type="romanUcPeriod"/>
            </a:pPr>
            <a:r>
              <a:rPr lang="el-GR" b="1" dirty="0"/>
              <a:t>Γεωγραφική απόσταση</a:t>
            </a:r>
          </a:p>
          <a:p>
            <a:pPr marL="690372" indent="-571500">
              <a:buFont typeface="+mj-lt"/>
              <a:buAutoNum type="romanUcPeriod"/>
            </a:pPr>
            <a:r>
              <a:rPr lang="el-GR" b="1" dirty="0"/>
              <a:t>Διαίρεση του κράτους</a:t>
            </a:r>
          </a:p>
          <a:p>
            <a:pPr marL="690372" indent="-571500">
              <a:buFont typeface="+mj-lt"/>
              <a:buAutoNum type="romanUcPeriod"/>
            </a:pPr>
            <a:r>
              <a:rPr lang="el-GR" b="1" dirty="0"/>
              <a:t>Εθνολογικές διαφορές</a:t>
            </a:r>
          </a:p>
          <a:p>
            <a:pPr marL="690372" indent="-571500">
              <a:buFont typeface="+mj-lt"/>
              <a:buAutoNum type="romanUcPeriod"/>
            </a:pPr>
            <a:r>
              <a:rPr lang="el-GR" b="1" dirty="0"/>
              <a:t>Γλωσσικό ζήτημα</a:t>
            </a:r>
          </a:p>
          <a:p>
            <a:pPr marL="690372" indent="-571500">
              <a:buFont typeface="+mj-lt"/>
              <a:buAutoNum type="romanUcPeriod"/>
            </a:pPr>
            <a:r>
              <a:rPr lang="el-GR" b="1" dirty="0"/>
              <a:t> Διαφορετικό πολιτιστικό πλαίσιο ανάπτυξης</a:t>
            </a:r>
          </a:p>
          <a:p>
            <a:pPr marL="690372" indent="-571500">
              <a:buFont typeface="+mj-lt"/>
              <a:buAutoNum type="romanUcPeriod"/>
            </a:pPr>
            <a:r>
              <a:rPr lang="el-GR" b="1" dirty="0"/>
              <a:t>Επιλογή διαφορετικών λύσεων αντιμετώπισης αιρέσεων και κακοδοξιών.</a:t>
            </a: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800" b="1" dirty="0"/>
              <a:t>Η στέψη του Καρλομάγνου τα Χριστούγεννα του 80υ αιώνα από τον Πάπα Λέοντα Γ </a:t>
            </a:r>
            <a:r>
              <a:rPr lang="el-GR" sz="2800" b="1" dirty="0" err="1"/>
              <a:t>΄με</a:t>
            </a:r>
            <a:r>
              <a:rPr lang="el-GR" sz="2800" b="1" dirty="0"/>
              <a:t> τον τίτλο του αυτοκράτορα, διεύρυνε το χάσμα μεταξύ ανατολής και δύσης. Ο Πάπας θεωρούσε τον  Καρλομάγνο προστάτη της Ρωμαϊκής Εκκλησίας και διευκόλυνε την ρήξη με την Κωνσταντινούπολη.</a:t>
            </a:r>
          </a:p>
          <a:p>
            <a:endParaRPr lang="el-GR" sz="2800" b="1" dirty="0"/>
          </a:p>
          <a:p>
            <a:endParaRPr lang="el-GR" sz="2000" dirty="0"/>
          </a:p>
        </p:txBody>
      </p:sp>
      <p:pic>
        <p:nvPicPr>
          <p:cNvPr id="1026" name="Picture 2" descr="C:\Users\Quest\Downloads\THOUSANDS of Sci-Fi, Fantasy, Horror, Humor,  &amp; Other Assorted  EBooks - YEARS of Entertainment!  Please Seed 2+ Copies &amp; Enjoy! - 5-13-08 Tuberok\BeFunky_sxisma_1054.jpg.jpg"/>
          <p:cNvPicPr>
            <a:picLocks noChangeAspect="1" noChangeArrowheads="1"/>
          </p:cNvPicPr>
          <p:nvPr/>
        </p:nvPicPr>
        <p:blipFill>
          <a:blip r:embed="rId2" cstate="print"/>
          <a:srcRect/>
          <a:stretch>
            <a:fillRect/>
          </a:stretch>
        </p:blipFill>
        <p:spPr bwMode="auto">
          <a:xfrm>
            <a:off x="7837984" y="3861048"/>
            <a:ext cx="3744416" cy="269024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Τον 11</a:t>
            </a:r>
            <a:r>
              <a:rPr lang="el-GR" b="1" baseline="30000" dirty="0"/>
              <a:t>ο</a:t>
            </a:r>
            <a:r>
              <a:rPr lang="el-GR" b="1" dirty="0"/>
              <a:t> αιώνα ιδρύθηκαν στην Ανατολή μονές με ελεύθερη εκλογή των ηγουμένων τους και υπήρξε απαλλαγή από το φόρο της δεκάτης, υπό την προστασία της Αγίας Έδρας. Έχοντας παράλληλα την υποστήριξη και των </a:t>
            </a:r>
            <a:r>
              <a:rPr lang="el-GR" b="1" dirty="0" err="1"/>
              <a:t>Καπετιδών</a:t>
            </a:r>
            <a:r>
              <a:rPr lang="el-GR" b="1" dirty="0"/>
              <a:t>, η μεταρρύθμιση του </a:t>
            </a:r>
            <a:r>
              <a:rPr lang="el-GR" b="1" dirty="0" err="1"/>
              <a:t>Cluny</a:t>
            </a:r>
            <a:r>
              <a:rPr lang="el-GR" b="1" dirty="0"/>
              <a:t> έφερνε το μοναστικό κλήρο σε αντιπαράθεση με τον επισκοπικό κλήρο, αναβαθμίζοντας ταυτόχρονα τον ρόλο του Πάπα.</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Ο Πάπας Λέων Θ΄</a:t>
            </a:r>
            <a:r>
              <a:rPr lang="en-US" b="1" dirty="0"/>
              <a:t>,</a:t>
            </a:r>
            <a:r>
              <a:rPr lang="el-GR" b="1" dirty="0"/>
              <a:t> ο πρώτος </a:t>
            </a:r>
            <a:r>
              <a:rPr lang="el-GR" b="1" dirty="0" err="1"/>
              <a:t>κλουνιακός</a:t>
            </a:r>
            <a:r>
              <a:rPr lang="el-GR" b="1" dirty="0"/>
              <a:t> μεταρρυθμιστής</a:t>
            </a:r>
            <a:r>
              <a:rPr lang="en-US" b="1" dirty="0"/>
              <a:t>,</a:t>
            </a:r>
            <a:r>
              <a:rPr lang="el-GR" b="1" dirty="0"/>
              <a:t>κλήθηκε από τον Ερρίκο Γ' για να ορισθεί στον παπικό θρόνο</a:t>
            </a:r>
            <a:r>
              <a:rPr lang="en-US" b="1" dirty="0"/>
              <a:t> </a:t>
            </a:r>
            <a:r>
              <a:rPr lang="el-GR" b="1" dirty="0"/>
              <a:t>αλλά εκείνος δεν αποδέχθηκε, παρά μόνο όταν επικυρώθηκε η εκλογή του από τον ρωμαϊκό κλήρο και λαό. Στενός συνεργάτης του ήταν ο καρδινάλιος </a:t>
            </a:r>
            <a:r>
              <a:rPr lang="el-GR" b="1" dirty="0" err="1"/>
              <a:t>Ουμβέρτος</a:t>
            </a:r>
            <a:r>
              <a:rPr lang="el-GR" b="1" dirty="0"/>
              <a:t> ο οποίος αξιοποίησε το </a:t>
            </a:r>
            <a:r>
              <a:rPr lang="el-GR" b="1" dirty="0" err="1"/>
              <a:t>κλουνιακό</a:t>
            </a:r>
            <a:r>
              <a:rPr lang="el-GR" b="1" dirty="0"/>
              <a:t> κίνημα για να ετοιμάσει τη Γρηγοριανή Μεταρρύθμιση. </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3600" b="1" dirty="0"/>
              <a:t>Οι επεξεργασίες του </a:t>
            </a:r>
            <a:r>
              <a:rPr lang="el-GR" sz="3600" b="1" dirty="0" err="1"/>
              <a:t>Ουμβέρτου</a:t>
            </a:r>
            <a:r>
              <a:rPr lang="el-GR" sz="3600" b="1" dirty="0"/>
              <a:t> αφορούν: </a:t>
            </a:r>
            <a:endParaRPr lang="en-US" sz="3600" b="1" dirty="0"/>
          </a:p>
          <a:p>
            <a:pPr marL="576072" indent="-457200">
              <a:buFont typeface="+mj-lt"/>
              <a:buAutoNum type="arabicPeriod"/>
            </a:pPr>
            <a:r>
              <a:rPr lang="el-GR" sz="3600" b="1" dirty="0"/>
              <a:t>το λειτουργικό και νομικό πρωτείο της Ρώμης</a:t>
            </a:r>
            <a:endParaRPr lang="en-US" sz="3600" b="1" dirty="0"/>
          </a:p>
          <a:p>
            <a:pPr marL="576072" indent="-457200">
              <a:buFont typeface="+mj-lt"/>
              <a:buAutoNum type="arabicPeriod"/>
            </a:pPr>
            <a:r>
              <a:rPr lang="el-GR" sz="3600" b="1" dirty="0"/>
              <a:t>την ανεξαρτησία της πνευματικής εξουσίας από την κοσμική</a:t>
            </a:r>
            <a:endParaRPr lang="en-US" sz="3600" b="1" dirty="0"/>
          </a:p>
          <a:p>
            <a:pPr marL="576072" indent="-457200">
              <a:buFont typeface="+mj-lt"/>
              <a:buAutoNum type="arabicPeriod"/>
            </a:pPr>
            <a:r>
              <a:rPr lang="el-GR" sz="3600" b="1" dirty="0"/>
              <a:t>την υπεροχή της απέναντι στις κοσμικές εξουσίες.</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23392" y="1556792"/>
            <a:ext cx="10972800" cy="4625609"/>
          </a:xfrm>
        </p:spPr>
        <p:txBody>
          <a:bodyPr>
            <a:normAutofit/>
          </a:bodyPr>
          <a:lstStyle/>
          <a:p>
            <a:r>
              <a:rPr lang="el-GR" sz="2400" b="1" dirty="0"/>
              <a:t>Ο </a:t>
            </a:r>
            <a:r>
              <a:rPr lang="el-GR" sz="2400" b="1" dirty="0" err="1"/>
              <a:t>Ουμβέρτος</a:t>
            </a:r>
            <a:r>
              <a:rPr lang="el-GR" sz="2400" b="1" dirty="0"/>
              <a:t> υπήρξε αυτός που συνέβαλε στην ιδεολογική εκφορά της </a:t>
            </a:r>
            <a:r>
              <a:rPr lang="el-GR" sz="2400" b="1" dirty="0" err="1"/>
              <a:t>Κλουνιακής</a:t>
            </a:r>
            <a:r>
              <a:rPr lang="el-GR" sz="2400" b="1" dirty="0"/>
              <a:t> μεταρρύθμισης κατά τη συνάφειά της με την τελική έκβαση του Σχίσματος. Έτσι, ο </a:t>
            </a:r>
            <a:r>
              <a:rPr lang="el-GR" sz="2400" b="1" dirty="0" err="1"/>
              <a:t>Ουμβέρτος</a:t>
            </a:r>
            <a:r>
              <a:rPr lang="el-GR" sz="2400" b="1" dirty="0"/>
              <a:t> είχε την πρωτοβουλία για τον αφορισμό που κατατέθηκε στην Αγία Τράπεζα τον Ιούλιο του 1054,αφού ο Πάπας είχε πεθάνει από τον προηγούμενο Απρίλιο.</a:t>
            </a:r>
          </a:p>
          <a:p>
            <a:endParaRPr lang="el-GR" sz="2400" b="1" dirty="0"/>
          </a:p>
        </p:txBody>
      </p:sp>
      <p:pic>
        <p:nvPicPr>
          <p:cNvPr id="1026" name="Picture 2" descr="C:\Users\Quest\Downloads\THOUSANDS of Sci-Fi, Fantasy, Horror, Humor,  &amp; Other Assorted  EBooks - YEARS of Entertainment!  Please Seed 2+ Copies &amp; Enjoy! - 5-13-08 Tuberok\sxisma.jpg"/>
          <p:cNvPicPr>
            <a:picLocks noChangeAspect="1" noChangeArrowheads="1"/>
          </p:cNvPicPr>
          <p:nvPr/>
        </p:nvPicPr>
        <p:blipFill>
          <a:blip r:embed="rId2" cstate="print"/>
          <a:srcRect/>
          <a:stretch>
            <a:fillRect/>
          </a:stretch>
        </p:blipFill>
        <p:spPr bwMode="auto">
          <a:xfrm>
            <a:off x="3575720" y="3645024"/>
            <a:ext cx="4680520" cy="275540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b="1" dirty="0"/>
              <a:t>Το 962, ο Γερμανός βασιλιάς  </a:t>
            </a:r>
            <a:r>
              <a:rPr lang="el-GR" sz="2800" b="1" dirty="0" err="1"/>
              <a:t>Όθωνας</a:t>
            </a:r>
            <a:r>
              <a:rPr lang="el-GR" sz="2800" b="1" dirty="0"/>
              <a:t> στέφεται αυτοκράτορας στη Ρώμη από τον πάπα Ιωάννη ΙΒ'. Η παρουσία του Γερμανού αυτοκράτορα στην Ιταλία ενίσχυσε τη θέση των γερμανικών θεολογικών κύκλων της Ρώμης καθιστώντας τον πάπα υποχείριο τους και διευκολύνοντας την επικράτηση των γερμανικών αντιλήψεων επί παντός εκκλησιαστικού θέματος. Μία εξ' αυτών ήταν και η προσθήκη του </a:t>
            </a:r>
            <a:r>
              <a:rPr lang="el-GR" sz="2800" b="1" i="1" dirty="0" err="1"/>
              <a:t>Fi</a:t>
            </a:r>
            <a:r>
              <a:rPr lang="en-US" sz="2800" b="1" i="1" dirty="0"/>
              <a:t>l</a:t>
            </a:r>
            <a:r>
              <a:rPr lang="el-GR" sz="2800" b="1" i="1" dirty="0" err="1"/>
              <a:t>ioque</a:t>
            </a:r>
            <a:r>
              <a:rPr lang="el-GR" sz="2800" b="1" dirty="0"/>
              <a:t>. Συγκεκριμένα</a:t>
            </a:r>
            <a:r>
              <a:rPr lang="en-US" sz="2800" b="1" dirty="0"/>
              <a:t>,</a:t>
            </a:r>
            <a:r>
              <a:rPr lang="el-GR" sz="2800" b="1" dirty="0"/>
              <a:t> ο πάπας Βενέδικτος Η' το 1014, επέβαλε το αίτημα της γερμανικής θεολογίας για την προσθήκη αυτή.</a:t>
            </a: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372</TotalTime>
  <Words>1619</Words>
  <Application>Microsoft Office PowerPoint</Application>
  <PresentationFormat>Ευρεία οθόνη</PresentationFormat>
  <Paragraphs>50</Paragraphs>
  <Slides>25</Slides>
  <Notes>0</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Corbel</vt:lpstr>
      <vt:lpstr>Wingdings</vt:lpstr>
      <vt:lpstr>Wingdings 2</vt:lpstr>
      <vt:lpstr>Wingdings 3</vt:lpstr>
      <vt:lpstr>Λειτουργική μονάδα</vt:lpstr>
      <vt:lpstr>ΤΟ ΣΧΙΣΜΑ ΤΩΝ ΔΥΟ ΕΚΚΛΗΣΙΩΝ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ΣΧΙΣΜΑ ΤΩΝ ΔΥΟ ΕΚΚΛΗΣΙΩΝ</dc:title>
  <dc:creator>Quest</dc:creator>
  <cp:lastModifiedBy>Iliana Kouvatsou</cp:lastModifiedBy>
  <cp:revision>42</cp:revision>
  <dcterms:created xsi:type="dcterms:W3CDTF">2017-03-21T13:42:50Z</dcterms:created>
  <dcterms:modified xsi:type="dcterms:W3CDTF">2017-04-19T08:33:14Z</dcterms:modified>
</cp:coreProperties>
</file>