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
  </p:notesMasterIdLst>
  <p:sldIdLst>
    <p:sldId id="256" r:id="rId2"/>
    <p:sldId id="257" r:id="rId3"/>
    <p:sldId id="261" r:id="rId4"/>
    <p:sldId id="258" r:id="rId5"/>
    <p:sldId id="259" r:id="rId6"/>
    <p:sldId id="262" r:id="rId7"/>
    <p:sldId id="263" r:id="rId8"/>
    <p:sldId id="264" r:id="rId9"/>
    <p:sldId id="265" r:id="rId10"/>
    <p:sldId id="266"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api" initials="a" lastIdx="1" clrIdx="0">
    <p:extLst>
      <p:ext uri="{19B8F6BF-5375-455C-9EA6-DF929625EA0E}">
        <p15:presenceInfo xmlns:p15="http://schemas.microsoft.com/office/powerpoint/2012/main" userId="agap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E87E4-9B1C-4E5A-ABDD-251826CDFD6D}" type="datetimeFigureOut">
              <a:rPr lang="el-GR" smtClean="0"/>
              <a:pPr/>
              <a:t>8/1/2025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D7DEF-097F-40A6-B213-75C5869FB892}" type="slidenum">
              <a:rPr lang="el-GR" smtClean="0"/>
              <a:pPr/>
              <a:t>‹#›</a:t>
            </a:fld>
            <a:endParaRPr lang="el-GR"/>
          </a:p>
        </p:txBody>
      </p:sp>
    </p:spTree>
    <p:extLst>
      <p:ext uri="{BB962C8B-B14F-4D97-AF65-F5344CB8AC3E}">
        <p14:creationId xmlns:p14="http://schemas.microsoft.com/office/powerpoint/2010/main" val="230084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2D7DEF-097F-40A6-B213-75C5869FB892}" type="slidenum">
              <a:rPr lang="el-GR" smtClean="0"/>
              <a:pPr/>
              <a:t>3</a:t>
            </a:fld>
            <a:endParaRPr lang="el-GR"/>
          </a:p>
        </p:txBody>
      </p:sp>
    </p:spTree>
    <p:extLst>
      <p:ext uri="{BB962C8B-B14F-4D97-AF65-F5344CB8AC3E}">
        <p14:creationId xmlns:p14="http://schemas.microsoft.com/office/powerpoint/2010/main" val="124356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2D7DEF-097F-40A6-B213-75C5869FB892}" type="slidenum">
              <a:rPr lang="el-GR" smtClean="0"/>
              <a:pPr/>
              <a:t>10</a:t>
            </a:fld>
            <a:endParaRPr lang="el-GR"/>
          </a:p>
        </p:txBody>
      </p:sp>
    </p:spTree>
    <p:extLst>
      <p:ext uri="{BB962C8B-B14F-4D97-AF65-F5344CB8AC3E}">
        <p14:creationId xmlns:p14="http://schemas.microsoft.com/office/powerpoint/2010/main" val="23706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5B8965D-C2C7-4882-9AF1-B83C0234DCB1}" type="datetimeFigureOut">
              <a:rPr lang="el-GR" smtClean="0"/>
              <a:pPr/>
              <a:t>8/1/2025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E2FC500-A309-404D-AC5E-0F935D772B9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85B8965D-C2C7-4882-9AF1-B83C0234DCB1}" type="datetimeFigureOut">
              <a:rPr lang="el-GR" smtClean="0"/>
              <a:pPr/>
              <a:t>8/1/2025</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AE2FC500-A309-404D-AC5E-0F935D772B9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5B8965D-C2C7-4882-9AF1-B83C0234DCB1}" type="datetimeFigureOut">
              <a:rPr lang="el-GR" smtClean="0"/>
              <a:pPr/>
              <a:t>8/1/2025</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E2FC500-A309-404D-AC5E-0F935D772B9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dirty="0"/>
          </a:p>
        </p:txBody>
      </p:sp>
      <p:pic>
        <p:nvPicPr>
          <p:cNvPr id="4" name="3 - Εικόνα" descr="C:\Users\agapi\Pictures\img053.jpg"/>
          <p:cNvPicPr/>
          <p:nvPr/>
        </p:nvPicPr>
        <p:blipFill>
          <a:blip r:embed="rId2" cstate="print"/>
          <a:srcRect/>
          <a:stretch>
            <a:fillRect/>
          </a:stretch>
        </p:blipFill>
        <p:spPr bwMode="auto">
          <a:xfrm>
            <a:off x="500034" y="0"/>
            <a:ext cx="8501122" cy="665019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8"/>
            <a:ext cx="7416823" cy="5067300"/>
          </a:xfrm>
          <a:prstGeom prst="rect">
            <a:avLst/>
          </a:prstGeom>
        </p:spPr>
      </p:pic>
      <p:sp>
        <p:nvSpPr>
          <p:cNvPr id="4" name="TextBox 3"/>
          <p:cNvSpPr txBox="1"/>
          <p:nvPr/>
        </p:nvSpPr>
        <p:spPr>
          <a:xfrm>
            <a:off x="755576" y="404664"/>
            <a:ext cx="840999" cy="369332"/>
          </a:xfrm>
          <a:prstGeom prst="rect">
            <a:avLst/>
          </a:prstGeom>
          <a:noFill/>
        </p:spPr>
        <p:txBody>
          <a:bodyPr wrap="none" rtlCol="0">
            <a:spAutoFit/>
          </a:bodyPr>
          <a:lstStyle/>
          <a:p>
            <a:r>
              <a:rPr lang="en-US" dirty="0" smtClean="0">
                <a:solidFill>
                  <a:schemeClr val="accent3">
                    <a:lumMod val="40000"/>
                    <a:lumOff val="60000"/>
                  </a:schemeClr>
                </a:solidFill>
              </a:rPr>
              <a:t>Task 8.</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04487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4" y="908720"/>
            <a:ext cx="5086350" cy="195279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2" y="3227233"/>
            <a:ext cx="5086350" cy="35528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612" y="0"/>
            <a:ext cx="4390194" cy="6597352"/>
          </a:xfrm>
          <a:prstGeom prst="rect">
            <a:avLst/>
          </a:prstGeom>
        </p:spPr>
      </p:pic>
      <p:sp>
        <p:nvSpPr>
          <p:cNvPr id="5" name="TextBox 4"/>
          <p:cNvSpPr txBox="1"/>
          <p:nvPr/>
        </p:nvSpPr>
        <p:spPr>
          <a:xfrm>
            <a:off x="395536" y="332656"/>
            <a:ext cx="1806905" cy="369332"/>
          </a:xfrm>
          <a:prstGeom prst="rect">
            <a:avLst/>
          </a:prstGeom>
          <a:noFill/>
        </p:spPr>
        <p:txBody>
          <a:bodyPr wrap="none" rtlCol="0">
            <a:spAutoFit/>
          </a:bodyPr>
          <a:lstStyle/>
          <a:p>
            <a:r>
              <a:rPr lang="en-US" dirty="0" smtClean="0"/>
              <a:t>Third extract – d)</a:t>
            </a:r>
            <a:endParaRPr lang="en-US" dirty="0"/>
          </a:p>
        </p:txBody>
      </p:sp>
    </p:spTree>
    <p:extLst>
      <p:ext uri="{BB962C8B-B14F-4D97-AF65-F5344CB8AC3E}">
        <p14:creationId xmlns:p14="http://schemas.microsoft.com/office/powerpoint/2010/main" val="168754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472" y="0"/>
            <a:ext cx="8001056" cy="681196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5575" y="640955"/>
            <a:ext cx="7572428" cy="501675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smtClean="0">
                <a:latin typeface="Blackadder ITC" pitchFamily="82" charset="0"/>
              </a:rPr>
              <a:t>3) The main characters in Pride and Prejudice are Darcy and Elizabeth.</a:t>
            </a:r>
            <a:r>
              <a:rPr lang="en-US" sz="3200" baseline="0" dirty="0" smtClean="0">
                <a:latin typeface="Blackadder ITC" pitchFamily="82" charset="0"/>
              </a:rPr>
              <a:t> This is what we can understand about </a:t>
            </a:r>
          </a:p>
          <a:p>
            <a:r>
              <a:rPr lang="en-US" sz="3200" baseline="0" dirty="0" smtClean="0">
                <a:latin typeface="Blackadder ITC" pitchFamily="82" charset="0"/>
              </a:rPr>
              <a:t>how Austen shapes</a:t>
            </a:r>
            <a:r>
              <a:rPr lang="en-US" sz="3200" dirty="0" smtClean="0">
                <a:latin typeface="Blackadder ITC" pitchFamily="82" charset="0"/>
              </a:rPr>
              <a:t> their characters:</a:t>
            </a:r>
          </a:p>
          <a:p>
            <a:pPr marL="342900" indent="-342900">
              <a:buAutoNum type="alphaLcParenR"/>
            </a:pPr>
            <a:r>
              <a:rPr lang="en-US" sz="3200" dirty="0" smtClean="0">
                <a:latin typeface="Blackadder ITC" pitchFamily="82" charset="0"/>
              </a:rPr>
              <a:t>Darcy: coming from a rich, upper class family, Darcy </a:t>
            </a:r>
          </a:p>
          <a:p>
            <a:pPr marL="342900" indent="-342900"/>
            <a:r>
              <a:rPr lang="en-US" sz="3200" dirty="0" smtClean="0">
                <a:latin typeface="Blackadder ITC" pitchFamily="82" charset="0"/>
              </a:rPr>
              <a:t>is overly proud and overly conscious of his social status. </a:t>
            </a:r>
          </a:p>
          <a:p>
            <a:pPr marL="342900" indent="-342900"/>
            <a:r>
              <a:rPr lang="en-US" sz="3200" dirty="0" smtClean="0">
                <a:latin typeface="Blackadder ITC" pitchFamily="82" charset="0"/>
              </a:rPr>
              <a:t>He looks down on other people who come from  a </a:t>
            </a:r>
          </a:p>
          <a:p>
            <a:pPr marL="342900" indent="-342900"/>
            <a:r>
              <a:rPr lang="en-US" sz="3200" dirty="0" smtClean="0">
                <a:latin typeface="Blackadder ITC" pitchFamily="82" charset="0"/>
              </a:rPr>
              <a:t>humbler background, like Elizabeth, stating that he has</a:t>
            </a:r>
          </a:p>
          <a:p>
            <a:pPr marL="342900" indent="-342900"/>
            <a:r>
              <a:rPr lang="en-US" sz="3200" dirty="0" smtClean="0">
                <a:latin typeface="Blackadder ITC" pitchFamily="82" charset="0"/>
              </a:rPr>
              <a:t> no interest in women who are “slighted by other men.”</a:t>
            </a:r>
            <a:endParaRPr lang="en-US" sz="3200" baseline="0" dirty="0" smtClean="0">
              <a:latin typeface="Blackadder ITC" pitchFamily="82" charset="0"/>
            </a:endParaRPr>
          </a:p>
        </p:txBody>
      </p:sp>
      <p:sp>
        <p:nvSpPr>
          <p:cNvPr id="3" name="AutoShape 4" descr="Austen power: 200 years of Pride and Prejudice | The Independent | The  Indepen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Austen power: 200 years of Pride and Prejudice | The Independent | The  Independ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Austen power: 200 years of Pride and Prejudice | The Independent | The  Independ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Austen power: 200 years of Pride and Prejudice | The Independent | The  Independent"/>
          <p:cNvSpPr>
            <a:spLocks noChangeAspect="1" noChangeArrowheads="1"/>
          </p:cNvSpPr>
          <p:nvPr/>
        </p:nvSpPr>
        <p:spPr bwMode="auto">
          <a:xfrm>
            <a:off x="612774" y="312737"/>
            <a:ext cx="4751313"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4463" y="144463"/>
            <a:ext cx="8142313" cy="6519862"/>
          </a:xfrm>
          <a:prstGeom prst="rect">
            <a:avLst/>
          </a:prstGeom>
          <a:noFill/>
          <a:ln w="9525">
            <a:noFill/>
            <a:miter lim="800000"/>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57224" y="285728"/>
            <a:ext cx="7500990" cy="621510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20688"/>
            <a:ext cx="8938581" cy="5632311"/>
          </a:xfrm>
          <a:prstGeom prst="rect">
            <a:avLst/>
          </a:prstGeom>
          <a:noFill/>
        </p:spPr>
        <p:txBody>
          <a:bodyPr wrap="square" rtlCol="0">
            <a:spAutoFit/>
          </a:bodyPr>
          <a:lstStyle/>
          <a:p>
            <a:r>
              <a:rPr lang="en-US" dirty="0" smtClean="0"/>
              <a:t>6.  </a:t>
            </a:r>
          </a:p>
          <a:p>
            <a:r>
              <a:rPr lang="en-US" dirty="0" smtClean="0"/>
              <a:t>There are four characters in the novel who demonstrate pride and prejudice.</a:t>
            </a:r>
          </a:p>
          <a:p>
            <a:endParaRPr lang="en-US" dirty="0" smtClean="0"/>
          </a:p>
          <a:p>
            <a:pPr marL="342900" indent="-342900">
              <a:buAutoNum type="arabicPeriod"/>
            </a:pPr>
            <a:r>
              <a:rPr lang="en-US" dirty="0" smtClean="0"/>
              <a:t>Darcy shows pride because he considers Elizabeth his inferior because of her </a:t>
            </a:r>
          </a:p>
          <a:p>
            <a:r>
              <a:rPr lang="en-US" dirty="0" smtClean="0"/>
              <a:t>humble origins. He shows prejudice because he makes a hasty judgment  of Elizabeth </a:t>
            </a:r>
          </a:p>
          <a:p>
            <a:r>
              <a:rPr lang="en-US" dirty="0" smtClean="0"/>
              <a:t>Based on her social status, refusing to dance with anyone not rich and well bred.</a:t>
            </a:r>
          </a:p>
          <a:p>
            <a:endParaRPr lang="en-US" dirty="0"/>
          </a:p>
          <a:p>
            <a:r>
              <a:rPr lang="en-US" dirty="0" smtClean="0"/>
              <a:t>2. Elizabeth shows </a:t>
            </a:r>
            <a:r>
              <a:rPr lang="en-US" dirty="0"/>
              <a:t>pride and </a:t>
            </a:r>
            <a:r>
              <a:rPr lang="en-US" dirty="0" smtClean="0"/>
              <a:t>prejudice in rejecting Darcy’s proposal twice, because she</a:t>
            </a:r>
          </a:p>
          <a:p>
            <a:r>
              <a:rPr lang="en-US" dirty="0"/>
              <a:t>i</a:t>
            </a:r>
            <a:r>
              <a:rPr lang="en-US" dirty="0" smtClean="0"/>
              <a:t>s too proud to dance with anyone who considers her his inferior. She also shows </a:t>
            </a:r>
          </a:p>
          <a:p>
            <a:r>
              <a:rPr lang="en-US" dirty="0"/>
              <a:t>p</a:t>
            </a:r>
            <a:r>
              <a:rPr lang="en-US" dirty="0" smtClean="0"/>
              <a:t>rejudice towards Darcy’s arrogance and takes an immediate and understandable dislike</a:t>
            </a:r>
          </a:p>
          <a:p>
            <a:r>
              <a:rPr lang="en-US" dirty="0"/>
              <a:t>t</a:t>
            </a:r>
            <a:r>
              <a:rPr lang="en-US" dirty="0" smtClean="0"/>
              <a:t>o him.</a:t>
            </a:r>
          </a:p>
          <a:p>
            <a:endParaRPr lang="en-US" dirty="0"/>
          </a:p>
          <a:p>
            <a:r>
              <a:rPr lang="en-US" dirty="0" smtClean="0"/>
              <a:t>3. Mrs. Bennet shows prejudice when she sees </a:t>
            </a:r>
            <a:r>
              <a:rPr lang="en-US" dirty="0" err="1" smtClean="0"/>
              <a:t>Mr</a:t>
            </a:r>
            <a:r>
              <a:rPr lang="en-US" dirty="0" smtClean="0"/>
              <a:t> Bingley’s arrival as an opportunity for one </a:t>
            </a:r>
          </a:p>
          <a:p>
            <a:r>
              <a:rPr lang="en-US" dirty="0"/>
              <a:t>o</a:t>
            </a:r>
            <a:r>
              <a:rPr lang="en-US" dirty="0" smtClean="0"/>
              <a:t>f her daughters to obtain a wealthy spouse. She insists that her husband call on the new </a:t>
            </a:r>
          </a:p>
          <a:p>
            <a:r>
              <a:rPr lang="en-US" dirty="0"/>
              <a:t>a</a:t>
            </a:r>
            <a:r>
              <a:rPr lang="en-US" dirty="0" smtClean="0"/>
              <a:t>rrival immediately, without caring whether the girls would be interested in or attracted to</a:t>
            </a:r>
          </a:p>
          <a:p>
            <a:r>
              <a:rPr lang="en-US" dirty="0"/>
              <a:t>t</a:t>
            </a:r>
            <a:r>
              <a:rPr lang="en-US" dirty="0" smtClean="0"/>
              <a:t>hat man.</a:t>
            </a:r>
          </a:p>
          <a:p>
            <a:endParaRPr lang="en-US" dirty="0"/>
          </a:p>
          <a:p>
            <a:r>
              <a:rPr lang="en-US" dirty="0" smtClean="0"/>
              <a:t>4. Miss Bingley, who is obviously attracted to Darcy, shows prejudice against Elizabeth because she sees her as a rival. She keeps criticizing and making fun of her and her background and tries to belittle her in Darcy’s eyes.</a:t>
            </a:r>
            <a:endParaRPr lang="en-US" dirty="0"/>
          </a:p>
        </p:txBody>
      </p:sp>
    </p:spTree>
    <p:extLst>
      <p:ext uri="{BB962C8B-B14F-4D97-AF65-F5344CB8AC3E}">
        <p14:creationId xmlns:p14="http://schemas.microsoft.com/office/powerpoint/2010/main" val="130215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36" y="315676"/>
            <a:ext cx="2381250" cy="1781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15" y="2924944"/>
            <a:ext cx="8092901" cy="3457575"/>
          </a:xfrm>
          <a:prstGeom prst="rect">
            <a:avLst/>
          </a:prstGeom>
        </p:spPr>
      </p:pic>
      <p:sp>
        <p:nvSpPr>
          <p:cNvPr id="5" name="TextBox 4"/>
          <p:cNvSpPr txBox="1"/>
          <p:nvPr/>
        </p:nvSpPr>
        <p:spPr>
          <a:xfrm>
            <a:off x="683568" y="2420888"/>
            <a:ext cx="1224136" cy="369332"/>
          </a:xfrm>
          <a:prstGeom prst="rect">
            <a:avLst/>
          </a:prstGeom>
          <a:noFill/>
        </p:spPr>
        <p:txBody>
          <a:bodyPr wrap="square" rtlCol="0">
            <a:spAutoFit/>
          </a:bodyPr>
          <a:lstStyle/>
          <a:p>
            <a:r>
              <a:rPr lang="en-US" dirty="0" smtClean="0"/>
              <a:t>Darcy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665" y="269120"/>
            <a:ext cx="2466975" cy="20891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379709"/>
            <a:ext cx="2962275" cy="1978533"/>
          </a:xfrm>
          <a:prstGeom prst="rect">
            <a:avLst/>
          </a:prstGeom>
        </p:spPr>
      </p:pic>
    </p:spTree>
    <p:extLst>
      <p:ext uri="{BB962C8B-B14F-4D97-AF65-F5344CB8AC3E}">
        <p14:creationId xmlns:p14="http://schemas.microsoft.com/office/powerpoint/2010/main" val="5117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32656"/>
            <a:ext cx="2657475" cy="1714500"/>
          </a:xfrm>
          <a:prstGeom prst="rect">
            <a:avLst/>
          </a:prstGeom>
        </p:spPr>
      </p:pic>
      <p:sp>
        <p:nvSpPr>
          <p:cNvPr id="3" name="TextBox 2"/>
          <p:cNvSpPr txBox="1"/>
          <p:nvPr/>
        </p:nvSpPr>
        <p:spPr>
          <a:xfrm>
            <a:off x="251520" y="2564904"/>
            <a:ext cx="8352928" cy="3970318"/>
          </a:xfrm>
          <a:prstGeom prst="rect">
            <a:avLst/>
          </a:prstGeom>
          <a:noFill/>
        </p:spPr>
        <p:txBody>
          <a:bodyPr wrap="square" rtlCol="0">
            <a:spAutoFit/>
          </a:bodyPr>
          <a:lstStyle/>
          <a:p>
            <a:pPr marL="342900" indent="-342900">
              <a:buAutoNum type="arabicPeriod" startAt="7"/>
            </a:pPr>
            <a:r>
              <a:rPr lang="en-US" dirty="0" smtClean="0"/>
              <a:t>Pride and prejudice still retains its popularity because it talks about issues that were</a:t>
            </a:r>
          </a:p>
          <a:p>
            <a:r>
              <a:rPr lang="en-US" dirty="0" smtClean="0"/>
              <a:t>Relevant then and are still relevant today. </a:t>
            </a:r>
          </a:p>
          <a:p>
            <a:endParaRPr lang="en-US" dirty="0"/>
          </a:p>
          <a:p>
            <a:r>
              <a:rPr lang="en-US" dirty="0"/>
              <a:t>Pride and </a:t>
            </a:r>
            <a:r>
              <a:rPr lang="en-US" dirty="0" smtClean="0"/>
              <a:t>prejudice is basically about a love story with twists, turns and obstacles; but, most importantly, this romance has a happy end.</a:t>
            </a:r>
          </a:p>
          <a:p>
            <a:r>
              <a:rPr lang="en-US" dirty="0" smtClean="0"/>
              <a:t>The novel focuses on human relationships and feelings, which are universal and timeless. The characters experience feelings of love, jealousy, resentment, pride and regret. </a:t>
            </a:r>
          </a:p>
          <a:p>
            <a:r>
              <a:rPr lang="en-US" dirty="0" smtClean="0"/>
              <a:t>It is interesting because it provides an accurate description of the 19</a:t>
            </a:r>
            <a:r>
              <a:rPr lang="en-US" baseline="30000" dirty="0" smtClean="0"/>
              <a:t>th</a:t>
            </a:r>
            <a:r>
              <a:rPr lang="en-US" dirty="0" smtClean="0"/>
              <a:t> century society, and zooms in the status of women in it. It is the story of a strong woman who goes against conventions of society and </a:t>
            </a:r>
            <a:r>
              <a:rPr lang="en-US" dirty="0"/>
              <a:t>d</a:t>
            </a:r>
            <a:r>
              <a:rPr lang="en-US" dirty="0" smtClean="0"/>
              <a:t>oes not settle for anything less than she wants.</a:t>
            </a:r>
          </a:p>
          <a:p>
            <a:r>
              <a:rPr lang="en-US" dirty="0" smtClean="0"/>
              <a:t>A story of how our pride and prejudice can often blind us and lead us into forming mistaken first impressions. The characters come to realize how wrongful they were, and appreciate the difference between superficial and essential.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08466"/>
            <a:ext cx="2847975" cy="1600200"/>
          </a:xfrm>
          <a:prstGeom prst="rect">
            <a:avLst/>
          </a:prstGeom>
        </p:spPr>
      </p:pic>
    </p:spTree>
    <p:extLst>
      <p:ext uri="{BB962C8B-B14F-4D97-AF65-F5344CB8AC3E}">
        <p14:creationId xmlns:p14="http://schemas.microsoft.com/office/powerpoint/2010/main" val="219866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60648"/>
            <a:ext cx="2628900" cy="1743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16632"/>
            <a:ext cx="3252366" cy="1600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171700"/>
            <a:ext cx="7128792" cy="4686300"/>
          </a:xfrm>
          <a:prstGeom prst="rect">
            <a:avLst/>
          </a:prstGeom>
        </p:spPr>
      </p:pic>
      <p:sp>
        <p:nvSpPr>
          <p:cNvPr id="6" name="TextBox 5"/>
          <p:cNvSpPr txBox="1"/>
          <p:nvPr/>
        </p:nvSpPr>
        <p:spPr>
          <a:xfrm>
            <a:off x="3783962" y="732066"/>
            <a:ext cx="887487" cy="369332"/>
          </a:xfrm>
          <a:prstGeom prst="rect">
            <a:avLst/>
          </a:prstGeom>
          <a:noFill/>
        </p:spPr>
        <p:txBody>
          <a:bodyPr wrap="none" rtlCol="0">
            <a:spAutoFit/>
          </a:bodyPr>
          <a:lstStyle/>
          <a:p>
            <a:r>
              <a:rPr lang="en-US" u="sng" dirty="0" smtClean="0">
                <a:solidFill>
                  <a:schemeClr val="accent3">
                    <a:lumMod val="60000"/>
                    <a:lumOff val="40000"/>
                  </a:schemeClr>
                </a:solidFill>
              </a:rPr>
              <a:t>Task 8. </a:t>
            </a:r>
            <a:endParaRPr lang="en-US" u="sng" dirty="0">
              <a:solidFill>
                <a:schemeClr val="accent3">
                  <a:lumMod val="60000"/>
                  <a:lumOff val="40000"/>
                </a:schemeClr>
              </a:solidFill>
            </a:endParaRPr>
          </a:p>
        </p:txBody>
      </p:sp>
    </p:spTree>
    <p:extLst>
      <p:ext uri="{BB962C8B-B14F-4D97-AF65-F5344CB8AC3E}">
        <p14:creationId xmlns:p14="http://schemas.microsoft.com/office/powerpoint/2010/main" val="1415451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468</Words>
  <Application>Microsoft Office PowerPoint</Application>
  <PresentationFormat>On-screen Show (4:3)</PresentationFormat>
  <Paragraphs>38</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Blackadder ITC</vt:lpstr>
      <vt:lpstr>Calibri</vt:lpstr>
      <vt:lpstr>Consolas</vt:lpstr>
      <vt:lpstr>Corbel</vt:lpstr>
      <vt:lpstr>Wingdings</vt:lpstr>
      <vt:lpstr>Wingdings 2</vt:lpstr>
      <vt:lpstr>Wingdings 3</vt:lpstr>
      <vt:lpstr>Μετρό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agapi</dc:creator>
  <cp:lastModifiedBy>agapi</cp:lastModifiedBy>
  <cp:revision>20</cp:revision>
  <dcterms:created xsi:type="dcterms:W3CDTF">2022-02-15T15:40:00Z</dcterms:created>
  <dcterms:modified xsi:type="dcterms:W3CDTF">2025-01-08T12:12:57Z</dcterms:modified>
</cp:coreProperties>
</file>