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C596F2E-BF67-4250-A1F5-8EE7837BBD4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58F9A2-7E16-4E4A-A4D0-B92CB3ECE97C}" type="datetimeFigureOut">
              <a:rPr lang="el-GR" smtClean="0"/>
              <a:pPr/>
              <a:t>14/3/2022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CC596F2E-BF67-4250-A1F5-8EE7837BBD4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58F9A2-7E16-4E4A-A4D0-B92CB3ECE97C}" type="datetimeFigureOut">
              <a:rPr lang="el-GR" smtClean="0"/>
              <a:pPr/>
              <a:t>14/3/2022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596F2E-BF67-4250-A1F5-8EE7837BBD4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latin typeface="Algerian" pitchFamily="82" charset="0"/>
              </a:rPr>
              <a:t>Pride and Prejudice</a:t>
            </a:r>
            <a:endParaRPr lang="el-GR" dirty="0"/>
          </a:p>
        </p:txBody>
      </p:sp>
      <p:sp>
        <p:nvSpPr>
          <p:cNvPr id="3" name="2 - Υπότιτλος"/>
          <p:cNvSpPr>
            <a:spLocks noGrp="1"/>
          </p:cNvSpPr>
          <p:nvPr>
            <p:ph type="subTitle" idx="1"/>
          </p:nvPr>
        </p:nvSpPr>
        <p:spPr/>
        <p:txBody>
          <a:bodyPr/>
          <a:lstStyle/>
          <a:p>
            <a:r>
              <a:rPr lang="en-US" dirty="0" smtClean="0">
                <a:latin typeface="Bauhaus 93" pitchFamily="82" charset="0"/>
              </a:rPr>
              <a:t>By Jane </a:t>
            </a:r>
            <a:r>
              <a:rPr lang="en-US" dirty="0" smtClean="0">
                <a:latin typeface="Bauhaus 93" pitchFamily="82" charset="0"/>
              </a:rPr>
              <a:t>Austen</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Elizabeth – Jane </a:t>
            </a:r>
            <a:endParaRPr lang="el-GR" dirty="0"/>
          </a:p>
        </p:txBody>
      </p:sp>
      <p:sp>
        <p:nvSpPr>
          <p:cNvPr id="3" name="2 - Θέση περιεχομένου"/>
          <p:cNvSpPr>
            <a:spLocks noGrp="1"/>
          </p:cNvSpPr>
          <p:nvPr>
            <p:ph sz="half" idx="1"/>
          </p:nvPr>
        </p:nvSpPr>
        <p:spPr/>
        <p:txBody>
          <a:bodyPr/>
          <a:lstStyle/>
          <a:p>
            <a:r>
              <a:rPr lang="en-US" b="1" dirty="0" smtClean="0"/>
              <a:t>Elizabeth </a:t>
            </a:r>
          </a:p>
          <a:p>
            <a:pPr>
              <a:buFont typeface="Wingdings" pitchFamily="2" charset="2"/>
              <a:buChar char="§"/>
            </a:pPr>
            <a:r>
              <a:rPr lang="en-US" dirty="0" smtClean="0"/>
              <a:t>refuses to dance with Darcy </a:t>
            </a:r>
            <a:r>
              <a:rPr lang="en-US" b="1" dirty="0" smtClean="0"/>
              <a:t>D </a:t>
            </a:r>
          </a:p>
          <a:p>
            <a:pPr>
              <a:buFont typeface="Wingdings" pitchFamily="2" charset="2"/>
              <a:buChar char="§"/>
            </a:pPr>
            <a:r>
              <a:rPr lang="en-US" dirty="0" smtClean="0"/>
              <a:t> accuses Darcy of having a propensity to hate everybody </a:t>
            </a:r>
            <a:r>
              <a:rPr lang="en-US" b="1" dirty="0" smtClean="0"/>
              <a:t>F </a:t>
            </a:r>
          </a:p>
          <a:p>
            <a:pPr>
              <a:buFont typeface="Wingdings" pitchFamily="2" charset="2"/>
              <a:buChar char="§"/>
            </a:pPr>
            <a:r>
              <a:rPr lang="en-US" dirty="0" smtClean="0"/>
              <a:t> refuses to dance with Darcy again </a:t>
            </a:r>
            <a:r>
              <a:rPr lang="en-US" b="1" dirty="0" smtClean="0"/>
              <a:t>G </a:t>
            </a:r>
          </a:p>
          <a:p>
            <a:endParaRPr lang="el-GR" dirty="0"/>
          </a:p>
        </p:txBody>
      </p:sp>
      <p:sp>
        <p:nvSpPr>
          <p:cNvPr id="4" name="3 - Θέση περιεχομένου"/>
          <p:cNvSpPr>
            <a:spLocks noGrp="1"/>
          </p:cNvSpPr>
          <p:nvPr>
            <p:ph sz="half" idx="2"/>
          </p:nvPr>
        </p:nvSpPr>
        <p:spPr/>
        <p:txBody>
          <a:bodyPr/>
          <a:lstStyle/>
          <a:p>
            <a:r>
              <a:rPr lang="en-US" b="1" dirty="0" smtClean="0"/>
              <a:t>Jane </a:t>
            </a:r>
          </a:p>
          <a:p>
            <a:pPr>
              <a:buFont typeface="Wingdings" pitchFamily="2" charset="2"/>
              <a:buChar char="§"/>
            </a:pPr>
            <a:r>
              <a:rPr lang="en-US" dirty="0" smtClean="0"/>
              <a:t>does not seem to exhibit either of the two</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785794"/>
            <a:ext cx="5643586" cy="5078313"/>
          </a:xfrm>
          <a:prstGeom prst="rect">
            <a:avLst/>
          </a:prstGeom>
        </p:spPr>
        <p:txBody>
          <a:bodyPr wrap="square">
            <a:spAutoFit/>
          </a:bodyPr>
          <a:lstStyle/>
          <a:p>
            <a:r>
              <a:rPr lang="en-US" b="1" i="1" dirty="0"/>
              <a:t>Although the setting and characters of the novel are out of date, Pride and Prejudice has remained a popular novel since its publication in 1813. Why do you think it has retained its popularity? </a:t>
            </a:r>
            <a:endParaRPr lang="en-US" b="1" i="1" dirty="0" smtClean="0"/>
          </a:p>
          <a:p>
            <a:endParaRPr lang="en-US" b="1" i="1" dirty="0"/>
          </a:p>
          <a:p>
            <a:r>
              <a:rPr lang="en-US" dirty="0"/>
              <a:t>The novel seems old-fashioned but it deals with a major issue in literature, pure and unconditional love which overcomes social barriers and all kinds of prejudice. It is still relevant today because despite social and technological advances, human nature seems not to change that easily. </a:t>
            </a:r>
            <a:endParaRPr lang="en-US" dirty="0" smtClean="0"/>
          </a:p>
          <a:p>
            <a:endParaRPr lang="en-US" dirty="0"/>
          </a:p>
          <a:p>
            <a:r>
              <a:rPr lang="en-US" dirty="0"/>
              <a:t>It also </a:t>
            </a:r>
            <a:r>
              <a:rPr lang="en-US" dirty="0" smtClean="0"/>
              <a:t>criticizes </a:t>
            </a:r>
            <a:r>
              <a:rPr lang="en-US" dirty="0"/>
              <a:t>the hypocrisy of the British society of the time and it shows the idleness of well-off people, who do nothing else but attending balls, rendering long visits, travelling, playing music and hunting. Therefore, its social message still holds true today although in a lesser extent.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857356" y="928670"/>
            <a:ext cx="5214974" cy="5355312"/>
          </a:xfrm>
          <a:prstGeom prst="rect">
            <a:avLst/>
          </a:prstGeom>
        </p:spPr>
        <p:txBody>
          <a:bodyPr wrap="square">
            <a:spAutoFit/>
          </a:bodyPr>
          <a:lstStyle/>
          <a:p>
            <a:r>
              <a:rPr lang="en-US" dirty="0" smtClean="0"/>
              <a:t>Besides, the novel evokes our curiosity (or even nostalgia) about a world which is now outdated (at least in developed countries and in big cities), where social boundaries are very strict, where everyone is meticulously “monitored”, criticized, frowned upon, even </a:t>
            </a:r>
            <a:endParaRPr lang="el-GR" dirty="0" smtClean="0"/>
          </a:p>
          <a:p>
            <a:r>
              <a:rPr lang="en-US" dirty="0" smtClean="0"/>
              <a:t>condemned </a:t>
            </a:r>
            <a:r>
              <a:rPr lang="en-US" dirty="0"/>
              <a:t>sometimes, but where, on the other hand, everybody seems to have their own specific “place” in society. </a:t>
            </a:r>
            <a:endParaRPr lang="en-US" dirty="0" smtClean="0"/>
          </a:p>
          <a:p>
            <a:endParaRPr lang="en-US" dirty="0"/>
          </a:p>
          <a:p>
            <a:r>
              <a:rPr lang="en-US" dirty="0"/>
              <a:t>Furthermore, it provides readers with an interesting insight on the status of women in Europe in the 19th century. Women were considered to be “inferior” and every woman who exhibited some kind of independent behaviour would be severely </a:t>
            </a:r>
            <a:r>
              <a:rPr lang="en-US" dirty="0" smtClean="0"/>
              <a:t>criticized. </a:t>
            </a:r>
          </a:p>
          <a:p>
            <a:endParaRPr lang="en-US" dirty="0"/>
          </a:p>
          <a:p>
            <a:r>
              <a:rPr lang="en-US" dirty="0"/>
              <a:t>Last but not least, it is fun to read, not to mention that it offers readers a happy ending!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428604"/>
            <a:ext cx="6000776" cy="6832640"/>
          </a:xfrm>
          <a:prstGeom prst="rect">
            <a:avLst/>
          </a:prstGeom>
        </p:spPr>
        <p:txBody>
          <a:bodyPr wrap="square">
            <a:spAutoFit/>
          </a:bodyPr>
          <a:lstStyle/>
          <a:p>
            <a:r>
              <a:rPr lang="en-US" sz="2000" b="1" i="1" dirty="0">
                <a:latin typeface="Aparajita" pitchFamily="34" charset="0"/>
                <a:cs typeface="Aparajita" pitchFamily="34" charset="0"/>
              </a:rPr>
              <a:t>b. Make a list of the elements or values in the novel that you believe are universal. Do they transcend time? Make a poster and present it to your classmates comparing each other’s findings. </a:t>
            </a:r>
            <a:endParaRPr lang="en-US" sz="2000" b="1" i="1" dirty="0" smtClean="0">
              <a:latin typeface="Aparajita" pitchFamily="34" charset="0"/>
              <a:cs typeface="Aparajita" pitchFamily="34" charset="0"/>
            </a:endParaRPr>
          </a:p>
          <a:p>
            <a:r>
              <a:rPr lang="en-US" sz="2000" dirty="0" smtClean="0">
                <a:latin typeface="Aparajita" pitchFamily="34" charset="0"/>
                <a:cs typeface="Aparajita" pitchFamily="34" charset="0"/>
              </a:rPr>
              <a:t>Love</a:t>
            </a:r>
            <a:r>
              <a:rPr lang="en-US" sz="2000" dirty="0">
                <a:latin typeface="Aparajita" pitchFamily="34" charset="0"/>
                <a:cs typeface="Aparajita" pitchFamily="34" charset="0"/>
              </a:rPr>
              <a:t>, friendship, independence, sincerity, discretion, compassion, understanding, equality, boldness, integrity, self-confidence, wittiness, self-determination etc. </a:t>
            </a:r>
            <a:endParaRPr lang="en-US" sz="2000" dirty="0" smtClean="0">
              <a:latin typeface="Aparajita" pitchFamily="34" charset="0"/>
              <a:cs typeface="Aparajita" pitchFamily="34" charset="0"/>
            </a:endParaRPr>
          </a:p>
          <a:p>
            <a:endParaRPr lang="en-US" sz="2000" dirty="0" smtClean="0">
              <a:latin typeface="Aparajita" pitchFamily="34" charset="0"/>
              <a:cs typeface="Aparajita" pitchFamily="34" charset="0"/>
            </a:endParaRPr>
          </a:p>
          <a:p>
            <a:r>
              <a:rPr lang="en-US" sz="2000" b="1" i="1" dirty="0">
                <a:latin typeface="Aparajita" pitchFamily="34" charset="0"/>
                <a:cs typeface="Aparajita" pitchFamily="34" charset="0"/>
              </a:rPr>
              <a:t>c. Do you think that Elizabeth </a:t>
            </a:r>
            <a:r>
              <a:rPr lang="en-US" sz="2000" b="1" i="1" dirty="0" err="1">
                <a:latin typeface="Aparajita" pitchFamily="34" charset="0"/>
                <a:cs typeface="Aparajita" pitchFamily="34" charset="0"/>
              </a:rPr>
              <a:t>Bennet</a:t>
            </a:r>
            <a:r>
              <a:rPr lang="en-US" sz="2000" b="1" i="1" dirty="0">
                <a:latin typeface="Aparajita" pitchFamily="34" charset="0"/>
                <a:cs typeface="Aparajita" pitchFamily="34" charset="0"/>
              </a:rPr>
              <a:t> would still be considered a remarkable woman in modern-day society? What qualities does she have which may be significant for a young lady nowadays</a:t>
            </a:r>
            <a:r>
              <a:rPr lang="en-US" sz="2000" b="1" i="1" dirty="0" smtClean="0">
                <a:latin typeface="Aparajita" pitchFamily="34" charset="0"/>
                <a:cs typeface="Aparajita" pitchFamily="34" charset="0"/>
              </a:rPr>
              <a:t>?</a:t>
            </a:r>
          </a:p>
          <a:p>
            <a:r>
              <a:rPr lang="en-US" sz="2000" dirty="0">
                <a:latin typeface="Aparajita" pitchFamily="34" charset="0"/>
                <a:cs typeface="Aparajita" pitchFamily="34" charset="0"/>
              </a:rPr>
              <a:t>Elizabeth seems to be independent, intelligent and bold/daring, not being afraid to express her opinion openly. She does show prejudice, but only after being insulted by Darcy. She is proud of herself and of her family and she is not dazzled by fortune or social status, unlike her mother and many other women of her time. She also seems to be a good judge of other people’s character despite the fact that she can be very strict at times. She is probably aware of the fact that she is charming but she is far from conceited. </a:t>
            </a:r>
          </a:p>
          <a:p>
            <a:r>
              <a:rPr lang="en-US" sz="2000" dirty="0">
                <a:latin typeface="Aparajita" pitchFamily="34" charset="0"/>
                <a:cs typeface="Aparajita" pitchFamily="34" charset="0"/>
              </a:rPr>
              <a:t>All these traits are positive, so Elizabeth would certainly be considered a remarkable woman even today. </a:t>
            </a:r>
            <a:r>
              <a:rPr lang="en-US" sz="2000" b="1" i="1" dirty="0" smtClean="0">
                <a:latin typeface="Aparajita" pitchFamily="34" charset="0"/>
                <a:cs typeface="Aparajita" pitchFamily="34" charset="0"/>
              </a:rPr>
              <a:t> </a:t>
            </a:r>
            <a:endParaRPr lang="en-US" sz="2000" b="1" i="1" dirty="0">
              <a:latin typeface="Aparajita" pitchFamily="34" charset="0"/>
              <a:cs typeface="Aparajita" pitchFamily="34" charset="0"/>
            </a:endParaRPr>
          </a:p>
          <a:p>
            <a:r>
              <a:rPr lang="en-US" sz="2000" dirty="0">
                <a:latin typeface="Aparajita" pitchFamily="34" charset="0"/>
                <a:cs typeface="Aparajita" pitchFamily="34" charset="0"/>
              </a:rPr>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500042"/>
            <a:ext cx="4572000" cy="1200329"/>
          </a:xfrm>
          <a:prstGeom prst="rect">
            <a:avLst/>
          </a:prstGeom>
        </p:spPr>
        <p:txBody>
          <a:bodyPr wrap="square">
            <a:spAutoFit/>
          </a:bodyPr>
          <a:lstStyle/>
          <a:p>
            <a:r>
              <a:rPr lang="en-US" b="1" dirty="0" smtClean="0"/>
              <a:t>8. Read the opening line of the novel (which has become a famous quotation since) and work in groups to answer the questions. </a:t>
            </a:r>
            <a:endParaRPr lang="el-GR" dirty="0"/>
          </a:p>
        </p:txBody>
      </p:sp>
      <p:sp>
        <p:nvSpPr>
          <p:cNvPr id="3" name="2 - Ορθογώνιο"/>
          <p:cNvSpPr/>
          <p:nvPr/>
        </p:nvSpPr>
        <p:spPr>
          <a:xfrm>
            <a:off x="1214414" y="2285992"/>
            <a:ext cx="7072362" cy="341632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342900" indent="-342900">
              <a:buAutoNum type="alphaLcPeriod"/>
            </a:pPr>
            <a:r>
              <a:rPr lang="en-US" b="1" i="1" dirty="0" smtClean="0"/>
              <a:t>Which two themes are revealed in the opening line? </a:t>
            </a:r>
          </a:p>
          <a:p>
            <a:pPr marL="342900" indent="-342900"/>
            <a:endParaRPr lang="en-US" b="1" i="1" dirty="0" smtClean="0"/>
          </a:p>
          <a:p>
            <a:r>
              <a:rPr lang="en-US" dirty="0" smtClean="0"/>
              <a:t>Marriage and money/ wealth/ social status </a:t>
            </a:r>
            <a:r>
              <a:rPr lang="en-US" b="1" dirty="0" smtClean="0"/>
              <a:t>or men’s and women’s position in society </a:t>
            </a:r>
          </a:p>
          <a:p>
            <a:endParaRPr lang="en-US" b="1" dirty="0" smtClean="0"/>
          </a:p>
          <a:p>
            <a:r>
              <a:rPr lang="en-US" b="1" i="1" dirty="0" smtClean="0"/>
              <a:t>b. How are individuals defined? Which is the status of women in Regency England, namely in the early 19th century? </a:t>
            </a:r>
          </a:p>
          <a:p>
            <a:endParaRPr lang="en-US" b="1" i="1" dirty="0" smtClean="0"/>
          </a:p>
          <a:p>
            <a:r>
              <a:rPr lang="en-US" dirty="0" smtClean="0"/>
              <a:t>They are defined by their fortune, their social status and their gender. Women have a clearly inferior social status compared to that of men because they are regarded as “complements” to male status and not as individuals with their own needs and personalities.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857233"/>
            <a:ext cx="4572000" cy="2031325"/>
          </a:xfrm>
          <a:prstGeom prst="rect">
            <a:avLst/>
          </a:prstGeom>
        </p:spPr>
        <p:txBody>
          <a:bodyPr wrap="square">
            <a:spAutoFit/>
          </a:bodyPr>
          <a:lstStyle/>
          <a:p>
            <a:r>
              <a:rPr lang="en-US" b="1" i="1" dirty="0" smtClean="0"/>
              <a:t>c. The gossipy small town environment is a microcosm of society at large. What do you think about Jane Austen’s perspective on society as a whole? What conclusion can you draw about Jane Austen’s perspective on the society of that era? </a:t>
            </a:r>
            <a:endParaRPr lang="el-GR" dirty="0"/>
          </a:p>
        </p:txBody>
      </p:sp>
      <p:sp>
        <p:nvSpPr>
          <p:cNvPr id="3" name="2 - Ορθογώνιο"/>
          <p:cNvSpPr/>
          <p:nvPr/>
        </p:nvSpPr>
        <p:spPr>
          <a:xfrm>
            <a:off x="857224" y="3000372"/>
            <a:ext cx="7286676"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dirty="0" smtClean="0"/>
              <a:t>Jane Austen is critical and occasionally ironical towards the society of her time, which was established or structured on the basis of class, money and gender. Social behaviour was regarded as a very important aspect and it was thus closely observed, imposing strong limits on individuals, particularly women. The author shows people who are constantly being watched and </a:t>
            </a:r>
            <a:r>
              <a:rPr lang="en-US" dirty="0" err="1" smtClean="0"/>
              <a:t>criticised</a:t>
            </a:r>
            <a:r>
              <a:rPr lang="en-US" dirty="0" smtClean="0"/>
              <a:t> by others, both in public and family occasions, which could mean that she wanted to portray the lack of independence that people, and especially women, at her time used to have. Moreover, Austen’s choice to present characters from different social and/or economical backgrounds who fall in love with each other, perhaps shows her intention to criticize or even reject the values of her society.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714356"/>
            <a:ext cx="7643866" cy="5355312"/>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b="1" i="1" dirty="0" smtClean="0"/>
              <a:t>How does Darcy see people living in </a:t>
            </a:r>
            <a:r>
              <a:rPr lang="en-US" b="1" i="1" dirty="0" err="1" smtClean="0"/>
              <a:t>Meryton</a:t>
            </a:r>
            <a:r>
              <a:rPr lang="en-US" b="1" i="1" dirty="0" smtClean="0"/>
              <a:t>? </a:t>
            </a:r>
          </a:p>
          <a:p>
            <a:r>
              <a:rPr lang="en-US" dirty="0" smtClean="0"/>
              <a:t>He considers them as being inferior to him </a:t>
            </a:r>
          </a:p>
          <a:p>
            <a:r>
              <a:rPr lang="en-US" b="1" i="1" dirty="0" smtClean="0"/>
              <a:t>b. How do you </a:t>
            </a:r>
            <a:r>
              <a:rPr lang="en-US" b="1" i="1" dirty="0" err="1" smtClean="0"/>
              <a:t>characterise</a:t>
            </a:r>
            <a:r>
              <a:rPr lang="en-US" b="1" i="1" dirty="0" smtClean="0"/>
              <a:t> him? What kind of behaviour does he display? </a:t>
            </a:r>
          </a:p>
          <a:p>
            <a:r>
              <a:rPr lang="en-US" dirty="0" smtClean="0"/>
              <a:t>He can be described as arrogant, snobbish, conceited, prejudiced, socially pretentious and completely dependent on status when judging people or making friends. </a:t>
            </a:r>
          </a:p>
          <a:p>
            <a:r>
              <a:rPr lang="en-US" b="1" i="1" dirty="0" smtClean="0"/>
              <a:t>c. What is his impression of Elizabeth? </a:t>
            </a:r>
          </a:p>
          <a:p>
            <a:r>
              <a:rPr lang="en-US" dirty="0" smtClean="0"/>
              <a:t>He thinks that she is insignificant, inferior to him. He judges her only by her physical appearance and jumps into conclusions. </a:t>
            </a:r>
          </a:p>
          <a:p>
            <a:r>
              <a:rPr lang="en-US" dirty="0" smtClean="0"/>
              <a:t>-----------------------------------------------------------------------------------</a:t>
            </a:r>
          </a:p>
          <a:p>
            <a:r>
              <a:rPr lang="en-US" b="1" i="1" dirty="0" smtClean="0"/>
              <a:t>a. Which word best describes Darcy’s way of making the first marriage proposal to Elizabeth? </a:t>
            </a:r>
          </a:p>
          <a:p>
            <a:r>
              <a:rPr lang="en-US" dirty="0" smtClean="0"/>
              <a:t>Arrogant/ conceited </a:t>
            </a:r>
          </a:p>
          <a:p>
            <a:r>
              <a:rPr lang="en-US" b="1" i="1" dirty="0" smtClean="0"/>
              <a:t>b. How does Elizabeth behave and react with reference to the title of the novel? </a:t>
            </a:r>
          </a:p>
          <a:p>
            <a:r>
              <a:rPr lang="en-US" dirty="0" smtClean="0"/>
              <a:t>She is very proud of herself and she cannot forget the way Darcy has treated her at the beginning of the novel. She is now absolutely prejudiced against him and she disapproves of his every move and opinion.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889844"/>
            <a:ext cx="7786742" cy="504753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b="1" i="1" dirty="0" smtClean="0"/>
              <a:t>c. Can you guess about the impact of Elizabeth’s behaviour on Darcy? How should he behave from now on? </a:t>
            </a:r>
          </a:p>
          <a:p>
            <a:endParaRPr lang="en-US" b="1" i="1" dirty="0" smtClean="0"/>
          </a:p>
          <a:p>
            <a:r>
              <a:rPr lang="en-US" sz="2000" dirty="0" smtClean="0">
                <a:latin typeface="Andalus" pitchFamily="18" charset="-78"/>
                <a:cs typeface="Andalus" pitchFamily="18" charset="-78"/>
              </a:rPr>
              <a:t>He must be very upset because we know that he has started having feelings for Elizabeth, which grew so tense that he finally proposed to her. He should try to convince her that he has changed and that he does not judge people based on their social background but rather on their merit/ personality. He should also try to be less arrogant and aloof and to show his real feelings. </a:t>
            </a:r>
          </a:p>
          <a:p>
            <a:endParaRPr lang="en-US" dirty="0" smtClean="0"/>
          </a:p>
          <a:p>
            <a:endParaRPr lang="en-US" dirty="0" smtClean="0"/>
          </a:p>
          <a:p>
            <a:r>
              <a:rPr lang="en-US" b="1" i="1" dirty="0" smtClean="0"/>
              <a:t>d. Does Elizabeth pay any attention to his behaviour or his aristocratic standing? </a:t>
            </a:r>
          </a:p>
          <a:p>
            <a:endParaRPr lang="en-US" b="1" i="1" dirty="0" smtClean="0"/>
          </a:p>
          <a:p>
            <a:r>
              <a:rPr lang="en-US" sz="2000" dirty="0" smtClean="0"/>
              <a:t>Elizabeth judges him only on the basis of his behaviour towards her and her family and not on his aristocratic background. </a:t>
            </a:r>
          </a:p>
          <a:p>
            <a:r>
              <a:rPr lang="en-US" dirty="0" smtClean="0"/>
              <a:t>-----------------------------------------------------------------------------------------</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785794"/>
            <a:ext cx="8501122" cy="5262979"/>
          </a:xfrm>
          <a:prstGeom prst="rect">
            <a:avLst/>
          </a:prstGeom>
        </p:spPr>
        <p:txBody>
          <a:bodyPr wrap="square">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2400" dirty="0" smtClean="0">
                <a:latin typeface="Blackadder ITC" pitchFamily="82" charset="0"/>
              </a:rPr>
              <a:t>Her lament shows that she has clearly and unequivocally </a:t>
            </a:r>
            <a:r>
              <a:rPr lang="en-US" sz="2400" dirty="0" err="1" smtClean="0">
                <a:latin typeface="Blackadder ITC" pitchFamily="82" charset="0"/>
              </a:rPr>
              <a:t>recognised</a:t>
            </a:r>
            <a:r>
              <a:rPr lang="en-US" sz="2400" dirty="0" smtClean="0">
                <a:latin typeface="Blackadder ITC" pitchFamily="82" charset="0"/>
              </a:rPr>
              <a:t> her faults and has regretted making them. She has been too proud and prejudiced to see that Darcy has changed and that he really loves, admires and respects her.</a:t>
            </a:r>
          </a:p>
          <a:p>
            <a:endParaRPr lang="en-US" sz="2400" dirty="0" smtClean="0">
              <a:latin typeface="Blackadder ITC" pitchFamily="82" charset="0"/>
            </a:endParaRPr>
          </a:p>
          <a:p>
            <a:r>
              <a:rPr lang="en-US" dirty="0" smtClean="0">
                <a:latin typeface="Blackadder ITC" pitchFamily="82" charset="0"/>
              </a:rPr>
              <a:t> </a:t>
            </a:r>
            <a:r>
              <a:rPr lang="en-US" b="1" i="1" dirty="0" smtClean="0">
                <a:latin typeface="Blackadder ITC" pitchFamily="82" charset="0"/>
              </a:rPr>
              <a:t>c. </a:t>
            </a:r>
            <a:r>
              <a:rPr lang="en-US" b="1" dirty="0" smtClean="0"/>
              <a:t>Do you think she feels humiliated when admitting her feelings to Darcy? </a:t>
            </a:r>
          </a:p>
          <a:p>
            <a:r>
              <a:rPr lang="en-US" sz="2000" dirty="0" smtClean="0">
                <a:latin typeface="Blackadder ITC" pitchFamily="82" charset="0"/>
              </a:rPr>
              <a:t>Probably yes, because she is very proud and independent and it is difficult for her to acknowledge her mistakes. On the other hand, she is honest, intelligent and bold, which means that she prefers admitting her feelings than concealing them. </a:t>
            </a:r>
            <a:endParaRPr lang="el-GR" sz="2000" dirty="0"/>
          </a:p>
        </p:txBody>
      </p:sp>
      <p:sp>
        <p:nvSpPr>
          <p:cNvPr id="3" name="2 - Ορθογώνιο"/>
          <p:cNvSpPr/>
          <p:nvPr/>
        </p:nvSpPr>
        <p:spPr>
          <a:xfrm>
            <a:off x="571472" y="1142984"/>
            <a:ext cx="7858180" cy="3046988"/>
          </a:xfrm>
          <a:prstGeom prst="rect">
            <a:avLst/>
          </a:prstGeom>
        </p:spPr>
        <p:txBody>
          <a:bodyPr wrap="square">
            <a:spAutoFit/>
          </a:bodyPr>
          <a:lstStyle/>
          <a:p>
            <a:r>
              <a:rPr lang="en-US" b="1" i="1" dirty="0" smtClean="0"/>
              <a:t>a. Which words show that Elizabeth has shown narrow-mindedness? </a:t>
            </a:r>
          </a:p>
          <a:p>
            <a:endParaRPr lang="en-US" dirty="0" smtClean="0"/>
          </a:p>
          <a:p>
            <a:r>
              <a:rPr lang="en-US" sz="2400" dirty="0" smtClean="0">
                <a:latin typeface="Blackadder ITC" pitchFamily="82" charset="0"/>
              </a:rPr>
              <a:t>Despicably, vanity, useless or </a:t>
            </a:r>
            <a:r>
              <a:rPr lang="en-US" sz="2400" dirty="0" err="1" smtClean="0">
                <a:latin typeface="Blackadder ITC" pitchFamily="82" charset="0"/>
              </a:rPr>
              <a:t>blameable</a:t>
            </a:r>
            <a:r>
              <a:rPr lang="en-US" sz="2400" dirty="0" smtClean="0">
                <a:latin typeface="Blackadder ITC" pitchFamily="82" charset="0"/>
              </a:rPr>
              <a:t> mistrust, wretchedly blind, my folly, prepossession, ignorance, driven reason away</a:t>
            </a:r>
            <a:r>
              <a:rPr lang="en-US" dirty="0" smtClean="0">
                <a:latin typeface="Blackadder ITC" pitchFamily="82" charset="0"/>
              </a:rPr>
              <a:t>. </a:t>
            </a:r>
          </a:p>
          <a:p>
            <a:endParaRPr lang="en-US" b="1" i="1" dirty="0" smtClean="0"/>
          </a:p>
          <a:p>
            <a:r>
              <a:rPr lang="en-US" b="1" i="1" dirty="0" smtClean="0"/>
              <a:t>b. Has she </a:t>
            </a:r>
            <a:r>
              <a:rPr lang="en-US" b="1" i="1" dirty="0" err="1" smtClean="0"/>
              <a:t>recognised</a:t>
            </a:r>
            <a:r>
              <a:rPr lang="en-US" b="1" i="1" dirty="0" smtClean="0"/>
              <a:t> her faults? How has her judgment been affected by her pride and prejudice? </a:t>
            </a:r>
          </a:p>
          <a:p>
            <a:endParaRPr lang="en-US" b="1" i="1" dirty="0" smtClean="0"/>
          </a:p>
          <a:p>
            <a:endParaRPr lang="en-US" b="1" i="1" dirty="0" smtClean="0"/>
          </a:p>
          <a:p>
            <a:endParaRPr lang="en-US" b="1" i="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357158" y="1214422"/>
            <a:ext cx="7643866" cy="6494085"/>
          </a:xfrm>
          <a:prstGeom prst="rect">
            <a:avLst/>
          </a:prstGeom>
        </p:spPr>
        <p:txBody>
          <a:bodyPr wrap="square">
            <a:spAutoFit/>
          </a:bodyPr>
          <a:lstStyle/>
          <a:p>
            <a:pPr marL="342900" indent="-342900">
              <a:buAutoNum type="alphaLcPeriod"/>
            </a:pPr>
            <a:r>
              <a:rPr lang="en-US" sz="2000" b="1" dirty="0" smtClean="0">
                <a:latin typeface="Arabic Typesetting" pitchFamily="66" charset="-78"/>
                <a:cs typeface="Arabic Typesetting" pitchFamily="66" charset="-78"/>
              </a:rPr>
              <a:t>Has Darcy acknowledged that his class prejudice had clouded his judgment about Elizabeth? How is this revealed in the text?</a:t>
            </a:r>
          </a:p>
          <a:p>
            <a:pPr marL="342900" indent="-342900"/>
            <a:r>
              <a:rPr lang="en-US" sz="2400" i="1" dirty="0" smtClean="0">
                <a:latin typeface="Arabic Typesetting" pitchFamily="66" charset="-78"/>
                <a:cs typeface="Arabic Typesetting" pitchFamily="66" charset="-78"/>
              </a:rPr>
              <a:t> Yes, he has and this is revealed by the fact that he admits to being selfish and having compared others only to his own (social) worth. He blames his upbringing for that as his parents have always urged him to care for nobody but himself and his circle. He also admits being humbled by Elizabeth and having been taught a lesson by her.</a:t>
            </a:r>
          </a:p>
          <a:p>
            <a:endParaRPr lang="en-US" sz="2000" b="1" dirty="0" smtClean="0">
              <a:latin typeface="Arabic Typesetting" pitchFamily="66" charset="-78"/>
              <a:cs typeface="Arabic Typesetting" pitchFamily="66" charset="-78"/>
            </a:endParaRPr>
          </a:p>
          <a:p>
            <a:r>
              <a:rPr lang="en-US" sz="2000" b="1" dirty="0" smtClean="0">
                <a:latin typeface="Arabic Typesetting" pitchFamily="66" charset="-78"/>
                <a:cs typeface="Arabic Typesetting" pitchFamily="66" charset="-78"/>
              </a:rPr>
              <a:t>b. What is his opinion about a person's manner and his or her social status? Which words reveal</a:t>
            </a:r>
            <a:r>
              <a:rPr lang="en-US" sz="2000" dirty="0" smtClean="0">
                <a:latin typeface="Arabic Typesetting" pitchFamily="66" charset="-78"/>
                <a:cs typeface="Arabic Typesetting" pitchFamily="66" charset="-78"/>
              </a:rPr>
              <a:t> </a:t>
            </a:r>
            <a:r>
              <a:rPr lang="en-US" sz="2000" b="1" dirty="0" smtClean="0">
                <a:latin typeface="Arabic Typesetting" pitchFamily="66" charset="-78"/>
                <a:cs typeface="Arabic Typesetting" pitchFamily="66" charset="-78"/>
              </a:rPr>
              <a:t>this</a:t>
            </a:r>
            <a:r>
              <a:rPr lang="en-US" sz="2000" dirty="0" smtClean="0">
                <a:latin typeface="Arabic Typesetting" pitchFamily="66" charset="-78"/>
                <a:cs typeface="Arabic Typesetting" pitchFamily="66" charset="-78"/>
              </a:rPr>
              <a:t> </a:t>
            </a:r>
            <a:r>
              <a:rPr lang="en-US" sz="2000" b="1" dirty="0" smtClean="0">
                <a:latin typeface="Arabic Typesetting" pitchFamily="66" charset="-78"/>
                <a:cs typeface="Arabic Typesetting" pitchFamily="66" charset="-78"/>
              </a:rPr>
              <a:t>opinion</a:t>
            </a:r>
            <a:r>
              <a:rPr lang="en-US" sz="2000" dirty="0" smtClean="0">
                <a:latin typeface="Arabic Typesetting" pitchFamily="66" charset="-78"/>
                <a:cs typeface="Arabic Typesetting" pitchFamily="66" charset="-78"/>
              </a:rPr>
              <a:t>?</a:t>
            </a:r>
          </a:p>
          <a:p>
            <a:r>
              <a:rPr lang="en-US" sz="2400" i="1" dirty="0" smtClean="0">
                <a:latin typeface="Arabic Typesetting" pitchFamily="66" charset="-78"/>
                <a:cs typeface="Arabic Typesetting" pitchFamily="66" charset="-78"/>
              </a:rPr>
              <a:t>He has been taught that he is superior to people with a lower social status to his but now, thanks to Elizabeth, he has learned to behave differently. His initial opinions are revealed by words like “pride”, “conceit”, “spoilt”, “selfish”, “overbearing”, “insufficient”, “pretensions” “think meanly of all the  rest of the world.”</a:t>
            </a:r>
          </a:p>
          <a:p>
            <a:endParaRPr lang="en-US" sz="2000" dirty="0" smtClean="0">
              <a:latin typeface="Arabic Typesetting" pitchFamily="66" charset="-78"/>
              <a:cs typeface="Arabic Typesetting" pitchFamily="66" charset="-78"/>
            </a:endParaRPr>
          </a:p>
          <a:p>
            <a:r>
              <a:rPr lang="en-US" sz="2000" b="1" dirty="0" smtClean="0">
                <a:latin typeface="Arabic Typesetting" pitchFamily="66" charset="-78"/>
                <a:cs typeface="Arabic Typesetting" pitchFamily="66" charset="-78"/>
              </a:rPr>
              <a:t>c. Has his upbringing affected his behaviour?</a:t>
            </a:r>
          </a:p>
          <a:p>
            <a:endParaRPr lang="en-US" sz="2000" b="1" dirty="0" smtClean="0">
              <a:latin typeface="Arabic Typesetting" pitchFamily="66" charset="-78"/>
              <a:cs typeface="Arabic Typesetting" pitchFamily="66" charset="-78"/>
            </a:endParaRPr>
          </a:p>
          <a:p>
            <a:endParaRPr lang="en-US" sz="2000" dirty="0" smtClean="0">
              <a:latin typeface="Arabic Typesetting" pitchFamily="66" charset="-78"/>
              <a:cs typeface="Arabic Typesetting" pitchFamily="66" charset="-78"/>
            </a:endParaRPr>
          </a:p>
          <a:p>
            <a:endParaRPr lang="en-US" sz="2000" dirty="0" smtClean="0">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642918"/>
            <a:ext cx="4572000" cy="5078313"/>
          </a:xfrm>
          <a:prstGeom prst="rect">
            <a:avLst/>
          </a:prstGeom>
        </p:spPr>
        <p:txBody>
          <a:bodyPr wrap="square">
            <a:spAutoFit/>
          </a:bodyPr>
          <a:lstStyle/>
          <a:p>
            <a:pPr marL="342900" indent="-342900">
              <a:buAutoNum type="arabicPeriod"/>
            </a:pPr>
            <a:r>
              <a:rPr lang="en-US" b="1" dirty="0" smtClean="0"/>
              <a:t>Irony </a:t>
            </a:r>
            <a:r>
              <a:rPr lang="en-US" b="1" dirty="0"/>
              <a:t>is the use of language in a way that expresses the opposite of its literal meaning. </a:t>
            </a:r>
            <a:r>
              <a:rPr lang="en-US" b="1" dirty="0" smtClean="0"/>
              <a:t> Examples </a:t>
            </a:r>
            <a:r>
              <a:rPr lang="en-US" b="1" dirty="0"/>
              <a:t>of irony in the text. </a:t>
            </a:r>
          </a:p>
          <a:p>
            <a:pPr marL="342900" indent="-342900"/>
            <a:endParaRPr lang="en-US" b="1" dirty="0"/>
          </a:p>
          <a:p>
            <a:pPr marL="342900" indent="-342900"/>
            <a:r>
              <a:rPr lang="en-US" b="1" dirty="0" smtClean="0"/>
              <a:t> </a:t>
            </a:r>
            <a:r>
              <a:rPr lang="en-US" b="1" i="1" dirty="0"/>
              <a:t>“It is a truth universally acknowledged that a single man in possession of good fortune must be in want of a wife”. </a:t>
            </a:r>
            <a:endParaRPr lang="en-US" b="1" i="1" dirty="0" smtClean="0"/>
          </a:p>
          <a:p>
            <a:pPr marL="342900" indent="-342900"/>
            <a:endParaRPr lang="en-US" dirty="0" smtClean="0">
              <a:latin typeface="Agency FB" pitchFamily="34" charset="0"/>
            </a:endParaRPr>
          </a:p>
          <a:p>
            <a:pPr marL="342900" indent="-342900"/>
            <a:r>
              <a:rPr lang="en-US" dirty="0" smtClean="0">
                <a:latin typeface="Agency FB" pitchFamily="34" charset="0"/>
              </a:rPr>
              <a:t>This is a satirical line filled with irony. Its literal meaning is that a “rich single man should certainly be looking for a wife”. If we consider though Austen’s attitude about society’s expectations for women, we realize that this is not in fact her own personal idea but only a view fixed in the minds of the people of that period, which in fact </a:t>
            </a:r>
            <a:r>
              <a:rPr lang="en-US" dirty="0" err="1" smtClean="0">
                <a:latin typeface="Agency FB" pitchFamily="34" charset="0"/>
              </a:rPr>
              <a:t>criticises</a:t>
            </a:r>
            <a:r>
              <a:rPr lang="en-US" dirty="0" smtClean="0">
                <a:latin typeface="Agency FB" pitchFamily="34" charset="0"/>
              </a:rPr>
              <a:t> through her work. It could even bear the reverse meaning, that is “a single woman must be looking for a husband, especially a wealthy one”. </a:t>
            </a:r>
            <a:endParaRPr lang="el-GR" dirty="0" smtClean="0"/>
          </a:p>
          <a:p>
            <a:pPr marL="342900" indent="-342900"/>
            <a:r>
              <a:rPr lang="en-US" b="1" i="1"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928670"/>
            <a:ext cx="7286676" cy="5386090"/>
          </a:xfrm>
          <a:prstGeom prst="rect">
            <a:avLst/>
          </a:prstGeom>
        </p:spPr>
        <p:txBody>
          <a:bodyPr wrap="square">
            <a:spAutoFit/>
          </a:bodyPr>
          <a:lstStyle/>
          <a:p>
            <a:r>
              <a:rPr lang="en-US" sz="2800" i="1" dirty="0" smtClean="0">
                <a:latin typeface="Arabic Typesetting" pitchFamily="66" charset="-78"/>
                <a:cs typeface="Arabic Typesetting" pitchFamily="66" charset="-78"/>
              </a:rPr>
              <a:t>His upbringing is definitely responsible for his behaviour. Being an only son for too long he became spoilt by his parents, despite their good intentions and the fact that they gave him good principles.</a:t>
            </a:r>
          </a:p>
          <a:p>
            <a:r>
              <a:rPr lang="en-US" sz="2400" b="1" dirty="0" smtClean="0">
                <a:latin typeface="Arabic Typesetting" pitchFamily="66" charset="-78"/>
                <a:cs typeface="Arabic Typesetting" pitchFamily="66" charset="-78"/>
              </a:rPr>
              <a:t>d. Explain how the above quotation reveals Darcy's journey to self-discovery. Having in mind that self-</a:t>
            </a:r>
            <a:r>
              <a:rPr lang="en-US" sz="2400" b="1" dirty="0" err="1" smtClean="0">
                <a:latin typeface="Arabic Typesetting" pitchFamily="66" charset="-78"/>
                <a:cs typeface="Arabic Typesetting" pitchFamily="66" charset="-78"/>
              </a:rPr>
              <a:t>actualisers</a:t>
            </a:r>
            <a:r>
              <a:rPr lang="en-US" sz="2400" b="1" dirty="0" smtClean="0">
                <a:latin typeface="Arabic Typesetting" pitchFamily="66" charset="-78"/>
                <a:cs typeface="Arabic Typesetting" pitchFamily="66" charset="-78"/>
              </a:rPr>
              <a:t> accept their own human nature with all its flaws, how can it be characterised as a self-</a:t>
            </a:r>
            <a:r>
              <a:rPr lang="en-US" sz="2400" b="1" dirty="0" err="1" smtClean="0">
                <a:latin typeface="Arabic Typesetting" pitchFamily="66" charset="-78"/>
                <a:cs typeface="Arabic Typesetting" pitchFamily="66" charset="-78"/>
              </a:rPr>
              <a:t>actualisation</a:t>
            </a:r>
            <a:r>
              <a:rPr lang="en-US" sz="2400" b="1" dirty="0" smtClean="0">
                <a:latin typeface="Arabic Typesetting" pitchFamily="66" charset="-78"/>
                <a:cs typeface="Arabic Typesetting" pitchFamily="66" charset="-78"/>
              </a:rPr>
              <a:t> climax?</a:t>
            </a:r>
          </a:p>
          <a:p>
            <a:r>
              <a:rPr lang="en-US" sz="2800" i="1" dirty="0" smtClean="0">
                <a:latin typeface="Arabic Typesetting" pitchFamily="66" charset="-78"/>
                <a:cs typeface="Arabic Typesetting" pitchFamily="66" charset="-78"/>
              </a:rPr>
              <a:t>He admits his own mistakes and flaws and he seems to have sincerely regretted his past behaviour. He also seems to be eager to change and become the man Elizabeth needs and deserves to have by her side. Her behaviour made him </a:t>
            </a:r>
            <a:r>
              <a:rPr lang="en-US" sz="2800" i="1" dirty="0" err="1" smtClean="0">
                <a:latin typeface="Arabic Typesetting" pitchFamily="66" charset="-78"/>
                <a:cs typeface="Arabic Typesetting" pitchFamily="66" charset="-78"/>
              </a:rPr>
              <a:t>realise</a:t>
            </a:r>
            <a:r>
              <a:rPr lang="en-US" sz="2800" i="1" dirty="0" smtClean="0">
                <a:latin typeface="Arabic Typesetting" pitchFamily="66" charset="-78"/>
                <a:cs typeface="Arabic Typesetting" pitchFamily="66" charset="-78"/>
              </a:rPr>
              <a:t> what a mistake it was to care only about the superficial and not the essential.</a:t>
            </a:r>
          </a:p>
          <a:p>
            <a:r>
              <a:rPr lang="en-US" sz="2400" b="1" dirty="0" smtClean="0">
                <a:latin typeface="Arabic Typesetting" pitchFamily="66" charset="-78"/>
                <a:cs typeface="Arabic Typesetting" pitchFamily="66" charset="-78"/>
              </a:rPr>
              <a:t>e. Do you think that achieving a level of self-awareness leads to one’s future happiness? Is future happiness determined by self-awareness only?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714357"/>
            <a:ext cx="8929718" cy="5632311"/>
          </a:xfrm>
          <a:prstGeom prst="rect">
            <a:avLst/>
          </a:prstGeom>
        </p:spPr>
        <p:txBody>
          <a:bodyPr wrap="square">
            <a:spAutoFit/>
          </a:bodyPr>
          <a:lstStyle/>
          <a:p>
            <a:r>
              <a:rPr lang="en-US" sz="2400" b="1" i="1" dirty="0" smtClean="0">
                <a:latin typeface="Arabic Typesetting" pitchFamily="66" charset="-78"/>
                <a:cs typeface="Arabic Typesetting" pitchFamily="66" charset="-78"/>
              </a:rPr>
              <a:t>Task 9 - p.99- Work </a:t>
            </a:r>
            <a:r>
              <a:rPr lang="en-US" sz="2400" b="1" i="1" dirty="0" smtClean="0">
                <a:latin typeface="Arabic Typesetting" pitchFamily="66" charset="-78"/>
                <a:cs typeface="Arabic Typesetting" pitchFamily="66" charset="-78"/>
              </a:rPr>
              <a:t>in groups and discuss the following topics. Decide on a. b. c. and give your own answers</a:t>
            </a:r>
          </a:p>
          <a:p>
            <a:r>
              <a:rPr lang="en-US" sz="2400" b="1" i="1" dirty="0" smtClean="0">
                <a:latin typeface="Arabic Typesetting" pitchFamily="66" charset="-78"/>
                <a:cs typeface="Arabic Typesetting" pitchFamily="66" charset="-78"/>
              </a:rPr>
              <a:t>----------------------------------------------------------------------------------------------------------------------------------------------------------------------------------------------------------------------------------------------------------------------------</a:t>
            </a:r>
          </a:p>
          <a:p>
            <a:r>
              <a:rPr lang="en-US" sz="2400" b="1" i="1" dirty="0" smtClean="0">
                <a:latin typeface="Arabic Typesetting" pitchFamily="66" charset="-78"/>
                <a:cs typeface="Arabic Typesetting" pitchFamily="66" charset="-78"/>
              </a:rPr>
              <a:t>d. Is class consciousness a characteristic of society in Greece? How is our society structured? </a:t>
            </a:r>
          </a:p>
          <a:p>
            <a:r>
              <a:rPr lang="en-US" sz="2400" dirty="0" smtClean="0">
                <a:latin typeface="Arabic Typesetting" pitchFamily="66" charset="-78"/>
                <a:cs typeface="Arabic Typesetting" pitchFamily="66" charset="-78"/>
              </a:rPr>
              <a:t>Probably yes, but to a far lesser extent than in Great Britain, where class division is reflected even in the way people talk (especially as far as pronunciation is concerned). </a:t>
            </a:r>
          </a:p>
          <a:p>
            <a:r>
              <a:rPr lang="en-US" sz="2400" b="1" i="1" dirty="0" smtClean="0">
                <a:latin typeface="Arabic Typesetting" pitchFamily="66" charset="-78"/>
                <a:cs typeface="Arabic Typesetting" pitchFamily="66" charset="-78"/>
              </a:rPr>
              <a:t>e. Can you spot any similarities or differences between current social </a:t>
            </a:r>
            <a:r>
              <a:rPr lang="en-US" sz="2400" b="1" i="1" dirty="0" err="1" smtClean="0">
                <a:latin typeface="Arabic Typesetting" pitchFamily="66" charset="-78"/>
                <a:cs typeface="Arabic Typesetting" pitchFamily="66" charset="-78"/>
              </a:rPr>
              <a:t>behaviours</a:t>
            </a:r>
            <a:r>
              <a:rPr lang="en-US" sz="2400" b="1" i="1" dirty="0" smtClean="0">
                <a:latin typeface="Arabic Typesetting" pitchFamily="66" charset="-78"/>
                <a:cs typeface="Arabic Typesetting" pitchFamily="66" charset="-78"/>
              </a:rPr>
              <a:t> and the ones depicted in the novel? Which are they? </a:t>
            </a:r>
          </a:p>
          <a:p>
            <a:r>
              <a:rPr lang="en-US" sz="2400" dirty="0" smtClean="0">
                <a:latin typeface="Arabic Typesetting" pitchFamily="66" charset="-78"/>
                <a:cs typeface="Arabic Typesetting" pitchFamily="66" charset="-78"/>
              </a:rPr>
              <a:t>Even today in some parts of the world women have an inferior position and less rights than men; some people judge others on the basis of their social status rather than their personal qualities. </a:t>
            </a:r>
          </a:p>
          <a:p>
            <a:r>
              <a:rPr lang="en-US" sz="2400" dirty="0" smtClean="0">
                <a:latin typeface="Arabic Typesetting" pitchFamily="66" charset="-78"/>
                <a:cs typeface="Arabic Typesetting" pitchFamily="66" charset="-78"/>
              </a:rPr>
              <a:t>However, in modern, socially developed societies, women and men have equal status, opportunities and rights. Furthermore, in the modern world, individuals are not so closely watched as in Jane Austen’s time. </a:t>
            </a:r>
          </a:p>
          <a:p>
            <a:endParaRPr lang="el-GR" sz="2400" dirty="0">
              <a:cs typeface="Arabic Typesetting" pitchFamily="66"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785794"/>
            <a:ext cx="5929338" cy="6001643"/>
          </a:xfrm>
          <a:prstGeom prst="rect">
            <a:avLst/>
          </a:prstGeom>
        </p:spPr>
        <p:txBody>
          <a:bodyPr wrap="square">
            <a:spAutoFit/>
          </a:bodyPr>
          <a:lstStyle/>
          <a:p>
            <a:r>
              <a:rPr lang="en-US" sz="2400" b="1" i="1" dirty="0" smtClean="0">
                <a:latin typeface="Arabic Typesetting" pitchFamily="66" charset="-78"/>
                <a:cs typeface="Arabic Typesetting" pitchFamily="66" charset="-78"/>
              </a:rPr>
              <a:t>f. Name some characteristic social values of the 21st century society. </a:t>
            </a:r>
          </a:p>
          <a:p>
            <a:r>
              <a:rPr lang="en-US" sz="2400" dirty="0" smtClean="0">
                <a:latin typeface="Arabic Typesetting" pitchFamily="66" charset="-78"/>
                <a:cs typeface="Arabic Typesetting" pitchFamily="66" charset="-78"/>
              </a:rPr>
              <a:t>Freedom, equality (of rights and opportunities), democracy, social rights, emancipation, financial security, independence, respect, dignity, religious tolerance, freedom of thought, beliefs and expression.</a:t>
            </a:r>
          </a:p>
          <a:p>
            <a:r>
              <a:rPr lang="en-US" sz="2000" b="1" i="1" dirty="0" smtClean="0"/>
              <a:t>g. Which words in the summary and extracts you have read so far reflect the importance that Austen places on the family educating its children? Draw a comparison with our own society.</a:t>
            </a:r>
          </a:p>
          <a:p>
            <a:endParaRPr lang="en-US" sz="2000" b="1" i="1" dirty="0" smtClean="0"/>
          </a:p>
          <a:p>
            <a:r>
              <a:rPr lang="en-US" sz="2000" i="1" dirty="0" smtClean="0"/>
              <a:t>Women in Austen’s time were not expected to get any education. As Austen ironically puts it in the opening line, </a:t>
            </a:r>
            <a:r>
              <a:rPr lang="en-US" sz="2000" b="1" i="1" dirty="0" smtClean="0"/>
              <a:t>women were just expected to land a wealthy husband, while it was only men who would receive an education. </a:t>
            </a:r>
            <a:r>
              <a:rPr lang="en-US" sz="2000" i="1" dirty="0" smtClean="0"/>
              <a:t>But Austen's sarcasm ridicules this mentality. </a:t>
            </a:r>
            <a:endParaRPr lang="el-GR" sz="2000"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1000108"/>
            <a:ext cx="7072362" cy="4062651"/>
          </a:xfrm>
          <a:prstGeom prst="rect">
            <a:avLst/>
          </a:prstGeom>
        </p:spPr>
        <p:txBody>
          <a:bodyPr wrap="square">
            <a:spAutoFit/>
          </a:bodyPr>
          <a:lstStyle/>
          <a:p>
            <a:r>
              <a:rPr lang="en-US" i="1" dirty="0" smtClean="0"/>
              <a:t>Another example, reflecting the importance Austen places on education, is Darcy’s reasoning for refusing to dance with Elizabeth. He says that </a:t>
            </a:r>
            <a:r>
              <a:rPr lang="en-US" sz="2400" b="1" dirty="0" smtClean="0">
                <a:latin typeface="Arabic Typesetting" pitchFamily="66" charset="-78"/>
                <a:cs typeface="Arabic Typesetting" pitchFamily="66" charset="-78"/>
              </a:rPr>
              <a:t>he wouldn’t “dance with anyone not rich enough and well bred.” </a:t>
            </a:r>
            <a:r>
              <a:rPr lang="en-US" i="1" dirty="0" smtClean="0"/>
              <a:t>That means that only people who received an education  were worthy of  other people’s respect.  </a:t>
            </a:r>
          </a:p>
          <a:p>
            <a:endParaRPr lang="en-US" i="1" dirty="0" smtClean="0"/>
          </a:p>
          <a:p>
            <a:r>
              <a:rPr lang="en-US" i="1" dirty="0" smtClean="0"/>
              <a:t>So, Austen is actually saying that education makes people cultured and socially accepted.  Finally, Darcy admits that he was given good principles, as his rich parents obviously provided him with a good education. His education was instrumental in making him a well-mannered man. </a:t>
            </a:r>
            <a:r>
              <a:rPr lang="en-US" b="1" i="1" dirty="0" smtClean="0"/>
              <a:t>In</a:t>
            </a:r>
            <a:r>
              <a:rPr lang="en-US" i="1" dirty="0" smtClean="0"/>
              <a:t> </a:t>
            </a:r>
            <a:r>
              <a:rPr lang="en-US" b="1" i="1" dirty="0" smtClean="0"/>
              <a:t>modern societies in developed countries</a:t>
            </a:r>
            <a:r>
              <a:rPr lang="en-US" i="1" dirty="0" smtClean="0"/>
              <a:t>, a significant percentage of women receives a university education. This proves the importance </a:t>
            </a:r>
            <a:r>
              <a:rPr lang="en-US" b="1" i="1" dirty="0" smtClean="0"/>
              <a:t>contemporary</a:t>
            </a:r>
            <a:r>
              <a:rPr lang="en-US" i="1" dirty="0" smtClean="0"/>
              <a:t> societies place on education in creating cultured, well-rounded individuals.</a:t>
            </a:r>
            <a:endParaRPr lang="el-GR"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785794"/>
            <a:ext cx="4572000" cy="6001643"/>
          </a:xfrm>
          <a:prstGeom prst="rect">
            <a:avLst/>
          </a:prstGeom>
        </p:spPr>
        <p:txBody>
          <a:bodyPr wrap="square">
            <a:spAutoFit/>
          </a:bodyPr>
          <a:lstStyle/>
          <a:p>
            <a:r>
              <a:rPr lang="en-US" sz="2000" b="1" dirty="0"/>
              <a:t>2. How does the author </a:t>
            </a:r>
            <a:r>
              <a:rPr lang="en-US" sz="2000" b="1" dirty="0" err="1"/>
              <a:t>criticise</a:t>
            </a:r>
            <a:r>
              <a:rPr lang="en-US" sz="2000" b="1" dirty="0"/>
              <a:t> the society of that era? Compare that society with contemporary society. Make a chart outlining these differences. </a:t>
            </a:r>
            <a:endParaRPr lang="en-US" sz="2000" b="1" dirty="0" smtClean="0"/>
          </a:p>
          <a:p>
            <a:endParaRPr lang="en-US" sz="2000" b="1" dirty="0" smtClean="0"/>
          </a:p>
          <a:p>
            <a:r>
              <a:rPr lang="en-US" sz="2400" i="1" dirty="0" err="1">
                <a:latin typeface="Andalus" pitchFamily="18" charset="-78"/>
                <a:cs typeface="Andalus" pitchFamily="18" charset="-78"/>
              </a:rPr>
              <a:t>Mrs</a:t>
            </a:r>
            <a:r>
              <a:rPr lang="en-US" sz="2400" i="1" dirty="0">
                <a:latin typeface="Andalus" pitchFamily="18" charset="-78"/>
                <a:cs typeface="Andalus" pitchFamily="18" charset="-78"/>
              </a:rPr>
              <a:t> </a:t>
            </a:r>
            <a:r>
              <a:rPr lang="en-US" sz="2400" i="1" dirty="0" err="1">
                <a:latin typeface="Andalus" pitchFamily="18" charset="-78"/>
                <a:cs typeface="Andalus" pitchFamily="18" charset="-78"/>
              </a:rPr>
              <a:t>Bennet</a:t>
            </a:r>
            <a:r>
              <a:rPr lang="en-US" sz="2400" i="1" dirty="0">
                <a:latin typeface="Andalus" pitchFamily="18" charset="-78"/>
                <a:cs typeface="Andalus" pitchFamily="18" charset="-78"/>
              </a:rPr>
              <a:t>, a foolish and fussy gossip, is the sort who agrees with the novel’s opening words: “It is a truth universally acknowledged that a single man in possession of a good fortune must be in want of a wife.” She sees Bingley’s arrival as an opportunity for one of the girls to obtain a wealthy spouse … 	</a:t>
            </a:r>
          </a:p>
          <a:p>
            <a:endParaRPr lang="el-GR" sz="2400" dirty="0">
              <a:cs typeface="Andalus"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889844"/>
            <a:ext cx="4572000" cy="5355312"/>
          </a:xfrm>
          <a:prstGeom prst="rect">
            <a:avLst/>
          </a:prstGeom>
        </p:spPr>
        <p:txBody>
          <a:bodyPr>
            <a:spAutoFit/>
          </a:bodyPr>
          <a:lstStyle/>
          <a:p>
            <a:r>
              <a:rPr lang="en-US" b="1" dirty="0" smtClean="0"/>
              <a:t>You may discuss: </a:t>
            </a:r>
            <a:endParaRPr lang="en-US" b="1" dirty="0"/>
          </a:p>
          <a:p>
            <a:pPr marL="342900" indent="-342900">
              <a:buFont typeface="Wingdings" pitchFamily="2" charset="2"/>
              <a:buChar char="v"/>
            </a:pPr>
            <a:r>
              <a:rPr lang="en-US" dirty="0" smtClean="0"/>
              <a:t> </a:t>
            </a:r>
            <a:r>
              <a:rPr lang="en-US" dirty="0"/>
              <a:t>the centrality of advantageous marriage as a fundamental social value of that period. In 19th English society, single women’s options used to be extremely limited, and socially prescribed, of course. So, women’s potential and efforts had to be focused on a desperate pursuit of a husband “in possession of good fortune”, as their only means of a secure future; a preoccupation which Austen perceived as absurd, since it only reduced the role of women to that of subservient wives. </a:t>
            </a:r>
          </a:p>
          <a:p>
            <a:pPr marL="342900" indent="-342900">
              <a:buFont typeface="Wingdings" pitchFamily="2" charset="2"/>
              <a:buChar char="v"/>
            </a:pPr>
            <a:r>
              <a:rPr lang="en-US" dirty="0" smtClean="0"/>
              <a:t> </a:t>
            </a:r>
            <a:r>
              <a:rPr lang="en-US" dirty="0"/>
              <a:t>the male dominant society of the period and the inequalities arisen as a result. </a:t>
            </a:r>
          </a:p>
          <a:p>
            <a:pPr marL="342900" indent="-342900">
              <a:buFont typeface="Wingdings" pitchFamily="2" charset="2"/>
              <a:buChar char="v"/>
            </a:pPr>
            <a:r>
              <a:rPr lang="en-US" dirty="0" smtClean="0"/>
              <a:t> </a:t>
            </a:r>
            <a:r>
              <a:rPr lang="en-US" dirty="0"/>
              <a:t>the importance of holding a good reputation in 19th century English society. </a:t>
            </a:r>
          </a:p>
          <a:p>
            <a:pPr marL="342900" indent="-342900">
              <a:buFont typeface="Wingdings" pitchFamily="2" charset="2"/>
              <a:buChar char="v"/>
            </a:pPr>
            <a:r>
              <a:rPr lang="en-US" dirty="0" smtClean="0"/>
              <a:t> </a:t>
            </a:r>
            <a:r>
              <a:rPr lang="en-US" dirty="0"/>
              <a:t>marrying for love </a:t>
            </a:r>
            <a:r>
              <a:rPr lang="en-US" dirty="0" err="1"/>
              <a:t>vs</a:t>
            </a:r>
            <a:r>
              <a:rPr lang="en-US" dirty="0"/>
              <a:t> marrying for money, status and security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000232" y="500041"/>
            <a:ext cx="5500726" cy="6463308"/>
          </a:xfrm>
          <a:prstGeom prst="rect">
            <a:avLst/>
          </a:prstGeom>
        </p:spPr>
        <p:txBody>
          <a:bodyPr wrap="square">
            <a:spAutoFit/>
          </a:bodyPr>
          <a:lstStyle/>
          <a:p>
            <a:r>
              <a:rPr lang="en-US" i="1" dirty="0"/>
              <a:t>He has </a:t>
            </a:r>
            <a:r>
              <a:rPr lang="en-US" b="1" i="1" dirty="0">
                <a:latin typeface="Agency FB" pitchFamily="34" charset="0"/>
              </a:rPr>
              <a:t>no interest in women who are “slighted by other men.” </a:t>
            </a:r>
            <a:endParaRPr lang="en-US" b="1" i="1" dirty="0" smtClean="0">
              <a:latin typeface="Agency FB" pitchFamily="34" charset="0"/>
            </a:endParaRPr>
          </a:p>
          <a:p>
            <a:r>
              <a:rPr lang="en-US" i="1" dirty="0"/>
              <a:t>Bingley, cheerful and sociable, has an excellent time and is taken with Jane; Darcy, cleverer but less tactful, finds people dull and even </a:t>
            </a:r>
            <a:r>
              <a:rPr lang="en-US" b="1" i="1" dirty="0"/>
              <a:t>criticizes Jane for smiling too </a:t>
            </a:r>
            <a:r>
              <a:rPr lang="en-US" b="1" i="1" dirty="0" smtClean="0"/>
              <a:t>often. </a:t>
            </a:r>
            <a:r>
              <a:rPr lang="en-US" b="1" i="1" dirty="0"/>
              <a:t>	</a:t>
            </a:r>
          </a:p>
          <a:p>
            <a:r>
              <a:rPr lang="en-US" i="1" dirty="0"/>
              <a:t>Elizabeth decides that her sister is very much in love with him but conceals it very well. Elizabeth says </a:t>
            </a:r>
            <a:r>
              <a:rPr lang="en-US" b="1" i="1" dirty="0">
                <a:latin typeface="Agency FB" pitchFamily="34" charset="0"/>
              </a:rPr>
              <a:t>it is better for a young woman to be patient until she is sure of her feelings. </a:t>
            </a:r>
            <a:endParaRPr lang="en-US" b="1" i="1" dirty="0" smtClean="0">
              <a:latin typeface="Agency FB" pitchFamily="34" charset="0"/>
            </a:endParaRPr>
          </a:p>
          <a:p>
            <a:endParaRPr lang="en-US" b="1" i="1" dirty="0"/>
          </a:p>
          <a:p>
            <a:r>
              <a:rPr lang="en-US" b="1" dirty="0" smtClean="0"/>
              <a:t>You may discuss: </a:t>
            </a:r>
            <a:r>
              <a:rPr lang="en-US" b="1" i="1" dirty="0"/>
              <a:t>	</a:t>
            </a:r>
          </a:p>
          <a:p>
            <a:r>
              <a:rPr lang="en-US" dirty="0" smtClean="0"/>
              <a:t> </a:t>
            </a:r>
            <a:r>
              <a:rPr lang="en-US" dirty="0"/>
              <a:t>gender stereotypes, especially about the set of ideas that society used to hold about women. Women were expected to dress, behave and present themselves in a certain way in order to be socially accepted and respected </a:t>
            </a:r>
            <a:endParaRPr lang="en-US" dirty="0" smtClean="0"/>
          </a:p>
          <a:p>
            <a:endParaRPr lang="en-US" dirty="0" smtClean="0"/>
          </a:p>
          <a:p>
            <a:r>
              <a:rPr lang="en-US" i="1" dirty="0"/>
              <a:t>Her refusal only increases his admiration, and he considers that </a:t>
            </a:r>
            <a:r>
              <a:rPr lang="en-US" i="1" dirty="0">
                <a:latin typeface="Agency FB" pitchFamily="34" charset="0"/>
              </a:rPr>
              <a:t>“</a:t>
            </a:r>
            <a:r>
              <a:rPr lang="en-US" b="1" i="1" dirty="0">
                <a:latin typeface="Agency FB" pitchFamily="34" charset="0"/>
              </a:rPr>
              <a:t>were it not for the inferiority of her connections, he should be in some danger</a:t>
            </a:r>
            <a:r>
              <a:rPr lang="en-US" b="1" i="1" dirty="0"/>
              <a:t>.” 	</a:t>
            </a:r>
          </a:p>
          <a:p>
            <a:endParaRPr lang="en-US" dirty="0"/>
          </a:p>
          <a:p>
            <a:r>
              <a:rPr lang="en-US" b="1" i="1" dirty="0"/>
              <a:t>	</a:t>
            </a:r>
            <a:endParaRPr lang="en-US" b="1" i="1" dirty="0" smtClean="0"/>
          </a:p>
          <a:p>
            <a:endParaRPr lang="en-US" b="1"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285728"/>
            <a:ext cx="4572000" cy="4801314"/>
          </a:xfrm>
          <a:prstGeom prst="rect">
            <a:avLst/>
          </a:prstGeom>
        </p:spPr>
        <p:txBody>
          <a:bodyPr wrap="square">
            <a:spAutoFit/>
          </a:bodyPr>
          <a:lstStyle/>
          <a:p>
            <a:endParaRPr lang="el-GR" dirty="0"/>
          </a:p>
          <a:p>
            <a:r>
              <a:rPr lang="en-US" b="1" dirty="0" smtClean="0"/>
              <a:t>You may discuss</a:t>
            </a:r>
            <a:r>
              <a:rPr lang="en-US" dirty="0" smtClean="0"/>
              <a:t>: </a:t>
            </a:r>
          </a:p>
          <a:p>
            <a:endParaRPr lang="en-US" dirty="0" smtClean="0"/>
          </a:p>
          <a:p>
            <a:r>
              <a:rPr lang="en-US" dirty="0" smtClean="0"/>
              <a:t>Social </a:t>
            </a:r>
            <a:r>
              <a:rPr lang="en-US" dirty="0"/>
              <a:t>division and inequality. 19th century England was highly stratified with class divisions based on wealth and family connections. The upper class in this established and rigid social hierarchy was usually prejudiced against people who belonged to lower social groups, since according to their assumptions/stereotypes they had very poor breeding, misbehaved and had low value as persons. For this reason, they would avoid intermingling with them, irrespective of emotions or inner goodness, for fear of being insulted or embarrassed.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58847"/>
            <a:ext cx="4572000" cy="7017306"/>
          </a:xfrm>
          <a:prstGeom prst="rect">
            <a:avLst/>
          </a:prstGeom>
        </p:spPr>
        <p:txBody>
          <a:bodyPr>
            <a:spAutoFit/>
          </a:bodyPr>
          <a:lstStyle/>
          <a:p>
            <a:r>
              <a:rPr lang="en-US" b="1" dirty="0"/>
              <a:t>6. Read the definitions of the words pride and prejudice provided by "Oxford" and "Collins" dictionaries. Work in pairs to do the tasks below, drawing on information provided in the summary of the first chapters: </a:t>
            </a:r>
            <a:endParaRPr lang="en-US" b="1" dirty="0" smtClean="0"/>
          </a:p>
          <a:p>
            <a:endParaRPr lang="en-US" b="1" dirty="0"/>
          </a:p>
          <a:p>
            <a:r>
              <a:rPr lang="en-US" b="1" dirty="0"/>
              <a:t>a. </a:t>
            </a:r>
            <a:r>
              <a:rPr lang="en-US" b="1" i="1" dirty="0"/>
              <a:t>Decide which character shows pride and which one shows prejudice in the novel, according to the definitions. Justify your answers with specific examples from the text. </a:t>
            </a:r>
          </a:p>
          <a:p>
            <a:pPr>
              <a:buFont typeface="Wingdings" pitchFamily="2" charset="2"/>
              <a:buChar char="§"/>
            </a:pPr>
            <a:r>
              <a:rPr lang="en-US" dirty="0" smtClean="0"/>
              <a:t> </a:t>
            </a:r>
            <a:r>
              <a:rPr lang="en-US" dirty="0" err="1"/>
              <a:t>Mrs</a:t>
            </a:r>
            <a:r>
              <a:rPr lang="en-US" dirty="0"/>
              <a:t> Bennett shows </a:t>
            </a:r>
            <a:r>
              <a:rPr lang="en-US" b="1" dirty="0"/>
              <a:t>prejudice because she insists that her daughters should marry a wealthy man (A). </a:t>
            </a:r>
          </a:p>
          <a:p>
            <a:pPr>
              <a:buFont typeface="Wingdings" pitchFamily="2" charset="2"/>
              <a:buChar char="§"/>
            </a:pPr>
            <a:r>
              <a:rPr lang="en-US" dirty="0" smtClean="0"/>
              <a:t>Darcy </a:t>
            </a:r>
            <a:r>
              <a:rPr lang="en-US" dirty="0"/>
              <a:t>is mainly associated with </a:t>
            </a:r>
            <a:r>
              <a:rPr lang="en-US" b="1" dirty="0"/>
              <a:t>pride because he thinks that he is too important to dance with Elizabeth, whom he finds not attractive enough at first. He also shows prejudice because he does not want to dance with anyone not rich enough or well-bred (B). </a:t>
            </a:r>
          </a:p>
          <a:p>
            <a:pPr>
              <a:buFont typeface="Wingdings" pitchFamily="2" charset="2"/>
              <a:buChar char="§"/>
            </a:pPr>
            <a:r>
              <a:rPr lang="en-US" b="1" dirty="0" smtClean="0"/>
              <a:t>(</a:t>
            </a:r>
            <a:r>
              <a:rPr lang="en-US" b="1" dirty="0"/>
              <a:t>G). Then, she continues being prejudiced against him and refuses to acknowledge his feelings for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14480" y="1000108"/>
            <a:ext cx="5429288" cy="4247317"/>
          </a:xfrm>
          <a:prstGeom prst="rect">
            <a:avLst/>
          </a:prstGeom>
        </p:spPr>
        <p:txBody>
          <a:bodyPr wrap="square">
            <a:spAutoFit/>
          </a:bodyPr>
          <a:lstStyle/>
          <a:p>
            <a:endParaRPr lang="el-GR" dirty="0"/>
          </a:p>
          <a:p>
            <a:pPr>
              <a:buFont typeface="Wingdings" pitchFamily="2" charset="2"/>
              <a:buChar char="v"/>
            </a:pPr>
            <a:r>
              <a:rPr lang="en-US" dirty="0" smtClean="0"/>
              <a:t> Elizabeth is mainly associated with </a:t>
            </a:r>
            <a:r>
              <a:rPr lang="en-US" b="1" dirty="0" smtClean="0"/>
              <a:t>prejudice against Darcy which derives from his behaviour towards her. That is why she refuses his invitation to dance </a:t>
            </a:r>
            <a:r>
              <a:rPr lang="en-US" dirty="0" smtClean="0"/>
              <a:t>her </a:t>
            </a:r>
            <a:r>
              <a:rPr lang="en-US" dirty="0"/>
              <a:t>until he regrets his behaviour. Elizabeth also shows </a:t>
            </a:r>
            <a:r>
              <a:rPr lang="en-US" b="1" dirty="0"/>
              <a:t>pride, in the first sense of the word, because she is proud of her family and her background; that is why her feelings are hurt by Darcy’s attitude towards her (B). </a:t>
            </a:r>
            <a:endParaRPr lang="en-US" b="1" dirty="0" smtClean="0"/>
          </a:p>
          <a:p>
            <a:endParaRPr lang="en-US" b="1" dirty="0"/>
          </a:p>
          <a:p>
            <a:pPr>
              <a:buFont typeface="Wingdings" pitchFamily="2" charset="2"/>
              <a:buChar char="v"/>
            </a:pPr>
            <a:r>
              <a:rPr lang="en-US" dirty="0" smtClean="0"/>
              <a:t> </a:t>
            </a:r>
            <a:r>
              <a:rPr lang="en-US" dirty="0"/>
              <a:t>Miss Bingley, who is in love with Darcy, is </a:t>
            </a:r>
            <a:r>
              <a:rPr lang="en-US" b="1" dirty="0"/>
              <a:t>prejudiced against Elizabeth because she sees her as a rival; that is why she keeps </a:t>
            </a:r>
            <a:r>
              <a:rPr lang="en-US" b="1" dirty="0" err="1"/>
              <a:t>criticising</a:t>
            </a:r>
            <a:r>
              <a:rPr lang="en-US" b="1" dirty="0"/>
              <a:t> her and her family’s background (G)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Darcy - Bingley</a:t>
            </a:r>
            <a:br>
              <a:rPr lang="en-US" dirty="0" smtClean="0"/>
            </a:br>
            <a:endParaRPr lang="el-GR" dirty="0"/>
          </a:p>
        </p:txBody>
      </p:sp>
      <p:sp>
        <p:nvSpPr>
          <p:cNvPr id="3" name="2 - Θέση περιεχομένου"/>
          <p:cNvSpPr>
            <a:spLocks noGrp="1"/>
          </p:cNvSpPr>
          <p:nvPr>
            <p:ph sz="half" idx="1"/>
          </p:nvPr>
        </p:nvSpPr>
        <p:spPr/>
        <p:txBody>
          <a:bodyPr>
            <a:normAutofit fontScale="77500" lnSpcReduction="20000"/>
          </a:bodyPr>
          <a:lstStyle/>
          <a:p>
            <a:pPr>
              <a:buNone/>
            </a:pPr>
            <a:r>
              <a:rPr lang="en-US" dirty="0" smtClean="0"/>
              <a:t>Darcy</a:t>
            </a:r>
          </a:p>
          <a:p>
            <a:pPr>
              <a:buNone/>
            </a:pPr>
            <a:endParaRPr lang="en-US" dirty="0" smtClean="0"/>
          </a:p>
          <a:p>
            <a:r>
              <a:rPr lang="en-US" dirty="0" smtClean="0"/>
              <a:t>refuses </a:t>
            </a:r>
            <a:r>
              <a:rPr lang="en-US" dirty="0"/>
              <a:t>to dance with Elizabeth </a:t>
            </a:r>
          </a:p>
          <a:p>
            <a:r>
              <a:rPr lang="en-US" dirty="0" err="1" smtClean="0"/>
              <a:t>characterises</a:t>
            </a:r>
            <a:r>
              <a:rPr lang="en-US" dirty="0" smtClean="0"/>
              <a:t> </a:t>
            </a:r>
            <a:r>
              <a:rPr lang="en-US" dirty="0"/>
              <a:t>her as “tolerable but not handsome enough to tempt him” </a:t>
            </a:r>
          </a:p>
          <a:p>
            <a:r>
              <a:rPr lang="en-US" dirty="0" smtClean="0"/>
              <a:t>declares </a:t>
            </a:r>
            <a:r>
              <a:rPr lang="en-US" dirty="0"/>
              <a:t>he has no interest in women “slighted by other men” </a:t>
            </a:r>
            <a:r>
              <a:rPr lang="en-US" b="1" dirty="0"/>
              <a:t>B </a:t>
            </a:r>
          </a:p>
          <a:p>
            <a:r>
              <a:rPr lang="en-US" dirty="0" smtClean="0"/>
              <a:t>finds </a:t>
            </a:r>
            <a:r>
              <a:rPr lang="en-US" dirty="0"/>
              <a:t>people dull </a:t>
            </a:r>
          </a:p>
          <a:p>
            <a:r>
              <a:rPr lang="en-US" dirty="0" smtClean="0"/>
              <a:t> </a:t>
            </a:r>
            <a:r>
              <a:rPr lang="en-US" dirty="0"/>
              <a:t>accuses Jane of smiling too often </a:t>
            </a:r>
            <a:r>
              <a:rPr lang="en-US" b="1" dirty="0"/>
              <a:t>C</a:t>
            </a:r>
            <a:r>
              <a:rPr lang="en-US" dirty="0"/>
              <a:t> </a:t>
            </a:r>
          </a:p>
          <a:p>
            <a:r>
              <a:rPr lang="en-US" dirty="0" smtClean="0"/>
              <a:t>admits </a:t>
            </a:r>
            <a:r>
              <a:rPr lang="en-US" dirty="0"/>
              <a:t>he feels resentment for people </a:t>
            </a:r>
            <a:r>
              <a:rPr lang="en-US" b="1" dirty="0"/>
              <a:t>F</a:t>
            </a:r>
            <a:r>
              <a:rPr lang="en-US" dirty="0"/>
              <a:t> </a:t>
            </a:r>
          </a:p>
          <a:p>
            <a:pPr>
              <a:buNone/>
            </a:pPr>
            <a:r>
              <a:rPr lang="el-GR" dirty="0"/>
              <a:t>	</a:t>
            </a:r>
          </a:p>
          <a:p>
            <a:endParaRPr lang="el-GR" dirty="0"/>
          </a:p>
        </p:txBody>
      </p:sp>
      <p:sp>
        <p:nvSpPr>
          <p:cNvPr id="4" name="3 - Θέση περιεχομένου"/>
          <p:cNvSpPr>
            <a:spLocks noGrp="1"/>
          </p:cNvSpPr>
          <p:nvPr>
            <p:ph sz="half" idx="2"/>
          </p:nvPr>
        </p:nvSpPr>
        <p:spPr/>
        <p:txBody>
          <a:bodyPr>
            <a:normAutofit fontScale="77500" lnSpcReduction="20000"/>
          </a:bodyPr>
          <a:lstStyle/>
          <a:p>
            <a:pPr>
              <a:buNone/>
            </a:pPr>
            <a:r>
              <a:rPr lang="en-US" dirty="0" smtClean="0"/>
              <a:t>Bingley </a:t>
            </a:r>
          </a:p>
          <a:p>
            <a:endParaRPr lang="en-US" dirty="0"/>
          </a:p>
          <a:p>
            <a:r>
              <a:rPr lang="en-US" dirty="0" smtClean="0"/>
              <a:t>does </a:t>
            </a:r>
            <a:r>
              <a:rPr lang="en-US" dirty="0"/>
              <a:t>not seem to exhibit either of the 	</a:t>
            </a:r>
            <a:r>
              <a:rPr lang="en-US" dirty="0" smtClean="0"/>
              <a:t>two</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TotalTime>
  <Words>2972</Words>
  <Application>Microsoft Office PowerPoint</Application>
  <PresentationFormat>Προβολή στην οθόνη (4:3)</PresentationFormat>
  <Paragraphs>154</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Ροή</vt:lpstr>
      <vt:lpstr>Pride and Prejudice</vt:lpstr>
      <vt:lpstr>Διαφάνεια 2</vt:lpstr>
      <vt:lpstr>Διαφάνεια 3</vt:lpstr>
      <vt:lpstr>Διαφάνεια 4</vt:lpstr>
      <vt:lpstr>Διαφάνεια 5</vt:lpstr>
      <vt:lpstr>Διαφάνεια 6</vt:lpstr>
      <vt:lpstr>Διαφάνεια 7</vt:lpstr>
      <vt:lpstr>Διαφάνεια 8</vt:lpstr>
      <vt:lpstr>Darcy - Bingley </vt:lpstr>
      <vt:lpstr>Elizabeth – Jane </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Pride and Prejudice</dc:title>
  <dc:creator>agapi</dc:creator>
  <cp:lastModifiedBy>agapi</cp:lastModifiedBy>
  <cp:revision>23</cp:revision>
  <dcterms:created xsi:type="dcterms:W3CDTF">2022-02-15T18:41:15Z</dcterms:created>
  <dcterms:modified xsi:type="dcterms:W3CDTF">2022-03-14T21:49:00Z</dcterms:modified>
</cp:coreProperties>
</file>