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57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48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72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5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25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7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05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44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1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86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28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8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D96C-1EC5-419D-8A5C-7EBB391649BC}" type="datetimeFigureOut">
              <a:rPr lang="el-GR" smtClean="0"/>
              <a:t>24/3/2025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BDB5-152D-4708-85D9-D884D5698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3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8" y="1460183"/>
            <a:ext cx="3143251" cy="208411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29" y="3656837"/>
            <a:ext cx="2768562" cy="2794763"/>
          </a:xfrm>
          <a:prstGeom prst="rect">
            <a:avLst/>
          </a:prstGeom>
        </p:spPr>
      </p:pic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96384" y="78349"/>
            <a:ext cx="7886700" cy="1325563"/>
          </a:xfrm>
        </p:spPr>
        <p:txBody>
          <a:bodyPr/>
          <a:lstStyle/>
          <a:p>
            <a:pPr algn="ctr"/>
            <a:r>
              <a:rPr lang="el-GR" dirty="0" smtClean="0"/>
              <a:t>Ίδια ή διαφορετικά είδη;;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35" y="1589649"/>
            <a:ext cx="3664615" cy="27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818062" y="265955"/>
            <a:ext cx="74029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Μειξιολογικό</a:t>
            </a:r>
            <a:r>
              <a:rPr lang="el-G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l-G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κριτήριο</a:t>
            </a:r>
            <a:endParaRPr lang="el-GR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86919" y="1485325"/>
            <a:ext cx="8265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Δεν αρκεί </a:t>
            </a:r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απλώς </a:t>
            </a:r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να αναπαράγονται και να δίνουν απογόνους (υβρίδια)…</a:t>
            </a:r>
            <a:endParaRPr lang="el-G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96" y="2826486"/>
            <a:ext cx="3467100" cy="31432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966885" y="2882209"/>
            <a:ext cx="3401914" cy="30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4" y="2131907"/>
            <a:ext cx="3679153" cy="243943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03" y="1640978"/>
            <a:ext cx="3389221" cy="3421296"/>
          </a:xfrm>
          <a:prstGeom prst="rect">
            <a:avLst/>
          </a:prstGeom>
        </p:spPr>
      </p:pic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96384" y="78349"/>
            <a:ext cx="7886700" cy="1325563"/>
          </a:xfrm>
        </p:spPr>
        <p:txBody>
          <a:bodyPr/>
          <a:lstStyle/>
          <a:p>
            <a:pPr algn="ctr"/>
            <a:r>
              <a:rPr lang="el-GR" dirty="0" smtClean="0"/>
              <a:t>Ίδια ή διαφορετικά είδη;;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309303" y="5407036"/>
            <a:ext cx="666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Είναι </a:t>
            </a:r>
            <a:r>
              <a:rPr lang="el-GR" sz="2400" b="1" dirty="0" smtClean="0">
                <a:solidFill>
                  <a:srgbClr val="0000FF"/>
                </a:solidFill>
              </a:rPr>
              <a:t>Εχινόδερμα</a:t>
            </a:r>
            <a:r>
              <a:rPr lang="el-GR" sz="2400" dirty="0" smtClean="0"/>
              <a:t> = ανήκουν στην </a:t>
            </a:r>
            <a:r>
              <a:rPr lang="el-GR" sz="2400" b="1" dirty="0" smtClean="0"/>
              <a:t>ίδια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00FF"/>
                </a:solidFill>
              </a:rPr>
              <a:t>Συνομοταξία</a:t>
            </a:r>
          </a:p>
          <a:p>
            <a:pPr algn="ctr"/>
            <a:r>
              <a:rPr lang="el-GR" sz="2400" dirty="0" smtClean="0"/>
              <a:t>γιατί έχουν </a:t>
            </a:r>
            <a:r>
              <a:rPr lang="el-GR" sz="2400" b="1" dirty="0" smtClean="0">
                <a:solidFill>
                  <a:srgbClr val="0000FF"/>
                </a:solidFill>
              </a:rPr>
              <a:t>περισσότερες ομοιότητες</a:t>
            </a:r>
            <a:endParaRPr lang="el-G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4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96384" y="78349"/>
            <a:ext cx="7886700" cy="1325563"/>
          </a:xfrm>
        </p:spPr>
        <p:txBody>
          <a:bodyPr/>
          <a:lstStyle/>
          <a:p>
            <a:pPr algn="ctr"/>
            <a:r>
              <a:rPr lang="el-GR" dirty="0" smtClean="0"/>
              <a:t>Ίδια ή διαφορετικά είδη;;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8" y="1403912"/>
            <a:ext cx="3305028" cy="247877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3" y="4079629"/>
            <a:ext cx="3358062" cy="23996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1389886"/>
            <a:ext cx="3890796" cy="25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96384" y="78349"/>
            <a:ext cx="7886700" cy="1325563"/>
          </a:xfrm>
        </p:spPr>
        <p:txBody>
          <a:bodyPr/>
          <a:lstStyle/>
          <a:p>
            <a:pPr algn="ctr"/>
            <a:r>
              <a:rPr lang="el-GR" dirty="0" smtClean="0"/>
              <a:t>Ίδια ή διαφορετικά είδη;;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8" y="1403912"/>
            <a:ext cx="3305028" cy="247877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3" y="4079629"/>
            <a:ext cx="3358062" cy="23996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1389886"/>
            <a:ext cx="3890796" cy="2591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88" y="3882683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jonstoni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840" y="3981156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armatus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765" y="6017579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armatus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96384" y="78349"/>
            <a:ext cx="7886700" cy="1325563"/>
          </a:xfrm>
        </p:spPr>
        <p:txBody>
          <a:bodyPr/>
          <a:lstStyle/>
          <a:p>
            <a:pPr algn="ctr"/>
            <a:r>
              <a:rPr lang="el-GR" dirty="0" smtClean="0"/>
              <a:t>Ίδια ή διαφορετικά είδη;;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8" y="1403912"/>
            <a:ext cx="3305028" cy="247877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3" y="4079629"/>
            <a:ext cx="3358062" cy="23996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1389886"/>
            <a:ext cx="3890796" cy="2591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88" y="3882683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jonstoni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840" y="3981156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armatus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765" y="6017579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armatus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78" y="4344348"/>
            <a:ext cx="2440319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Είναι </a:t>
            </a:r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l-GR" sz="2400" dirty="0" smtClean="0"/>
              <a:t>= ανήκουν στο </a:t>
            </a:r>
            <a:r>
              <a:rPr lang="el-GR" sz="2400" b="1" dirty="0" smtClean="0"/>
              <a:t>ίδιο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00FF"/>
                </a:solidFill>
              </a:rPr>
              <a:t>Γένος</a:t>
            </a:r>
          </a:p>
          <a:p>
            <a:pPr algn="ctr"/>
            <a:r>
              <a:rPr lang="el-GR" sz="2400" dirty="0" smtClean="0"/>
              <a:t>γιατί έχουν </a:t>
            </a:r>
            <a:r>
              <a:rPr lang="el-GR" sz="2400" b="1" dirty="0" smtClean="0">
                <a:solidFill>
                  <a:srgbClr val="0000FF"/>
                </a:solidFill>
              </a:rPr>
              <a:t>πολύ περισσότερες ομοιότητες</a:t>
            </a:r>
            <a:endParaRPr lang="el-G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96384" y="78349"/>
            <a:ext cx="7886700" cy="1325563"/>
          </a:xfrm>
        </p:spPr>
        <p:txBody>
          <a:bodyPr/>
          <a:lstStyle/>
          <a:p>
            <a:pPr algn="ctr"/>
            <a:r>
              <a:rPr lang="el-GR" dirty="0" smtClean="0"/>
              <a:t>Ίδια ή διαφορετικά είδη;;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6" y="1485713"/>
            <a:ext cx="3358062" cy="23996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1389886"/>
            <a:ext cx="3890796" cy="2591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125" y="3967129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/>
              <a:t>Astropecten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armatus</a:t>
            </a:r>
            <a:endParaRPr lang="el-GR" sz="24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227" y="4709237"/>
            <a:ext cx="750902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Ανήκουν στο </a:t>
            </a:r>
            <a:r>
              <a:rPr lang="el-GR" sz="2400" b="1" dirty="0" smtClean="0"/>
              <a:t>ίδιο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00FF"/>
                </a:solidFill>
              </a:rPr>
              <a:t>Είδος</a:t>
            </a:r>
          </a:p>
          <a:p>
            <a:pPr algn="ctr"/>
            <a:r>
              <a:rPr lang="el-GR" sz="2400" dirty="0" smtClean="0"/>
              <a:t>γιατί έχουν </a:t>
            </a:r>
            <a:r>
              <a:rPr lang="el-GR" sz="2400" b="1" dirty="0" smtClean="0">
                <a:solidFill>
                  <a:srgbClr val="0000FF"/>
                </a:solidFill>
              </a:rPr>
              <a:t>πάρα πολύ περισσότερες ομοιότητες</a:t>
            </a:r>
            <a:endParaRPr lang="el-GR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3333" y="612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9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32021" y="2933697"/>
            <a:ext cx="629248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Ανήκουν στο </a:t>
            </a:r>
            <a:r>
              <a:rPr lang="el-GR" sz="2000" b="1" dirty="0" smtClean="0"/>
              <a:t>ίδιο</a:t>
            </a:r>
            <a:r>
              <a:rPr lang="el-GR" sz="2000" dirty="0" smtClean="0"/>
              <a:t> </a:t>
            </a:r>
            <a:r>
              <a:rPr lang="el-GR" sz="2000" b="1" dirty="0" smtClean="0">
                <a:solidFill>
                  <a:srgbClr val="0000FF"/>
                </a:solidFill>
              </a:rPr>
              <a:t>Είδος</a:t>
            </a:r>
          </a:p>
          <a:p>
            <a:pPr algn="ctr"/>
            <a:r>
              <a:rPr lang="el-GR" sz="2000" dirty="0" smtClean="0"/>
              <a:t>γιατί έχουν </a:t>
            </a:r>
            <a:r>
              <a:rPr lang="el-GR" sz="2000" b="1" dirty="0" smtClean="0">
                <a:solidFill>
                  <a:srgbClr val="0000FF"/>
                </a:solidFill>
              </a:rPr>
              <a:t>πάρα πολύ περισσότερες ομοιότητες</a:t>
            </a:r>
            <a:endParaRPr lang="el-GR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3333" y="612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1250232" y="4482642"/>
            <a:ext cx="68769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Τυπολογικό κριτήριο</a:t>
            </a:r>
            <a:endParaRPr lang="el-GR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4542" y="975724"/>
            <a:ext cx="5627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Είναι </a:t>
            </a:r>
            <a:r>
              <a:rPr lang="el-GR" sz="2000" b="1" dirty="0" smtClean="0">
                <a:solidFill>
                  <a:srgbClr val="0000FF"/>
                </a:solidFill>
              </a:rPr>
              <a:t>Εχινόδερμα</a:t>
            </a:r>
            <a:r>
              <a:rPr lang="el-GR" sz="2000" dirty="0" smtClean="0"/>
              <a:t> = ανήκουν στην </a:t>
            </a:r>
            <a:r>
              <a:rPr lang="el-GR" sz="2000" b="1" dirty="0" smtClean="0"/>
              <a:t>ίδια</a:t>
            </a:r>
            <a:r>
              <a:rPr lang="el-GR" sz="2000" dirty="0" smtClean="0"/>
              <a:t> </a:t>
            </a:r>
            <a:r>
              <a:rPr lang="el-GR" sz="2000" b="1" dirty="0" smtClean="0">
                <a:solidFill>
                  <a:srgbClr val="0000FF"/>
                </a:solidFill>
              </a:rPr>
              <a:t>Συνομοταξία</a:t>
            </a:r>
          </a:p>
          <a:p>
            <a:pPr algn="ctr"/>
            <a:r>
              <a:rPr lang="el-GR" sz="2000" dirty="0" smtClean="0"/>
              <a:t>γιατί έχουν </a:t>
            </a:r>
            <a:r>
              <a:rPr lang="el-GR" sz="2000" b="1" dirty="0" smtClean="0">
                <a:solidFill>
                  <a:srgbClr val="0000FF"/>
                </a:solidFill>
              </a:rPr>
              <a:t>περισσότερες ομοιότητες</a:t>
            </a:r>
            <a:endParaRPr lang="el-GR" sz="2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1910" y="1999391"/>
            <a:ext cx="587270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Είναι </a:t>
            </a:r>
            <a:r>
              <a:rPr lang="en-GB" sz="2000" i="1" dirty="0" err="1" smtClean="0"/>
              <a:t>Astropecten</a:t>
            </a:r>
            <a:r>
              <a:rPr lang="en-GB" sz="2000" i="1" dirty="0" smtClean="0"/>
              <a:t> </a:t>
            </a:r>
            <a:r>
              <a:rPr lang="el-GR" sz="2000" dirty="0" smtClean="0"/>
              <a:t>= ανήκουν στο </a:t>
            </a:r>
            <a:r>
              <a:rPr lang="el-GR" sz="2000" b="1" dirty="0" smtClean="0"/>
              <a:t>ίδιο</a:t>
            </a:r>
            <a:r>
              <a:rPr lang="el-GR" sz="2000" dirty="0" smtClean="0"/>
              <a:t> </a:t>
            </a:r>
            <a:r>
              <a:rPr lang="el-GR" sz="2000" b="1" dirty="0" smtClean="0">
                <a:solidFill>
                  <a:srgbClr val="0000FF"/>
                </a:solidFill>
              </a:rPr>
              <a:t>Γένος</a:t>
            </a:r>
          </a:p>
          <a:p>
            <a:pPr algn="ctr"/>
            <a:r>
              <a:rPr lang="el-GR" sz="2000" dirty="0" smtClean="0"/>
              <a:t>γιατί έχουν </a:t>
            </a:r>
            <a:r>
              <a:rPr lang="el-GR" sz="2000" b="1" dirty="0" smtClean="0">
                <a:solidFill>
                  <a:srgbClr val="0000FF"/>
                </a:solidFill>
              </a:rPr>
              <a:t>πολύ περισσότερες ομοιότητες</a:t>
            </a:r>
            <a:endParaRPr lang="el-G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9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3333" y="612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1055129" y="325222"/>
            <a:ext cx="68769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Τυπολογικό κριτήριο</a:t>
            </a:r>
            <a:endParaRPr lang="el-GR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08386" y="1876849"/>
            <a:ext cx="7197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400" b="1" dirty="0" smtClean="0">
                <a:ln/>
                <a:solidFill>
                  <a:schemeClr val="accent4"/>
                </a:solidFill>
              </a:rPr>
              <a:t>Είδος → Γένος </a:t>
            </a:r>
            <a:r>
              <a:rPr lang="el-GR" sz="2400" b="1" dirty="0" smtClean="0">
                <a:ln/>
                <a:solidFill>
                  <a:schemeClr val="accent4"/>
                </a:solidFill>
              </a:rPr>
              <a:t>→ Οικογένεια →Τάξη → Κλάση → Φύλο</a:t>
            </a:r>
            <a:endParaRPr lang="el-GR" sz="2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51" y="2526554"/>
            <a:ext cx="3766301" cy="189704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582394" y="4948191"/>
            <a:ext cx="60131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Στο ίδιο είδος: άτομα που μοιάζουν μορφολογικά, βιοχημικά ή/και γενετικά</a:t>
            </a:r>
            <a:endParaRPr lang="el-G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8" y="3824580"/>
            <a:ext cx="1894244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818062" y="265955"/>
            <a:ext cx="74029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Μειξιολογικό</a:t>
            </a:r>
            <a:r>
              <a:rPr lang="el-G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l-GR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κριτήριο</a:t>
            </a:r>
            <a:endParaRPr lang="el-GR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https://www.patrasevents.gr/imgsrv/f/full/1329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35" y="1620970"/>
            <a:ext cx="5752042" cy="36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8327" y="5633991"/>
            <a:ext cx="8265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Στο ίδιο είδος: άτομα που </a:t>
            </a:r>
            <a:r>
              <a:rPr lang="el-GR" sz="2400" b="1" cap="none" spc="0" dirty="0" smtClean="0">
                <a:ln/>
                <a:solidFill>
                  <a:srgbClr val="0000FF"/>
                </a:solidFill>
                <a:effectLst/>
              </a:rPr>
              <a:t>αναπαράγονται</a:t>
            </a:r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 και δίνουν </a:t>
            </a:r>
            <a:r>
              <a:rPr lang="el-GR" sz="2400" b="1" cap="none" spc="0" dirty="0" smtClean="0">
                <a:ln/>
                <a:solidFill>
                  <a:srgbClr val="0000FF"/>
                </a:solidFill>
                <a:effectLst/>
              </a:rPr>
              <a:t>γόνιμους</a:t>
            </a:r>
            <a:r>
              <a:rPr lang="el-GR" sz="2400" b="1" cap="none" spc="0" dirty="0" smtClean="0">
                <a:ln/>
                <a:solidFill>
                  <a:schemeClr val="accent4"/>
                </a:solidFill>
                <a:effectLst/>
              </a:rPr>
              <a:t> απογόνους</a:t>
            </a:r>
            <a:endParaRPr lang="el-G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92640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164</Words>
  <Application>Microsoft Office PowerPoint</Application>
  <PresentationFormat>Προβολή στην οθόνη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Ίδια ή διαφορετικά είδη;;</vt:lpstr>
      <vt:lpstr>Ίδια ή διαφορετικά είδη;;</vt:lpstr>
      <vt:lpstr>Ίδια ή διαφορετικά είδη;;</vt:lpstr>
      <vt:lpstr>Ίδια ή διαφορετικά είδη;;</vt:lpstr>
      <vt:lpstr>Ίδια ή διαφορετικά είδη;;</vt:lpstr>
      <vt:lpstr>Ίδια ή διαφορετικά είδη;;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Ίδια ή διαφορετικά είδη;;</dc:title>
  <dc:creator>user</dc:creator>
  <cp:lastModifiedBy>user</cp:lastModifiedBy>
  <cp:revision>4</cp:revision>
  <dcterms:created xsi:type="dcterms:W3CDTF">2025-03-24T20:16:04Z</dcterms:created>
  <dcterms:modified xsi:type="dcterms:W3CDTF">2025-03-24T20:42:53Z</dcterms:modified>
</cp:coreProperties>
</file>