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32" r:id="rId6"/>
    <p:sldMasterId id="2147483756" r:id="rId7"/>
    <p:sldMasterId id="2147483768" r:id="rId8"/>
  </p:sldMasterIdLst>
  <p:notesMasterIdLst>
    <p:notesMasterId r:id="rId45"/>
  </p:notesMasterIdLst>
  <p:handoutMasterIdLst>
    <p:handoutMasterId r:id="rId46"/>
  </p:handoutMasterIdLst>
  <p:sldIdLst>
    <p:sldId id="257" r:id="rId9"/>
    <p:sldId id="258" r:id="rId10"/>
    <p:sldId id="279" r:id="rId11"/>
    <p:sldId id="256" r:id="rId12"/>
    <p:sldId id="259" r:id="rId13"/>
    <p:sldId id="260" r:id="rId14"/>
    <p:sldId id="262" r:id="rId15"/>
    <p:sldId id="267" r:id="rId16"/>
    <p:sldId id="261" r:id="rId17"/>
    <p:sldId id="266" r:id="rId18"/>
    <p:sldId id="265" r:id="rId19"/>
    <p:sldId id="280" r:id="rId20"/>
    <p:sldId id="268" r:id="rId21"/>
    <p:sldId id="284" r:id="rId22"/>
    <p:sldId id="282" r:id="rId23"/>
    <p:sldId id="283" r:id="rId24"/>
    <p:sldId id="271" r:id="rId25"/>
    <p:sldId id="272" r:id="rId26"/>
    <p:sldId id="285" r:id="rId27"/>
    <p:sldId id="286" r:id="rId28"/>
    <p:sldId id="287" r:id="rId29"/>
    <p:sldId id="288" r:id="rId30"/>
    <p:sldId id="289" r:id="rId31"/>
    <p:sldId id="290" r:id="rId32"/>
    <p:sldId id="291" r:id="rId33"/>
    <p:sldId id="292" r:id="rId34"/>
    <p:sldId id="302" r:id="rId35"/>
    <p:sldId id="293" r:id="rId36"/>
    <p:sldId id="294" r:id="rId37"/>
    <p:sldId id="295" r:id="rId38"/>
    <p:sldId id="296" r:id="rId39"/>
    <p:sldId id="297" r:id="rId40"/>
    <p:sldId id="298" r:id="rId41"/>
    <p:sldId id="29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DAF"/>
    <a:srgbClr val="A1D64A"/>
    <a:srgbClr val="17E917"/>
    <a:srgbClr val="97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1" autoAdjust="0"/>
    <p:restoredTop sz="71696" autoAdjust="0"/>
  </p:normalViewPr>
  <p:slideViewPr>
    <p:cSldViewPr>
      <p:cViewPr varScale="1">
        <p:scale>
          <a:sx n="81" d="100"/>
          <a:sy n="81" d="100"/>
        </p:scale>
        <p:origin x="-996" y="-90"/>
      </p:cViewPr>
      <p:guideLst>
        <p:guide orient="horz" pos="2160"/>
        <p:guide pos="2880"/>
      </p:guideLst>
    </p:cSldViewPr>
  </p:slideViewPr>
  <p:outlineViewPr>
    <p:cViewPr>
      <p:scale>
        <a:sx n="33" d="100"/>
        <a:sy n="33" d="100"/>
      </p:scale>
      <p:origin x="42" y="213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854C0F0C-1BAA-4658-8594-63ED3C79B2A3}" type="datetimeFigureOut">
              <a:rPr lang="en-US" smtClean="0"/>
              <a:t>1/22/2014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5C0550C3-C8EC-4218-924D-759CFF884EFA}" type="slidenum">
              <a:rPr lang="en-US" smtClean="0"/>
              <a:t>‹#›</a:t>
            </a:fld>
            <a:endParaRPr lang="en-US"/>
          </a:p>
        </p:txBody>
      </p:sp>
    </p:spTree>
    <p:extLst>
      <p:ext uri="{BB962C8B-B14F-4D97-AF65-F5344CB8AC3E}">
        <p14:creationId xmlns:p14="http://schemas.microsoft.com/office/powerpoint/2010/main" val="202683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8683DD3E-5B59-4CD7-BED0-488C08F16AE8}"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6D716EE2-E4C8-4D16-9E52-AA0B1919CBA0}" type="slidenum">
              <a:rPr lang="en-US" smtClean="0"/>
              <a:t>‹#›</a:t>
            </a:fld>
            <a:endParaRPr lang="en-US"/>
          </a:p>
        </p:txBody>
      </p:sp>
    </p:spTree>
    <p:extLst>
      <p:ext uri="{BB962C8B-B14F-4D97-AF65-F5344CB8AC3E}">
        <p14:creationId xmlns:p14="http://schemas.microsoft.com/office/powerpoint/2010/main" val="331209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BF3KQ71qp3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vma.org/advocacy/stateandlocal/pages/state-issues-welfare.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nimalagalliance.org/current/home.cfm?Category=Current_Issues&amp;Section=Mai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mmunities.naae.org/message/6380#638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rcyforanimals.org/" TargetMode="External"/><Relationship Id="rId7" Type="http://schemas.openxmlformats.org/officeDocument/2006/relationships/hyperlink" Target="http://www.aspca.org/"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americanhumane.org/?gclid=CNfwo6-n4LoCFSJo7AodqywAHg" TargetMode="External"/><Relationship Id="rId5" Type="http://schemas.openxmlformats.org/officeDocument/2006/relationships/hyperlink" Target="http://www.peta.org/" TargetMode="External"/><Relationship Id="rId4" Type="http://schemas.openxmlformats.org/officeDocument/2006/relationships/hyperlink" Target="http://www.idausa.or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nimal-rights.com/arpage.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wionline.org/content/legislatio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animalwelfarecouncil.com/welfare-vs-rights/" TargetMode="External"/><Relationship Id="rId4" Type="http://schemas.openxmlformats.org/officeDocument/2006/relationships/hyperlink" Target="https://www.ffa.org/documents/learn/MS.AI.4.1.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nimallaw.info/statutes/stusfd7usca1901.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nimallaw.info/statutes/stusawa.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vma.org/KB/Policies/Pages/AVMA-Animal-Welfare-Principles.asp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eta.org/about/faq/What-do-you-mean-by-animal-rights.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vimeo.com/480808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vma.org/KB/Resources/Reference/AnimalWelfare/Pages/default.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KONb-xSZvg&amp;list=PLV2RDOhiGtcRplpAKH4Id5lsSoXqXqJX_"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r>
              <a:rPr lang="en-US" dirty="0" smtClean="0"/>
              <a:t>Ask</a:t>
            </a:r>
            <a:r>
              <a:rPr lang="en-US" baseline="0" dirty="0" smtClean="0"/>
              <a:t> students to read the question and respond on a piece of paper or in a journal.</a:t>
            </a:r>
          </a:p>
          <a:p>
            <a:r>
              <a:rPr lang="en-US" baseline="0" dirty="0" smtClean="0"/>
              <a:t>Give class ~1 minute to read and respond</a:t>
            </a:r>
          </a:p>
          <a:p>
            <a:r>
              <a:rPr lang="en-US" baseline="0" dirty="0" smtClean="0"/>
              <a:t>Ask students, “What did you write down?” quickly discuss some of their ideas and add some of your own. </a:t>
            </a:r>
          </a:p>
          <a:p>
            <a:r>
              <a:rPr lang="en-US" baseline="0" dirty="0" smtClean="0"/>
              <a:t>Some good examples are that many people think that:</a:t>
            </a:r>
          </a:p>
          <a:p>
            <a:r>
              <a:rPr lang="en-US" baseline="0" dirty="0" smtClean="0"/>
              <a:t>-FFA stands for “Future Farmers of America”, it no longer does.</a:t>
            </a:r>
          </a:p>
          <a:p>
            <a:r>
              <a:rPr lang="en-US" baseline="0" dirty="0" smtClean="0"/>
              <a:t>-All Texans ride tractors and horses to school, they do not.</a:t>
            </a:r>
          </a:p>
          <a:p>
            <a:r>
              <a:rPr lang="en-US" baseline="0" dirty="0" smtClean="0"/>
              <a:t>-The word cow represents all sexes of cattle, it actually only represents a previously bred female. (a steer, bull, heifer or calf is not the same as cow)</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1</a:t>
            </a:fld>
            <a:endParaRPr lang="en-US"/>
          </a:p>
        </p:txBody>
      </p:sp>
    </p:spTree>
    <p:extLst>
      <p:ext uri="{BB962C8B-B14F-4D97-AF65-F5344CB8AC3E}">
        <p14:creationId xmlns:p14="http://schemas.microsoft.com/office/powerpoint/2010/main" val="197394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Video can be found at HSUS’ YouTube channel: </a:t>
            </a:r>
            <a:r>
              <a:rPr lang="en-US" dirty="0" smtClean="0">
                <a:hlinkClick r:id="rId3"/>
              </a:rPr>
              <a:t>http://www.youtube.com/watch?v=BF3KQ71qp3M</a:t>
            </a:r>
            <a:endParaRPr lang="en-US" dirty="0" smtClean="0"/>
          </a:p>
          <a:p>
            <a:pPr defTabSz="914350">
              <a:defRPr/>
            </a:pPr>
            <a:endParaRPr lang="en-US" dirty="0" smtClean="0"/>
          </a:p>
          <a:p>
            <a:pPr defTabSz="914350">
              <a:defRPr/>
            </a:pPr>
            <a:r>
              <a:rPr lang="en-US" dirty="0" smtClean="0"/>
              <a:t>DISCUSSION:</a:t>
            </a:r>
            <a:r>
              <a:rPr lang="en-US" baseline="0" dirty="0" smtClean="0"/>
              <a:t>  </a:t>
            </a:r>
          </a:p>
          <a:p>
            <a:pPr defTabSz="914350">
              <a:defRPr/>
            </a:pPr>
            <a:r>
              <a:rPr lang="en-US" baseline="0" dirty="0" smtClean="0"/>
              <a:t>Ask students, the displayed questions. Allow for discussion.</a:t>
            </a:r>
          </a:p>
          <a:p>
            <a:pPr defTabSz="914350">
              <a:defRPr/>
            </a:pPr>
            <a:r>
              <a:rPr lang="en-US" baseline="0" dirty="0" smtClean="0"/>
              <a:t>**This video should bring up discussion but there is no right or wrong answer or opinion regarding this subject!**</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6017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p>
          <a:p>
            <a:r>
              <a:rPr lang="en-US" dirty="0" smtClean="0"/>
              <a:t>Students should be able to identify that</a:t>
            </a:r>
            <a:r>
              <a:rPr lang="en-US" baseline="0" dirty="0" smtClean="0"/>
              <a:t> Tommy Wright believes in animal rights and that Sally </a:t>
            </a:r>
            <a:r>
              <a:rPr lang="en-US" baseline="0" dirty="0" err="1" smtClean="0"/>
              <a:t>Wellfair</a:t>
            </a:r>
            <a:r>
              <a:rPr lang="en-US" baseline="0" dirty="0" smtClean="0"/>
              <a:t> believes in animal welfare.</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13</a:t>
            </a:fld>
            <a:endParaRPr lang="en-US"/>
          </a:p>
        </p:txBody>
      </p:sp>
    </p:spTree>
    <p:extLst>
      <p:ext uri="{BB962C8B-B14F-4D97-AF65-F5344CB8AC3E}">
        <p14:creationId xmlns:p14="http://schemas.microsoft.com/office/powerpoint/2010/main" val="370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AVMA</a:t>
            </a:r>
            <a:r>
              <a:rPr lang="en-US" baseline="0" dirty="0" smtClean="0"/>
              <a:t> issues- </a:t>
            </a:r>
            <a:r>
              <a:rPr lang="en-US" dirty="0" smtClean="0">
                <a:hlinkClick r:id="rId3"/>
              </a:rPr>
              <a:t>https://www.avma.org/advocacy/stateandlocal/pages/state-issues-welfare.aspx</a:t>
            </a:r>
            <a:endParaRPr lang="en-US" dirty="0" smtClean="0"/>
          </a:p>
          <a:p>
            <a:r>
              <a:rPr lang="en-US" dirty="0" smtClean="0"/>
              <a:t>Ag Alliance Issues- </a:t>
            </a:r>
            <a:r>
              <a:rPr lang="en-US" dirty="0" smtClean="0">
                <a:hlinkClick r:id="rId4"/>
              </a:rPr>
              <a:t>http://www.animalagalliance.org/current/home.cfm?Category=Current_Issues&amp;Section=Main</a:t>
            </a:r>
            <a:endParaRPr lang="en-US" dirty="0" smtClean="0"/>
          </a:p>
          <a:p>
            <a:pPr defTabSz="914350">
              <a:defRPr/>
            </a:pP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6017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more issues.</a:t>
            </a:r>
            <a:r>
              <a:rPr lang="en-US" baseline="0" dirty="0" smtClean="0"/>
              <a:t> These three are the most common related to small animals.</a:t>
            </a:r>
            <a:endParaRPr lang="en-US" dirty="0" smtClean="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6017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p>
          <a:p>
            <a:r>
              <a:rPr lang="en-US" dirty="0" smtClean="0"/>
              <a:t>Give</a:t>
            </a:r>
            <a:r>
              <a:rPr lang="en-US" baseline="0" dirty="0" smtClean="0"/>
              <a:t> each group one of the seven animal rights and animal welfare issues. Each student will also need a research handout. Ask each group to research their issue and to prepare a class presentation on it. You may ask them to make this project as in-depth and elaborate as you choose. This means you may ask them to do quickly research and briefly read their handouts to the class or, on the other end of the spectrum you may ask them to in-depth research and prepare a PowerPoint or poster.  </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17</a:t>
            </a:fld>
            <a:endParaRPr lang="en-US"/>
          </a:p>
        </p:txBody>
      </p:sp>
    </p:spTree>
    <p:extLst>
      <p:ext uri="{BB962C8B-B14F-4D97-AF65-F5344CB8AC3E}">
        <p14:creationId xmlns:p14="http://schemas.microsoft.com/office/powerpoint/2010/main" val="40615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716EE2-E4C8-4D16-9E52-AA0B1919CBA0}" type="slidenum">
              <a:rPr lang="en-US" smtClean="0"/>
              <a:t>18</a:t>
            </a:fld>
            <a:endParaRPr lang="en-US"/>
          </a:p>
        </p:txBody>
      </p:sp>
    </p:spTree>
    <p:extLst>
      <p:ext uri="{BB962C8B-B14F-4D97-AF65-F5344CB8AC3E}">
        <p14:creationId xmlns:p14="http://schemas.microsoft.com/office/powerpoint/2010/main" val="282589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http://communities.naae.org/message/6380#6380</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475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19691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33380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1089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continued:</a:t>
            </a:r>
          </a:p>
          <a:p>
            <a:r>
              <a:rPr lang="en-US" dirty="0" smtClean="0"/>
              <a:t>Ask</a:t>
            </a:r>
            <a:r>
              <a:rPr lang="en-US" baseline="0" dirty="0" smtClean="0"/>
              <a:t> students to read the second question and to again, write a written response.</a:t>
            </a:r>
          </a:p>
          <a:p>
            <a:r>
              <a:rPr lang="en-US" baseline="0" dirty="0" smtClean="0"/>
              <a:t>Give class ~1 minute to read and respond.</a:t>
            </a:r>
          </a:p>
          <a:p>
            <a:r>
              <a:rPr lang="en-US" baseline="0" dirty="0" smtClean="0"/>
              <a:t>Ask students, “What did you write down?” quickly discuss some of their ideas and add some of your own, explaining that “Animal rights is a different concept than animal welfare.”</a:t>
            </a:r>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2</a:t>
            </a:fld>
            <a:endParaRPr lang="en-US"/>
          </a:p>
        </p:txBody>
      </p:sp>
    </p:spTree>
    <p:extLst>
      <p:ext uri="{BB962C8B-B14F-4D97-AF65-F5344CB8AC3E}">
        <p14:creationId xmlns:p14="http://schemas.microsoft.com/office/powerpoint/2010/main" val="335153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APPLICATION:</a:t>
            </a:r>
          </a:p>
          <a:p>
            <a:r>
              <a:rPr lang="en-US" baseline="0" dirty="0" smtClean="0"/>
              <a:t>Break the class into 5 groups. Each group should spend 5-10 minutes researching one of the five organizations from above. They should find the organization’s mission statement and learn more about the goals of the organization. Next allow each group 1-2 minutes to teach the class about the organization They will need to pull the webpage up on the screen and give a quick tour of the site. This is an important skill for students to have; students need to have knowledge and understanding of how to research and identify important aspects of organizational webpages. The class should be able to identify how each organization is different or similar.</a:t>
            </a:r>
            <a:endParaRPr lang="en-US" dirty="0" smtClean="0">
              <a:hlinkClick r:id="rId3"/>
            </a:endParaRPr>
          </a:p>
          <a:p>
            <a:r>
              <a:rPr lang="en-US" dirty="0" smtClean="0">
                <a:hlinkClick r:id="rId3"/>
              </a:rPr>
              <a:t>http://www.mercyforanimals.org/</a:t>
            </a:r>
            <a:endParaRPr lang="en-US" dirty="0" smtClean="0"/>
          </a:p>
          <a:p>
            <a:r>
              <a:rPr lang="en-US" dirty="0" smtClean="0">
                <a:hlinkClick r:id="rId4"/>
              </a:rPr>
              <a:t>http://www.idausa.org/</a:t>
            </a:r>
            <a:endParaRPr lang="en-US" dirty="0" smtClean="0"/>
          </a:p>
          <a:p>
            <a:r>
              <a:rPr lang="en-US" dirty="0" smtClean="0">
                <a:hlinkClick r:id="rId5"/>
              </a:rPr>
              <a:t>http://www.peta.org/</a:t>
            </a:r>
            <a:endParaRPr lang="en-US" dirty="0" smtClean="0"/>
          </a:p>
          <a:p>
            <a:r>
              <a:rPr lang="en-US" dirty="0" smtClean="0">
                <a:hlinkClick r:id="rId6"/>
              </a:rPr>
              <a:t>http://www.americanhumane.org</a:t>
            </a:r>
            <a:endParaRPr lang="en-US" dirty="0" smtClean="0"/>
          </a:p>
          <a:p>
            <a:r>
              <a:rPr lang="en-US" dirty="0" smtClean="0">
                <a:hlinkClick r:id="rId7"/>
              </a:rPr>
              <a:t>http://www.aspca.org/</a:t>
            </a:r>
            <a:endParaRPr lang="en-US" dirty="0" smtClean="0"/>
          </a:p>
          <a:p>
            <a:r>
              <a:rPr lang="en-US" dirty="0" smtClean="0"/>
              <a:t>**Note that these organizations</a:t>
            </a:r>
            <a:r>
              <a:rPr lang="en-US" baseline="0" dirty="0" smtClean="0"/>
              <a:t> do not all believe in the same ideas. They may fit into different sections of the animal rights or animal welfare spectrums. When looking into these organizations it is important to remember that animal rights and animal welfare are current debates and there are many varying ideas of each.**</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3042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lvl="1" defTabSz="914350">
              <a:defRPr/>
            </a:pPr>
            <a:r>
              <a:rPr lang="en-US" dirty="0" smtClean="0">
                <a:hlinkClick r:id="rId3"/>
              </a:rPr>
              <a:t>http://animal-rights.com/arpage.htm</a:t>
            </a:r>
            <a:endParaRPr lang="en-US" dirty="0" smtClean="0"/>
          </a:p>
          <a:p>
            <a:pPr lvl="1"/>
            <a:r>
              <a:rPr lang="en-US" dirty="0" smtClean="0"/>
              <a:t>APPLICATION:</a:t>
            </a:r>
          </a:p>
          <a:p>
            <a:pPr lvl="1"/>
            <a:r>
              <a:rPr lang="en-US" dirty="0" smtClean="0"/>
              <a:t>Allow 10-20</a:t>
            </a:r>
            <a:r>
              <a:rPr lang="en-US" baseline="0" dirty="0" smtClean="0"/>
              <a:t> minutes, depending on the grade level and reading abilities of your students, to complete the task explained above. </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3042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APPLICATION:</a:t>
            </a:r>
            <a:r>
              <a:rPr lang="en-US" baseline="0" dirty="0" smtClean="0"/>
              <a:t> </a:t>
            </a:r>
            <a:r>
              <a:rPr lang="en-US" dirty="0" smtClean="0"/>
              <a:t>The</a:t>
            </a:r>
            <a:r>
              <a:rPr lang="en-US" baseline="0" dirty="0" smtClean="0"/>
              <a:t> red play button links to a YouTube video of Dr. </a:t>
            </a:r>
            <a:r>
              <a:rPr lang="en-US" baseline="0" dirty="0" err="1" smtClean="0"/>
              <a:t>Grandin</a:t>
            </a:r>
            <a:r>
              <a:rPr lang="en-US" baseline="0" dirty="0" smtClean="0"/>
              <a:t>  touring a small animal turkey facility. The video can also be found by copying and pasting the following URL into your internet browser. </a:t>
            </a:r>
            <a:r>
              <a:rPr lang="en-US" u="sng" baseline="0" dirty="0" smtClean="0">
                <a:solidFill>
                  <a:srgbClr val="0000FF"/>
                </a:solidFill>
              </a:rPr>
              <a:t>http://www.youtube.com/watch?v=852zxDEAR-Q</a:t>
            </a:r>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3042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p>
          <a:p>
            <a:r>
              <a:rPr lang="en-US" dirty="0" smtClean="0"/>
              <a:t>Students</a:t>
            </a:r>
            <a:r>
              <a:rPr lang="en-US" baseline="0" dirty="0" smtClean="0"/>
              <a:t> will fill out the note taking worksheet using the given information above.</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90332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is an overview and the following slides will go into detail over each to allow students to fill out their note sheet. </a:t>
            </a:r>
          </a:p>
          <a:p>
            <a:endParaRPr lang="en-US" baseline="0" dirty="0" smtClean="0"/>
          </a:p>
          <a:p>
            <a:r>
              <a:rPr lang="en-US" baseline="0" dirty="0" smtClean="0"/>
              <a:t>APPLICATION: Discuss the trend change of animal welfare focus over the years. Students should understand that animal welfare has been a topic of importance for a very long time but has grown to focus on specific areas rather than animals as a whole. Remind your students that this is a good thing so that each different animal in a different situation may still receive humane handling, humane care or humane harvest.</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27</a:t>
            </a:fld>
            <a:endParaRPr lang="en-US"/>
          </a:p>
        </p:txBody>
      </p:sp>
    </p:spTree>
    <p:extLst>
      <p:ext uri="{BB962C8B-B14F-4D97-AF65-F5344CB8AC3E}">
        <p14:creationId xmlns:p14="http://schemas.microsoft.com/office/powerpoint/2010/main" val="282318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https://awionline.org/content/legislation</a:t>
            </a:r>
            <a:endParaRPr lang="en-US" dirty="0" smtClean="0"/>
          </a:p>
          <a:p>
            <a:r>
              <a:rPr lang="en-US" dirty="0" smtClean="0">
                <a:hlinkClick r:id="rId4"/>
              </a:rPr>
              <a:t>https://www.ffa.org/documents/learn/MS.AI.4.1.pdf</a:t>
            </a:r>
            <a:endParaRPr lang="en-US" dirty="0" smtClean="0"/>
          </a:p>
          <a:p>
            <a:r>
              <a:rPr lang="en-US" dirty="0" smtClean="0">
                <a:hlinkClick r:id="rId5"/>
              </a:rPr>
              <a:t>http://animalwelfarecouncil.com/welfare-vs-rights/</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8438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http://www.animallaw.info/statutes/stusfd7usca1901.htm</a:t>
            </a:r>
            <a:endParaRPr lang="en-US" dirty="0" smtClean="0"/>
          </a:p>
          <a:p>
            <a:pPr defTabSz="914350">
              <a:defRPr/>
            </a:pPr>
            <a:r>
              <a:rPr lang="en-US" dirty="0" smtClean="0"/>
              <a:t>Students</a:t>
            </a:r>
            <a:r>
              <a:rPr lang="en-US" baseline="0" dirty="0" smtClean="0"/>
              <a:t> will fill out the note taking worksheet using the given information above.</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4190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http://www.animallaw.info/statutes/stusawa.htm</a:t>
            </a:r>
            <a:endParaRPr lang="en-US" dirty="0" smtClean="0"/>
          </a:p>
          <a:p>
            <a:pPr defTabSz="914350">
              <a:defRPr/>
            </a:pPr>
            <a:r>
              <a:rPr lang="en-US" dirty="0" smtClean="0"/>
              <a:t>Students</a:t>
            </a:r>
            <a:r>
              <a:rPr lang="en-US" baseline="0" dirty="0" smtClean="0"/>
              <a:t> will fill out the note taking worksheet using the given information above.</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09957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Students</a:t>
            </a:r>
            <a:r>
              <a:rPr lang="en-US" baseline="0" dirty="0" smtClean="0"/>
              <a:t> will fill out the note taking worksheet using the given information above.</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08230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Students</a:t>
            </a:r>
            <a:r>
              <a:rPr lang="en-US" baseline="0" dirty="0" smtClean="0"/>
              <a:t> will fill out the note taking worksheet using the given information above.</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478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r>
              <a:rPr lang="en-US" dirty="0" smtClean="0"/>
              <a:t>Students should</a:t>
            </a:r>
            <a:r>
              <a:rPr lang="en-US" baseline="0" dirty="0" smtClean="0"/>
              <a:t> answer the 6 questions in their journal or on a sheet of paper. After the class is done, review the answers with the class. This should evaluate how much the class already knows about the topic.</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96914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https://www.avma.org/KB/Policies/Pages/AVMA-Animal-Welfare-Principles.aspx</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46759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p>
          <a:p>
            <a:pPr marL="0" lvl="1" defTabSz="914350">
              <a:defRPr/>
            </a:pPr>
            <a:r>
              <a:rPr lang="en-US" dirty="0" smtClean="0"/>
              <a:t>Allow 10-15</a:t>
            </a:r>
            <a:r>
              <a:rPr lang="en-US" baseline="0" dirty="0" smtClean="0"/>
              <a:t> minutes to complete the task explained above. You may ask them to be as creative as you would like.</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45429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25890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TICKET OUT</a:t>
            </a:r>
            <a:r>
              <a:rPr lang="en-US" baseline="0" dirty="0" smtClean="0"/>
              <a:t> OF CLASS:</a:t>
            </a:r>
          </a:p>
          <a:p>
            <a:r>
              <a:rPr lang="en-US" dirty="0" smtClean="0"/>
              <a:t>Give</a:t>
            </a:r>
            <a:r>
              <a:rPr lang="en-US" baseline="0" dirty="0" smtClean="0"/>
              <a:t> each student a sticky post-it note. </a:t>
            </a:r>
          </a:p>
          <a:p>
            <a:r>
              <a:rPr lang="en-US" baseline="0" dirty="0" smtClean="0"/>
              <a:t>They should write their name on the back (the sticky side) and write 1 thing they learned on the front. </a:t>
            </a:r>
          </a:p>
          <a:p>
            <a:r>
              <a:rPr lang="en-US" baseline="0" dirty="0" smtClean="0"/>
              <a:t>As students exit the room, ask them to stick their note to the board! </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8184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5</a:t>
            </a:fld>
            <a:endParaRPr lang="en-US"/>
          </a:p>
        </p:txBody>
      </p:sp>
    </p:spTree>
    <p:extLst>
      <p:ext uri="{BB962C8B-B14F-4D97-AF65-F5344CB8AC3E}">
        <p14:creationId xmlns:p14="http://schemas.microsoft.com/office/powerpoint/2010/main" val="119691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6</a:t>
            </a:fld>
            <a:endParaRPr lang="en-US"/>
          </a:p>
        </p:txBody>
      </p:sp>
    </p:spTree>
    <p:extLst>
      <p:ext uri="{BB962C8B-B14F-4D97-AF65-F5344CB8AC3E}">
        <p14:creationId xmlns:p14="http://schemas.microsoft.com/office/powerpoint/2010/main" val="155704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hlinkClick r:id="rId3"/>
              </a:rPr>
              <a:t>http://www.peta.org/about/faq/What-do-you-mean-by-animal-rights.aspx</a:t>
            </a:r>
            <a:endParaRPr lang="en-US" dirty="0" smtClean="0"/>
          </a:p>
          <a:p>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7</a:t>
            </a:fld>
            <a:endParaRPr lang="en-US"/>
          </a:p>
        </p:txBody>
      </p:sp>
    </p:spTree>
    <p:extLst>
      <p:ext uri="{BB962C8B-B14F-4D97-AF65-F5344CB8AC3E}">
        <p14:creationId xmlns:p14="http://schemas.microsoft.com/office/powerpoint/2010/main" val="193338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http://vimeo.com/4808086</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8</a:t>
            </a:fld>
            <a:endParaRPr lang="en-US"/>
          </a:p>
        </p:txBody>
      </p:sp>
    </p:spTree>
    <p:extLst>
      <p:ext uri="{BB962C8B-B14F-4D97-AF65-F5344CB8AC3E}">
        <p14:creationId xmlns:p14="http://schemas.microsoft.com/office/powerpoint/2010/main" val="77406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https://www.avma.org/KB/Resources/Reference/AnimalWelfare/Pages/default.aspx</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9</a:t>
            </a:fld>
            <a:endParaRPr lang="en-US"/>
          </a:p>
        </p:txBody>
      </p:sp>
    </p:spTree>
    <p:extLst>
      <p:ext uri="{BB962C8B-B14F-4D97-AF65-F5344CB8AC3E}">
        <p14:creationId xmlns:p14="http://schemas.microsoft.com/office/powerpoint/2010/main" val="343231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Video can be found at PETA’s YouTube channel: </a:t>
            </a:r>
            <a:r>
              <a:rPr lang="en-US" dirty="0" smtClean="0">
                <a:hlinkClick r:id="rId3"/>
              </a:rPr>
              <a:t>http://www.youtube.com/watch?v=-KONb-xSZvg&amp;list=PLV2RDOhiGtcRplpAKH4Id5lsSoXqXqJX_</a:t>
            </a:r>
            <a:endParaRPr lang="en-US" dirty="0" smtClean="0"/>
          </a:p>
          <a:p>
            <a:pPr defTabSz="914350">
              <a:defRPr/>
            </a:pPr>
            <a:endParaRPr lang="en-US" dirty="0" smtClean="0"/>
          </a:p>
          <a:p>
            <a:pPr defTabSz="914350">
              <a:defRPr/>
            </a:pPr>
            <a:r>
              <a:rPr lang="en-US" dirty="0" smtClean="0"/>
              <a:t>DISCUSSION:</a:t>
            </a:r>
            <a:r>
              <a:rPr lang="en-US" baseline="0" dirty="0" smtClean="0"/>
              <a:t>  </a:t>
            </a:r>
          </a:p>
          <a:p>
            <a:pPr defTabSz="914350">
              <a:defRPr/>
            </a:pPr>
            <a:r>
              <a:rPr lang="en-US" baseline="0" dirty="0" smtClean="0"/>
              <a:t>Ask students, the displayed questions. Allow for discussion.</a:t>
            </a:r>
          </a:p>
          <a:p>
            <a:pPr defTabSz="914350">
              <a:defRPr/>
            </a:pPr>
            <a:r>
              <a:rPr lang="en-US" baseline="0" dirty="0" smtClean="0"/>
              <a:t>**This video should bring up discussion but there is no right or wrong answer or opinion regarding this subject!**</a:t>
            </a:r>
            <a:endParaRPr lang="en-US" dirty="0"/>
          </a:p>
        </p:txBody>
      </p:sp>
      <p:sp>
        <p:nvSpPr>
          <p:cNvPr id="4" name="Slide Number Placeholder 3"/>
          <p:cNvSpPr>
            <a:spLocks noGrp="1"/>
          </p:cNvSpPr>
          <p:nvPr>
            <p:ph type="sldNum" sz="quarter" idx="10"/>
          </p:nvPr>
        </p:nvSpPr>
        <p:spPr/>
        <p:txBody>
          <a:bodyPr/>
          <a:lstStyle/>
          <a:p>
            <a:fld id="{6D716EE2-E4C8-4D16-9E52-AA0B1919CBA0}" type="slidenum">
              <a:rPr lang="en-US" smtClean="0"/>
              <a:t>11</a:t>
            </a:fld>
            <a:endParaRPr lang="en-US"/>
          </a:p>
        </p:txBody>
      </p:sp>
    </p:spTree>
    <p:extLst>
      <p:ext uri="{BB962C8B-B14F-4D97-AF65-F5344CB8AC3E}">
        <p14:creationId xmlns:p14="http://schemas.microsoft.com/office/powerpoint/2010/main" val="186017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394875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356092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422709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928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739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02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8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2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90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5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26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408333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98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43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111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203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610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8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058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0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72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3050276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01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94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855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84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772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90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158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2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24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4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171044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30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16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34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1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9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772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90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158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20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2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1635458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47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30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16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34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18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49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139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14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749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90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2988483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102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8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354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280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391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888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586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167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02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59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3240991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10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595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579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886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47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68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2592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023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5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3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21116244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809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218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063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6129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261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0227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4471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075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17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B6D1D-62A9-4A48-A2B3-5F2CA158537B}"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2536-B045-4322-8DE4-4CDF7DFD7783}" type="slidenum">
              <a:rPr lang="en-US" smtClean="0"/>
              <a:t>‹#›</a:t>
            </a:fld>
            <a:endParaRPr lang="en-US"/>
          </a:p>
        </p:txBody>
      </p:sp>
    </p:spTree>
    <p:extLst>
      <p:ext uri="{BB962C8B-B14F-4D97-AF65-F5344CB8AC3E}">
        <p14:creationId xmlns:p14="http://schemas.microsoft.com/office/powerpoint/2010/main" val="171522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smtClean="0"/>
              <a:t>‹#›</a:t>
            </a:fld>
            <a:endParaRPr lang="en-US"/>
          </a:p>
        </p:txBody>
      </p:sp>
    </p:spTree>
    <p:extLst>
      <p:ext uri="{BB962C8B-B14F-4D97-AF65-F5344CB8AC3E}">
        <p14:creationId xmlns:p14="http://schemas.microsoft.com/office/powerpoint/2010/main" val="250181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852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41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675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675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1061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7039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D1D-62A9-4A48-A2B3-5F2CA158537B}"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2536-B045-4322-8DE4-4CDF7DFD7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06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youtube.com/watch?v=-KONb-xSZvg&amp;list=PLV2RDOhiGtcRplpAKH4Id5lsSoXqXqJX_"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5.png"/><Relationship Id="rId5" Type="http://schemas.openxmlformats.org/officeDocument/2006/relationships/hyperlink" Target="http://www.youtube.com/watch?v=BF3KQ71qp3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8" Type="http://schemas.openxmlformats.org/officeDocument/2006/relationships/hyperlink" Target="http://www.idausa.org/" TargetMode="External"/><Relationship Id="rId13"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5.jpeg"/><Relationship Id="rId12" Type="http://schemas.openxmlformats.org/officeDocument/2006/relationships/hyperlink" Target="http://www.aspca.org/" TargetMode="External"/><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hyperlink" Target="http://www.americanhumane.org/"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www.mercyforanimals.org/" TargetMode="External"/><Relationship Id="rId4" Type="http://schemas.openxmlformats.org/officeDocument/2006/relationships/hyperlink" Target="http://www.peta.org/" TargetMode="External"/><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www.youtube.com/watch?v=852zxDEAR-Q" TargetMode="External"/><Relationship Id="rId2" Type="http://schemas.openxmlformats.org/officeDocument/2006/relationships/notesSlide" Target="../notesSlides/notesSlide22.xml"/><Relationship Id="rId1" Type="http://schemas.openxmlformats.org/officeDocument/2006/relationships/slideLayout" Target="../slideLayouts/slideLayout7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84.xml"/><Relationship Id="rId5" Type="http://schemas.openxmlformats.org/officeDocument/2006/relationships/image" Target="../media/image3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8.xml"/><Relationship Id="rId5" Type="http://schemas.openxmlformats.org/officeDocument/2006/relationships/image" Target="../media/image3.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a:r>
              <a:rPr lang="en-US" dirty="0" smtClean="0"/>
              <a:t>WRITE your thoughts!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marL="0" indent="0">
              <a:buNone/>
            </a:pPr>
            <a:r>
              <a:rPr lang="en-US" sz="4000" i="1" dirty="0" smtClean="0">
                <a:solidFill>
                  <a:schemeClr val="bg1"/>
                </a:solidFill>
              </a:rPr>
              <a:t>-Can you think of any words, phrases or ideas that people may be confused or mis</a:t>
            </a:r>
            <a:r>
              <a:rPr lang="en-US" sz="4000" i="1" dirty="0">
                <a:solidFill>
                  <a:schemeClr val="bg1"/>
                </a:solidFill>
              </a:rPr>
              <a:t>i</a:t>
            </a:r>
            <a:r>
              <a:rPr lang="en-US" sz="4000" i="1" dirty="0" smtClean="0">
                <a:solidFill>
                  <a:schemeClr val="bg1"/>
                </a:solidFill>
              </a:rPr>
              <a:t>nformed about? </a:t>
            </a:r>
            <a:br>
              <a:rPr lang="en-US" sz="4000" i="1" dirty="0" smtClean="0">
                <a:solidFill>
                  <a:schemeClr val="bg1"/>
                </a:solidFill>
              </a:rPr>
            </a:br>
            <a:r>
              <a:rPr lang="en-US" sz="4000" i="1" dirty="0" smtClean="0">
                <a:solidFill>
                  <a:schemeClr val="bg1"/>
                </a:solidFill>
              </a:rPr>
              <a:t>List a few.</a:t>
            </a:r>
          </a:p>
          <a:p>
            <a:pPr marL="0" indent="0">
              <a:buNone/>
            </a:pPr>
            <a:endParaRPr lang="en-US" sz="4000" dirty="0" smtClean="0"/>
          </a:p>
          <a:p>
            <a:endParaRPr lang="en-US" sz="4000" dirty="0"/>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1524000" y="76200"/>
            <a:ext cx="2057400" cy="914400"/>
          </a:xfrm>
          <a:prstGeom prst="cloudCallout">
            <a:avLst>
              <a:gd name="adj1" fmla="val -66883"/>
              <a:gd name="adj2" fmla="val 3424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Welcome to Class!</a:t>
            </a:r>
            <a:endParaRPr lang="en-US" dirty="0">
              <a:solidFill>
                <a:schemeClr val="tx1"/>
              </a:solidFill>
            </a:endParaRPr>
          </a:p>
        </p:txBody>
      </p:sp>
    </p:spTree>
    <p:extLst>
      <p:ext uri="{BB962C8B-B14F-4D97-AF65-F5344CB8AC3E}">
        <p14:creationId xmlns:p14="http://schemas.microsoft.com/office/powerpoint/2010/main" val="329874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Animal Welfare</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solidFill>
                  <a:schemeClr val="bg1"/>
                </a:solidFill>
              </a:rPr>
              <a:t>Another definition of animal welfare:</a:t>
            </a:r>
            <a:br>
              <a:rPr lang="en-US" dirty="0" smtClean="0">
                <a:solidFill>
                  <a:schemeClr val="bg1"/>
                </a:solidFill>
              </a:rPr>
            </a:br>
            <a:endParaRPr lang="en-US" dirty="0" smtClean="0">
              <a:solidFill>
                <a:schemeClr val="bg1"/>
              </a:solidFill>
            </a:endParaRPr>
          </a:p>
          <a:p>
            <a:pPr lvl="1"/>
            <a:r>
              <a:rPr lang="en-US" dirty="0" smtClean="0">
                <a:solidFill>
                  <a:schemeClr val="bg1"/>
                </a:solidFill>
              </a:rPr>
              <a:t>“It is morally acceptable to use nonhuman animals for human purposes as long as we treat them humanely and do not impose unnecessary suffering on them.”</a:t>
            </a:r>
            <a:endParaRPr lang="en-US" dirty="0">
              <a:solidFill>
                <a:schemeClr val="bg1"/>
              </a:solidFill>
            </a:endParaRPr>
          </a:p>
          <a:p>
            <a:pPr marL="457200" lvl="1" indent="0">
              <a:buNone/>
            </a:pPr>
            <a:endParaRPr lang="en-US" dirty="0">
              <a:solidFill>
                <a:schemeClr val="bg1"/>
              </a:solidFill>
            </a:endParaRPr>
          </a:p>
          <a:p>
            <a:pPr lvl="1"/>
            <a:r>
              <a:rPr lang="en-US" sz="3200" b="1" dirty="0" smtClean="0">
                <a:solidFill>
                  <a:schemeClr val="bg1"/>
                </a:solidFill>
              </a:rPr>
              <a:t> </a:t>
            </a:r>
            <a:r>
              <a:rPr lang="en-US" sz="3200" b="1" dirty="0" smtClean="0">
                <a:solidFill>
                  <a:srgbClr val="92D050"/>
                </a:solidFill>
              </a:rPr>
              <a:t>The goal of animal welfare is the </a:t>
            </a:r>
            <a:r>
              <a:rPr lang="en-US" sz="3600" b="1" u="sng" dirty="0" smtClean="0">
                <a:solidFill>
                  <a:srgbClr val="92D050"/>
                </a:solidFill>
              </a:rPr>
              <a:t>regulation</a:t>
            </a:r>
            <a:r>
              <a:rPr lang="en-US" sz="3200" b="1" dirty="0" smtClean="0">
                <a:solidFill>
                  <a:srgbClr val="92D050"/>
                </a:solidFill>
              </a:rPr>
              <a:t> of animal use.</a:t>
            </a:r>
            <a:endParaRPr lang="en-US" sz="3200" b="1" dirty="0">
              <a:solidFill>
                <a:srgbClr val="92D050"/>
              </a:solidFill>
            </a:endParaRPr>
          </a:p>
        </p:txBody>
      </p:sp>
      <p:pic>
        <p:nvPicPr>
          <p:cNvPr id="5"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1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Visual Impact?</a:t>
            </a:r>
            <a:endParaRPr lang="en-US" dirty="0"/>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57200" y="1752600"/>
            <a:ext cx="8229600" cy="4373563"/>
          </a:xfrm>
        </p:spPr>
        <p:txBody>
          <a:bodyPr/>
          <a:lstStyle/>
          <a:p>
            <a:pPr marL="0" indent="0">
              <a:buNone/>
            </a:pPr>
            <a:r>
              <a:rPr lang="en-US" dirty="0" smtClean="0">
                <a:solidFill>
                  <a:schemeClr val="bg1"/>
                </a:solidFill>
              </a:rPr>
              <a:t>View this Video posted by PETA.</a:t>
            </a:r>
          </a:p>
          <a:p>
            <a:pPr marL="0" indent="0">
              <a:buNone/>
            </a:pPr>
            <a:endParaRPr lang="en-US" sz="1500" dirty="0">
              <a:solidFill>
                <a:schemeClr val="bg1"/>
              </a:solidFill>
            </a:endParaRPr>
          </a:p>
          <a:p>
            <a:r>
              <a:rPr lang="en-US" i="1" dirty="0" smtClean="0">
                <a:solidFill>
                  <a:schemeClr val="bg1"/>
                </a:solidFill>
              </a:rPr>
              <a:t>How does it make you feel?</a:t>
            </a:r>
          </a:p>
          <a:p>
            <a:r>
              <a:rPr lang="en-US" i="1" dirty="0" smtClean="0">
                <a:solidFill>
                  <a:schemeClr val="bg1"/>
                </a:solidFill>
              </a:rPr>
              <a:t>How might it influence the public?</a:t>
            </a:r>
          </a:p>
        </p:txBody>
      </p:sp>
      <p:pic>
        <p:nvPicPr>
          <p:cNvPr id="6" name="Picture 7" descr="http://www.u2ugsm.com/tech/wp-content/uploads/2013/09/Download-YouTube-5.0.21-Android-Apps-in-.APK-Format.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562636"/>
            <a:ext cx="1498486" cy="14984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62400" y="5772090"/>
            <a:ext cx="1600200" cy="400110"/>
          </a:xfrm>
          <a:prstGeom prst="rect">
            <a:avLst/>
          </a:prstGeom>
          <a:noFill/>
        </p:spPr>
        <p:txBody>
          <a:bodyPr wrap="square" rtlCol="0">
            <a:spAutoFit/>
          </a:bodyPr>
          <a:lstStyle/>
          <a:p>
            <a:r>
              <a:rPr lang="en-US" sz="2000" dirty="0" smtClean="0">
                <a:solidFill>
                  <a:schemeClr val="bg1"/>
                </a:solidFill>
              </a:rPr>
              <a:t>Click to play!</a:t>
            </a:r>
            <a:endParaRPr lang="en-US" sz="2000" dirty="0">
              <a:solidFill>
                <a:schemeClr val="bg1"/>
              </a:solidFill>
            </a:endParaRPr>
          </a:p>
        </p:txBody>
      </p:sp>
    </p:spTree>
    <p:extLst>
      <p:ext uri="{BB962C8B-B14F-4D97-AF65-F5344CB8AC3E}">
        <p14:creationId xmlns:p14="http://schemas.microsoft.com/office/powerpoint/2010/main" val="14324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Visual Impact?</a:t>
            </a:r>
            <a:endParaRPr lang="en-US" dirty="0"/>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57200" y="1752600"/>
            <a:ext cx="8229600" cy="4373563"/>
          </a:xfrm>
        </p:spPr>
        <p:txBody>
          <a:bodyPr/>
          <a:lstStyle/>
          <a:p>
            <a:pPr marL="0" indent="0">
              <a:buNone/>
            </a:pPr>
            <a:r>
              <a:rPr lang="en-US" dirty="0" smtClean="0">
                <a:solidFill>
                  <a:schemeClr val="bg1"/>
                </a:solidFill>
              </a:rPr>
              <a:t>View this Video posted by The Humane Society of The United States.</a:t>
            </a:r>
          </a:p>
          <a:p>
            <a:pPr marL="0" indent="0">
              <a:buNone/>
            </a:pPr>
            <a:endParaRPr lang="en-US" sz="1500" dirty="0">
              <a:solidFill>
                <a:schemeClr val="bg1"/>
              </a:solidFill>
            </a:endParaRPr>
          </a:p>
          <a:p>
            <a:r>
              <a:rPr lang="en-US" i="1" dirty="0" smtClean="0">
                <a:solidFill>
                  <a:schemeClr val="bg1"/>
                </a:solidFill>
              </a:rPr>
              <a:t>How does it make you feel?</a:t>
            </a:r>
          </a:p>
          <a:p>
            <a:r>
              <a:rPr lang="en-US" i="1" dirty="0" smtClean="0">
                <a:solidFill>
                  <a:schemeClr val="bg1"/>
                </a:solidFill>
              </a:rPr>
              <a:t>How might it influence the public?</a:t>
            </a:r>
          </a:p>
        </p:txBody>
      </p:sp>
      <p:pic>
        <p:nvPicPr>
          <p:cNvPr id="6" name="Picture 7" descr="http://www.u2ugsm.com/tech/wp-content/uploads/2013/09/Download-YouTube-5.0.21-Android-Apps-in-.APK-Format.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572000"/>
            <a:ext cx="1498486" cy="14984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0674" y="5772090"/>
            <a:ext cx="1600200" cy="400110"/>
          </a:xfrm>
          <a:prstGeom prst="rect">
            <a:avLst/>
          </a:prstGeom>
          <a:noFill/>
        </p:spPr>
        <p:txBody>
          <a:bodyPr wrap="square" rtlCol="0">
            <a:spAutoFit/>
          </a:bodyPr>
          <a:lstStyle/>
          <a:p>
            <a:r>
              <a:rPr lang="en-US" sz="2000" dirty="0" smtClean="0">
                <a:solidFill>
                  <a:schemeClr val="bg1"/>
                </a:solidFill>
              </a:rPr>
              <a:t>Click to play!</a:t>
            </a:r>
            <a:endParaRPr lang="en-US" sz="2000" dirty="0">
              <a:solidFill>
                <a:schemeClr val="bg1"/>
              </a:solidFill>
            </a:endParaRPr>
          </a:p>
        </p:txBody>
      </p:sp>
    </p:spTree>
    <p:extLst>
      <p:ext uri="{BB962C8B-B14F-4D97-AF65-F5344CB8AC3E}">
        <p14:creationId xmlns:p14="http://schemas.microsoft.com/office/powerpoint/2010/main" val="33852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28" name="Picture 4" descr="http://cdn.freebievectors.com/illustrations/7/b/boy-face-cartoon-clip-art-1/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86" y="2133600"/>
            <a:ext cx="3952875" cy="402907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447800" y="1485900"/>
            <a:ext cx="2438400" cy="952500"/>
          </a:xfrm>
          <a:prstGeom prst="wedgeRoundRectCallout">
            <a:avLst>
              <a:gd name="adj1" fmla="val 22363"/>
              <a:gd name="adj2" fmla="val 80120"/>
              <a:gd name="adj3" fmla="val 16667"/>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I believe using animals for our benefit is wrong!</a:t>
            </a:r>
            <a:endParaRPr lang="en-US" sz="2000" b="1" dirty="0">
              <a:solidFill>
                <a:schemeClr val="tx1"/>
              </a:solidFill>
            </a:endParaRPr>
          </a:p>
        </p:txBody>
      </p:sp>
      <p:sp>
        <p:nvSpPr>
          <p:cNvPr id="2" name="Title 1"/>
          <p:cNvSpPr>
            <a:spLocks noGrp="1"/>
          </p:cNvSpPr>
          <p:nvPr>
            <p:ph type="title"/>
          </p:nvPr>
        </p:nvSpPr>
        <p:spPr>
          <a:xfrm>
            <a:off x="457200" y="152400"/>
            <a:ext cx="8229600" cy="1143000"/>
          </a:xfrm>
        </p:spPr>
        <p:txBody>
          <a:bodyPr/>
          <a:lstStyle/>
          <a:p>
            <a:r>
              <a:rPr lang="en-US" dirty="0" smtClean="0"/>
              <a:t>Rights or Welfare?</a:t>
            </a:r>
            <a:endParaRPr lang="en-US" dirty="0"/>
          </a:p>
        </p:txBody>
      </p:sp>
      <p:pic>
        <p:nvPicPr>
          <p:cNvPr id="5" name="Picture 12" descr="http://pinatasbravo.com/images/tumblr_mfdl4ybkem1rgpyeqo1_5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aolproject.ie/userfiles/image/11954448501086497047Gerald_G_Girl_Face_Cartoon_2_svg_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057400"/>
            <a:ext cx="4240836" cy="47709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2894" y="6150858"/>
            <a:ext cx="2853858" cy="630942"/>
          </a:xfrm>
          <a:prstGeom prst="rect">
            <a:avLst/>
          </a:prstGeom>
          <a:noFill/>
        </p:spPr>
        <p:txBody>
          <a:bodyPr wrap="none" lIns="91440" tIns="45720" rIns="91440" bIns="45720">
            <a:spAutoFit/>
          </a:bodyPr>
          <a:lstStyle/>
          <a:p>
            <a:pPr algn="ct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Tommy Wright</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5504267" y="6150858"/>
            <a:ext cx="2528706" cy="630942"/>
          </a:xfrm>
          <a:prstGeom prst="rect">
            <a:avLst/>
          </a:prstGeom>
          <a:noFill/>
        </p:spPr>
        <p:txBody>
          <a:bodyPr wrap="none" lIns="91440" tIns="45720" rIns="91440" bIns="45720">
            <a:spAutoFit/>
          </a:bodyPr>
          <a:lstStyle/>
          <a:p>
            <a:pPr algn="ct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Sally </a:t>
            </a:r>
            <a:r>
              <a:rPr lang="en-US" sz="35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Wellfair</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ular Callout 11"/>
          <p:cNvSpPr/>
          <p:nvPr/>
        </p:nvSpPr>
        <p:spPr>
          <a:xfrm>
            <a:off x="4038600" y="1485900"/>
            <a:ext cx="2362200" cy="1143000"/>
          </a:xfrm>
          <a:prstGeom prst="wedgeRoundRectCallout">
            <a:avLst>
              <a:gd name="adj1" fmla="val 31066"/>
              <a:gd name="adj2" fmla="val 70602"/>
              <a:gd name="adj3" fmla="val 16667"/>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I believe all animals should  be treated humanely!</a:t>
            </a:r>
            <a:endParaRPr lang="en-US" sz="2000" b="1" dirty="0"/>
          </a:p>
        </p:txBody>
      </p:sp>
    </p:spTree>
    <p:extLst>
      <p:ext uri="{BB962C8B-B14F-4D97-AF65-F5344CB8AC3E}">
        <p14:creationId xmlns:p14="http://schemas.microsoft.com/office/powerpoint/2010/main" val="15492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WRITE your thoughts!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r>
              <a:rPr lang="en-US" sz="3600" i="1" dirty="0" smtClean="0">
                <a:solidFill>
                  <a:schemeClr val="bg1"/>
                </a:solidFill>
              </a:rPr>
              <a:t>-Do you have a different definition of these two concepts now? </a:t>
            </a:r>
          </a:p>
          <a:p>
            <a:pPr marL="0" indent="0">
              <a:buNone/>
            </a:pPr>
            <a:endParaRPr lang="en-US" sz="3600" i="1" dirty="0" smtClean="0">
              <a:solidFill>
                <a:schemeClr val="bg1"/>
              </a:solidFill>
            </a:endParaRPr>
          </a:p>
          <a:p>
            <a:pPr marL="0" indent="0">
              <a:buNone/>
            </a:pPr>
            <a:r>
              <a:rPr lang="en-US" sz="3600" i="1" dirty="0">
                <a:solidFill>
                  <a:schemeClr val="bg1"/>
                </a:solidFill>
              </a:rPr>
              <a:t>-</a:t>
            </a:r>
            <a:r>
              <a:rPr lang="en-US" sz="3600" i="1" dirty="0" smtClean="0">
                <a:solidFill>
                  <a:schemeClr val="bg1"/>
                </a:solidFill>
              </a:rPr>
              <a:t>How would you define animal rights and animal welfare now?</a:t>
            </a:r>
            <a:endParaRPr lang="en-US" sz="3600" i="1"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0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752600"/>
            <a:ext cx="8686800" cy="4953000"/>
          </a:xfrm>
        </p:spPr>
        <p:txBody>
          <a:bodyPr>
            <a:normAutofit/>
          </a:bodyPr>
          <a:lstStyle/>
          <a:p>
            <a:r>
              <a:rPr lang="en-US" dirty="0" smtClean="0">
                <a:solidFill>
                  <a:schemeClr val="bg1"/>
                </a:solidFill>
              </a:rPr>
              <a:t>Fur and Leather </a:t>
            </a:r>
            <a:br>
              <a:rPr lang="en-US" dirty="0" smtClean="0">
                <a:solidFill>
                  <a:schemeClr val="bg1"/>
                </a:solidFill>
              </a:rPr>
            </a:br>
            <a:r>
              <a:rPr lang="en-US" dirty="0" smtClean="0">
                <a:solidFill>
                  <a:schemeClr val="bg1"/>
                </a:solidFill>
              </a:rPr>
              <a:t>production</a:t>
            </a:r>
            <a:br>
              <a:rPr lang="en-US" dirty="0" smtClean="0">
                <a:solidFill>
                  <a:schemeClr val="bg1"/>
                </a:solidFill>
              </a:rPr>
            </a:br>
            <a:r>
              <a:rPr lang="en-US" sz="1200" dirty="0" smtClean="0">
                <a:solidFill>
                  <a:schemeClr val="bg1"/>
                </a:solidFill>
              </a:rPr>
              <a:t/>
            </a:r>
            <a:br>
              <a:rPr lang="en-US" sz="1200" dirty="0" smtClean="0">
                <a:solidFill>
                  <a:schemeClr val="bg1"/>
                </a:solidFill>
              </a:rPr>
            </a:br>
            <a:endParaRPr lang="en-US" sz="1200" dirty="0" smtClean="0">
              <a:solidFill>
                <a:schemeClr val="bg1"/>
              </a:solidFill>
            </a:endParaRPr>
          </a:p>
          <a:p>
            <a:r>
              <a:rPr lang="en-US" dirty="0" smtClean="0">
                <a:solidFill>
                  <a:schemeClr val="bg1"/>
                </a:solidFill>
              </a:rPr>
              <a:t>Entertainment </a:t>
            </a:r>
            <a:br>
              <a:rPr lang="en-US" dirty="0" smtClean="0">
                <a:solidFill>
                  <a:schemeClr val="bg1"/>
                </a:solidFill>
              </a:rPr>
            </a:br>
            <a:r>
              <a:rPr lang="en-US" dirty="0" smtClean="0">
                <a:solidFill>
                  <a:schemeClr val="bg1"/>
                </a:solidFill>
              </a:rPr>
              <a:t>animals</a:t>
            </a:r>
            <a:br>
              <a:rPr lang="en-US" dirty="0" smtClean="0">
                <a:solidFill>
                  <a:schemeClr val="bg1"/>
                </a:solidFill>
              </a:rPr>
            </a:br>
            <a:endParaRPr lang="en-US" sz="2000" dirty="0" smtClean="0">
              <a:solidFill>
                <a:schemeClr val="bg1"/>
              </a:solidFill>
            </a:endParaRPr>
          </a:p>
          <a:p>
            <a:r>
              <a:rPr lang="en-US" dirty="0" smtClean="0">
                <a:solidFill>
                  <a:schemeClr val="bg1"/>
                </a:solidFill>
              </a:rPr>
              <a:t>Food Animals</a:t>
            </a:r>
            <a:br>
              <a:rPr lang="en-US" dirty="0" smtClean="0">
                <a:solidFill>
                  <a:schemeClr val="bg1"/>
                </a:solidFill>
              </a:rPr>
            </a:br>
            <a:endParaRPr lang="en-US" dirty="0" smtClean="0">
              <a:solidFill>
                <a:schemeClr val="bg1"/>
              </a:solidFill>
            </a:endParaRPr>
          </a:p>
          <a:p>
            <a:r>
              <a:rPr lang="en-US" dirty="0" smtClean="0">
                <a:solidFill>
                  <a:schemeClr val="bg1"/>
                </a:solidFill>
              </a:rPr>
              <a:t>Animal Testing</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712" y="5105400"/>
            <a:ext cx="1984386" cy="1485608"/>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458200" cy="1143000"/>
          </a:xfrm>
        </p:spPr>
        <p:txBody>
          <a:bodyPr/>
          <a:lstStyle/>
          <a:p>
            <a:pPr algn="r"/>
            <a:r>
              <a:rPr lang="en-US" dirty="0" smtClean="0"/>
              <a:t>Current Issues in Animal Rights</a:t>
            </a:r>
            <a:endParaRPr lang="en-US" dirty="0"/>
          </a:p>
        </p:txBody>
      </p:sp>
      <p:pic>
        <p:nvPicPr>
          <p:cNvPr id="5" name="Picture 12" descr="http://pinatasbravo.com/images/tumblr_mfdl4ybkem1rgpyeqo1_5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448221"/>
            <a:ext cx="1679625" cy="1599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7644" y="1448221"/>
            <a:ext cx="1521569" cy="1599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2380" y="3208820"/>
            <a:ext cx="2030420" cy="1522815"/>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8527" y="3192343"/>
            <a:ext cx="1984732" cy="1503738"/>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987523" y="5164419"/>
            <a:ext cx="2004850" cy="1429164"/>
            <a:chOff x="3733799" y="5143208"/>
            <a:chExt cx="1768962" cy="1105192"/>
          </a:xfrm>
        </p:grpSpPr>
        <p:sp>
          <p:nvSpPr>
            <p:cNvPr id="3" name="Rounded Rectangle 2"/>
            <p:cNvSpPr/>
            <p:nvPr/>
          </p:nvSpPr>
          <p:spPr>
            <a:xfrm>
              <a:off x="3733800" y="5143208"/>
              <a:ext cx="1768961" cy="1105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ttp://static.wixstatic.com/media/f66585_d97cfd1315fbbe299c9910c9fafb6e96.png_srz_825_430_85_22_0.50_1.20_0.00_png_srz"/>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799" y="5143208"/>
              <a:ext cx="1768961" cy="110519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l="-1" r="41"/>
          <a:stretch/>
        </p:blipFill>
        <p:spPr bwMode="auto">
          <a:xfrm>
            <a:off x="7145218" y="2083526"/>
            <a:ext cx="1828800" cy="219456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2">
            <a:extLst>
              <a:ext uri="{28A0092B-C50C-407E-A947-70E740481C1C}">
                <a14:useLocalDpi xmlns:a14="http://schemas.microsoft.com/office/drawing/2010/main" val="0"/>
              </a:ext>
            </a:extLst>
          </a:blip>
          <a:srcRect b="75"/>
          <a:stretch/>
        </p:blipFill>
        <p:spPr bwMode="auto">
          <a:xfrm>
            <a:off x="7145218" y="4343400"/>
            <a:ext cx="1901830" cy="21031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1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par>
                                <p:cTn id="22" presetID="10"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500"/>
                                        <p:tgtEl>
                                          <p:spTgt spid="8">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fade">
                                      <p:cBhvr>
                                        <p:cTn id="43" dur="500"/>
                                        <p:tgtEl>
                                          <p:spTgt spid="1034"/>
                                        </p:tgtEl>
                                      </p:cBhvr>
                                    </p:animEffect>
                                  </p:childTnLst>
                                </p:cTn>
                              </p:par>
                              <p:par>
                                <p:cTn id="44" presetID="10" presetClass="entr" presetSubtype="0" fill="hold" nodeType="with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fade">
                                      <p:cBhvr>
                                        <p:cTn id="46"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pPr algn="r"/>
            <a:r>
              <a:rPr lang="en-US" dirty="0" smtClean="0"/>
              <a:t>Current Issues in Animal Welfare</a:t>
            </a:r>
            <a:endParaRPr lang="en-US" dirty="0"/>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0" y="1752601"/>
            <a:ext cx="8686800" cy="3810000"/>
          </a:xfrm>
        </p:spPr>
        <p:txBody>
          <a:bodyPr/>
          <a:lstStyle/>
          <a:p>
            <a:r>
              <a:rPr lang="en-US" dirty="0">
                <a:solidFill>
                  <a:schemeClr val="bg1"/>
                </a:solidFill>
              </a:rPr>
              <a:t>Pet </a:t>
            </a:r>
            <a:r>
              <a:rPr lang="en-US" dirty="0" smtClean="0">
                <a:solidFill>
                  <a:schemeClr val="bg1"/>
                </a:solidFill>
              </a:rPr>
              <a:t>sales </a:t>
            </a:r>
            <a:br>
              <a:rPr lang="en-US" dirty="0" smtClean="0">
                <a:solidFill>
                  <a:schemeClr val="bg1"/>
                </a:solidFill>
              </a:rPr>
            </a:br>
            <a:r>
              <a:rPr lang="en-US" dirty="0" smtClean="0">
                <a:solidFill>
                  <a:schemeClr val="bg1"/>
                </a:solidFill>
              </a:rPr>
              <a:t>(Puppy mills)</a:t>
            </a:r>
            <a:br>
              <a:rPr lang="en-US" dirty="0" smtClean="0">
                <a:solidFill>
                  <a:schemeClr val="bg1"/>
                </a:solidFill>
              </a:rPr>
            </a:br>
            <a:endParaRPr lang="en-US" dirty="0" smtClean="0">
              <a:solidFill>
                <a:schemeClr val="bg1"/>
              </a:solidFill>
            </a:endParaRPr>
          </a:p>
          <a:p>
            <a:r>
              <a:rPr lang="en-US" dirty="0" smtClean="0">
                <a:solidFill>
                  <a:schemeClr val="bg1"/>
                </a:solidFill>
              </a:rPr>
              <a:t>Egg production </a:t>
            </a:r>
            <a:br>
              <a:rPr lang="en-US" dirty="0" smtClean="0">
                <a:solidFill>
                  <a:schemeClr val="bg1"/>
                </a:solidFill>
              </a:rPr>
            </a:br>
            <a:r>
              <a:rPr lang="en-US" dirty="0" smtClean="0">
                <a:solidFill>
                  <a:schemeClr val="bg1"/>
                </a:solidFill>
              </a:rPr>
              <a:t>(hen housing)</a:t>
            </a:r>
            <a:br>
              <a:rPr lang="en-US" dirty="0" smtClean="0">
                <a:solidFill>
                  <a:schemeClr val="bg1"/>
                </a:solidFill>
              </a:rPr>
            </a:br>
            <a:endParaRPr lang="en-US" dirty="0" smtClean="0">
              <a:solidFill>
                <a:schemeClr val="bg1"/>
              </a:solidFill>
            </a:endParaRPr>
          </a:p>
          <a:p>
            <a:r>
              <a:rPr lang="en-US" dirty="0" smtClean="0">
                <a:solidFill>
                  <a:schemeClr val="bg1"/>
                </a:solidFill>
              </a:rPr>
              <a:t>Companion animal care</a:t>
            </a:r>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
          <a:stretch/>
        </p:blipFill>
        <p:spPr bwMode="auto">
          <a:xfrm>
            <a:off x="3810000" y="1505629"/>
            <a:ext cx="2492829" cy="149569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029" y="1505630"/>
            <a:ext cx="2496390" cy="151257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3124200"/>
            <a:ext cx="2084615" cy="1615222"/>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71" y="3124200"/>
            <a:ext cx="1948543" cy="1616569"/>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r="95"/>
          <a:stretch/>
        </p:blipFill>
        <p:spPr bwMode="auto">
          <a:xfrm>
            <a:off x="4419600" y="4876800"/>
            <a:ext cx="2286000" cy="1849712"/>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9"/>
          <a:stretch/>
        </p:blipFill>
        <p:spPr bwMode="auto">
          <a:xfrm>
            <a:off x="6781800" y="4876800"/>
            <a:ext cx="2286000" cy="182422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6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par>
                                <p:cTn id="22" presetID="10" presetClass="entr" presetSubtype="0" fill="hold" nodeType="with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fade">
                                      <p:cBhvr>
                                        <p:cTn id="24" dur="500"/>
                                        <p:tgtEl>
                                          <p:spTgt spid="20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par>
                                <p:cTn id="33" presetID="10" presetClass="entr" presetSubtype="0" fill="hold" nodeType="with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fade">
                                      <p:cBhvr>
                                        <p:cTn id="35"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295400" y="1752600"/>
            <a:ext cx="6096000" cy="4495800"/>
          </a:xfrm>
          <a:prstGeom prst="wedgeRoundRectCallout">
            <a:avLst>
              <a:gd name="adj1" fmla="val -50473"/>
              <a:gd name="adj2" fmla="val -60273"/>
              <a:gd name="adj3" fmla="val 16667"/>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600" b="1" dirty="0" smtClean="0"/>
              <a:t>Break into 7 Groups!</a:t>
            </a:r>
            <a:endParaRPr lang="en-US" sz="9600" b="1" dirty="0"/>
          </a:p>
        </p:txBody>
      </p:sp>
    </p:spTree>
    <p:extLst>
      <p:ext uri="{BB962C8B-B14F-4D97-AF65-F5344CB8AC3E}">
        <p14:creationId xmlns:p14="http://schemas.microsoft.com/office/powerpoint/2010/main" val="28376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Today we…</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solidFill>
                  <a:schemeClr val="bg1"/>
                </a:solidFill>
              </a:rPr>
              <a:t>Identified </a:t>
            </a:r>
            <a:r>
              <a:rPr lang="en-US" dirty="0">
                <a:solidFill>
                  <a:schemeClr val="bg1"/>
                </a:solidFill>
              </a:rPr>
              <a:t>the differences between animal rights and animal welfare</a:t>
            </a:r>
          </a:p>
          <a:p>
            <a:r>
              <a:rPr lang="en-US" dirty="0" smtClean="0">
                <a:solidFill>
                  <a:schemeClr val="bg1"/>
                </a:solidFill>
              </a:rPr>
              <a:t>Defined </a:t>
            </a:r>
            <a:r>
              <a:rPr lang="en-US" dirty="0">
                <a:solidFill>
                  <a:schemeClr val="bg1"/>
                </a:solidFill>
              </a:rPr>
              <a:t>animal rights and animal welfare</a:t>
            </a:r>
          </a:p>
          <a:p>
            <a:r>
              <a:rPr lang="en-US" dirty="0" smtClean="0">
                <a:solidFill>
                  <a:schemeClr val="bg1"/>
                </a:solidFill>
              </a:rPr>
              <a:t>Examined </a:t>
            </a:r>
            <a:r>
              <a:rPr lang="en-US" dirty="0">
                <a:solidFill>
                  <a:schemeClr val="bg1"/>
                </a:solidFill>
              </a:rPr>
              <a:t>examples of animal rights/welfare advocacy and promotion</a:t>
            </a:r>
          </a:p>
          <a:p>
            <a:r>
              <a:rPr lang="en-US" dirty="0" smtClean="0">
                <a:solidFill>
                  <a:schemeClr val="bg1"/>
                </a:solidFill>
              </a:rPr>
              <a:t>Researched </a:t>
            </a:r>
            <a:r>
              <a:rPr lang="en-US" dirty="0">
                <a:solidFill>
                  <a:schemeClr val="bg1"/>
                </a:solidFill>
              </a:rPr>
              <a:t>current issues in animal rights and animal welfare</a:t>
            </a:r>
          </a:p>
          <a:p>
            <a:endParaRPr lang="en-US"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94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3962400"/>
            <a:ext cx="8763000" cy="1981200"/>
          </a:xfrm>
        </p:spPr>
        <p:txBody>
          <a:bodyPr/>
          <a:lstStyle/>
          <a:p>
            <a:pPr algn="l"/>
            <a:r>
              <a:rPr lang="en-US" dirty="0" smtClean="0"/>
              <a:t>Influences on Animal </a:t>
            </a:r>
            <a:br>
              <a:rPr lang="en-US" dirty="0" smtClean="0"/>
            </a:br>
            <a:r>
              <a:rPr lang="en-US" dirty="0" smtClean="0"/>
              <a:t>Rights and Animal Welfare</a:t>
            </a:r>
            <a:endParaRPr lang="en-US" dirty="0"/>
          </a:p>
        </p:txBody>
      </p:sp>
      <p:pic>
        <p:nvPicPr>
          <p:cNvPr id="1036"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462" y="2123503"/>
            <a:ext cx="5133738" cy="290569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2438400" y="228600"/>
            <a:ext cx="4543662" cy="2133600"/>
          </a:xfrm>
          <a:prstGeom prst="cloudCallout">
            <a:avLst>
              <a:gd name="adj1" fmla="val 32839"/>
              <a:gd name="adj2" fmla="val 7340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smtClean="0">
                <a:solidFill>
                  <a:schemeClr val="tx1"/>
                </a:solidFill>
              </a:rPr>
              <a:t>How do people, groups and legislations influence animals?</a:t>
            </a:r>
            <a:endParaRPr lang="en-US" sz="2400" i="1" dirty="0">
              <a:solidFill>
                <a:schemeClr val="tx1"/>
              </a:solidFill>
            </a:endParaRPr>
          </a:p>
        </p:txBody>
      </p:sp>
      <p:sp>
        <p:nvSpPr>
          <p:cNvPr id="3" name="Rectangle 2"/>
          <p:cNvSpPr/>
          <p:nvPr/>
        </p:nvSpPr>
        <p:spPr>
          <a:xfrm>
            <a:off x="-21771" y="0"/>
            <a:ext cx="4049827" cy="338554"/>
          </a:xfrm>
          <a:prstGeom prst="rect">
            <a:avLst/>
          </a:prstGeom>
          <a:noFill/>
        </p:spPr>
        <p:txBody>
          <a:bodyPr wrap="none" lIns="91440" tIns="45720" rIns="91440" bIns="45720">
            <a:spAutoFit/>
            <a:scene3d>
              <a:camera prst="orthographicFront"/>
              <a:lightRig rig="glow" dir="tl">
                <a:rot lat="0" lon="0" rev="5400000"/>
              </a:lightRig>
            </a:scene3d>
            <a:sp3d contourW="12700">
              <a:contourClr>
                <a:schemeClr val="accent6">
                  <a:shade val="73000"/>
                </a:schemeClr>
              </a:contourClr>
            </a:sp3d>
          </a:bodyPr>
          <a:lstStyle/>
          <a:p>
            <a:pPr algn="ctr"/>
            <a:r>
              <a:rPr lang="en-US" sz="1600" b="1" dirty="0" smtClean="0">
                <a:ln w="11430">
                  <a:noFill/>
                </a:ln>
                <a:solidFill>
                  <a:srgbClr val="FF9933"/>
                </a:solidFill>
              </a:rPr>
              <a:t>Animal Rights and Animal Welfare Unit Part 2</a:t>
            </a:r>
            <a:endParaRPr lang="en-US" sz="1600" b="1" dirty="0">
              <a:ln w="11430">
                <a:noFill/>
              </a:ln>
              <a:solidFill>
                <a:srgbClr val="FF9933"/>
              </a:solidFill>
            </a:endParaRPr>
          </a:p>
        </p:txBody>
      </p:sp>
    </p:spTree>
    <p:extLst>
      <p:ext uri="{BB962C8B-B14F-4D97-AF65-F5344CB8AC3E}">
        <p14:creationId xmlns:p14="http://schemas.microsoft.com/office/powerpoint/2010/main" val="214749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a:r>
              <a:rPr lang="en-US" dirty="0"/>
              <a:t>WRITE your thoughts!</a:t>
            </a:r>
          </a:p>
        </p:txBody>
      </p:sp>
      <p:sp>
        <p:nvSpPr>
          <p:cNvPr id="3" name="Content Placeholder 2"/>
          <p:cNvSpPr>
            <a:spLocks noGrp="1"/>
          </p:cNvSpPr>
          <p:nvPr>
            <p:ph idx="1"/>
          </p:nvPr>
        </p:nvSpPr>
        <p:spPr>
          <a:xfrm>
            <a:off x="457200" y="1752600"/>
            <a:ext cx="8534400" cy="4373563"/>
          </a:xfrm>
        </p:spPr>
        <p:txBody>
          <a:bodyPr>
            <a:noAutofit/>
          </a:bodyPr>
          <a:lstStyle/>
          <a:p>
            <a:pPr marL="0" indent="0">
              <a:buNone/>
            </a:pPr>
            <a:r>
              <a:rPr lang="en-US" sz="4000" i="1" dirty="0" smtClean="0">
                <a:solidFill>
                  <a:schemeClr val="bg1"/>
                </a:solidFill>
              </a:rPr>
              <a:t>-THINK: What about the idea of </a:t>
            </a:r>
            <a:br>
              <a:rPr lang="en-US" sz="4000" i="1" dirty="0" smtClean="0">
                <a:solidFill>
                  <a:schemeClr val="bg1"/>
                </a:solidFill>
              </a:rPr>
            </a:br>
            <a:r>
              <a:rPr lang="en-US" sz="4000" i="1" dirty="0" smtClean="0">
                <a:solidFill>
                  <a:schemeClr val="bg1"/>
                </a:solidFill>
              </a:rPr>
              <a:t>animal welfare and animal rights?</a:t>
            </a:r>
          </a:p>
          <a:p>
            <a:pPr marL="0" indent="0">
              <a:buNone/>
            </a:pPr>
            <a:r>
              <a:rPr lang="en-US" sz="4000" i="1" dirty="0" smtClean="0">
                <a:solidFill>
                  <a:schemeClr val="bg1"/>
                </a:solidFill>
              </a:rPr>
              <a:t> </a:t>
            </a:r>
          </a:p>
          <a:p>
            <a:pPr marL="0" indent="0">
              <a:buNone/>
            </a:pPr>
            <a:r>
              <a:rPr lang="en-US" sz="4000" i="1" dirty="0" smtClean="0">
                <a:solidFill>
                  <a:schemeClr val="bg1"/>
                </a:solidFill>
              </a:rPr>
              <a:t>-WRITE: Do you think animal welfare and animal rights are the same thing? Why or why not? How do you define these concepts?</a:t>
            </a: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32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Today we will…</a:t>
            </a:r>
            <a:endParaRPr lang="en-US" dirty="0"/>
          </a:p>
        </p:txBody>
      </p:sp>
      <p:sp>
        <p:nvSpPr>
          <p:cNvPr id="3" name="Content Placeholder 2"/>
          <p:cNvSpPr>
            <a:spLocks noGrp="1"/>
          </p:cNvSpPr>
          <p:nvPr>
            <p:ph idx="1"/>
          </p:nvPr>
        </p:nvSpPr>
        <p:spPr>
          <a:xfrm>
            <a:off x="457200" y="1905000"/>
            <a:ext cx="8229600" cy="4648200"/>
          </a:xfrm>
        </p:spPr>
        <p:txBody>
          <a:bodyPr>
            <a:normAutofit lnSpcReduction="10000"/>
          </a:bodyPr>
          <a:lstStyle/>
          <a:p>
            <a:r>
              <a:rPr lang="en-US" dirty="0" smtClean="0">
                <a:solidFill>
                  <a:schemeClr val="bg1"/>
                </a:solidFill>
              </a:rPr>
              <a:t>Compare and contrast different </a:t>
            </a:r>
            <a:r>
              <a:rPr lang="en-US" dirty="0" smtClean="0">
                <a:solidFill>
                  <a:srgbClr val="FF9933"/>
                </a:solidFill>
              </a:rPr>
              <a:t>organizations</a:t>
            </a:r>
            <a:r>
              <a:rPr lang="en-US" dirty="0" smtClean="0">
                <a:solidFill>
                  <a:schemeClr val="bg1"/>
                </a:solidFill>
              </a:rPr>
              <a:t> in animal rights and animal welfare</a:t>
            </a:r>
            <a:br>
              <a:rPr lang="en-US" dirty="0" smtClean="0">
                <a:solidFill>
                  <a:schemeClr val="bg1"/>
                </a:solidFill>
              </a:rPr>
            </a:br>
            <a:endParaRPr lang="en-US" dirty="0" smtClean="0">
              <a:solidFill>
                <a:schemeClr val="bg1"/>
              </a:solidFill>
            </a:endParaRPr>
          </a:p>
          <a:p>
            <a:r>
              <a:rPr lang="en-US" dirty="0" smtClean="0">
                <a:solidFill>
                  <a:schemeClr val="bg1"/>
                </a:solidFill>
              </a:rPr>
              <a:t>Identify, compare and contrast </a:t>
            </a:r>
            <a:r>
              <a:rPr lang="en-US" dirty="0" smtClean="0">
                <a:solidFill>
                  <a:srgbClr val="FF9933"/>
                </a:solidFill>
              </a:rPr>
              <a:t>influential people</a:t>
            </a:r>
            <a:r>
              <a:rPr lang="en-US" dirty="0" smtClean="0">
                <a:solidFill>
                  <a:schemeClr val="bg1"/>
                </a:solidFill>
              </a:rPr>
              <a:t> in animal rights and animal welfare</a:t>
            </a:r>
            <a:br>
              <a:rPr lang="en-US" dirty="0" smtClean="0">
                <a:solidFill>
                  <a:schemeClr val="bg1"/>
                </a:solidFill>
              </a:rPr>
            </a:br>
            <a:endParaRPr lang="en-US" dirty="0" smtClean="0">
              <a:solidFill>
                <a:schemeClr val="bg1"/>
              </a:solidFill>
            </a:endParaRPr>
          </a:p>
          <a:p>
            <a:r>
              <a:rPr lang="en-US" dirty="0" smtClean="0">
                <a:solidFill>
                  <a:schemeClr val="bg1"/>
                </a:solidFill>
              </a:rPr>
              <a:t>Arrange important </a:t>
            </a:r>
            <a:r>
              <a:rPr lang="en-US" dirty="0" smtClean="0">
                <a:solidFill>
                  <a:srgbClr val="FF9933"/>
                </a:solidFill>
              </a:rPr>
              <a:t>dates and legislative acts</a:t>
            </a:r>
            <a:br>
              <a:rPr lang="en-US" dirty="0" smtClean="0">
                <a:solidFill>
                  <a:srgbClr val="FF9933"/>
                </a:solidFill>
              </a:rPr>
            </a:br>
            <a:endParaRPr lang="en-US" dirty="0" smtClean="0">
              <a:solidFill>
                <a:srgbClr val="FF9933"/>
              </a:solidFill>
            </a:endParaRPr>
          </a:p>
          <a:p>
            <a:r>
              <a:rPr lang="en-US" dirty="0" smtClean="0">
                <a:solidFill>
                  <a:schemeClr val="bg1"/>
                </a:solidFill>
              </a:rPr>
              <a:t>Identify </a:t>
            </a:r>
            <a:r>
              <a:rPr lang="en-US" dirty="0" smtClean="0">
                <a:solidFill>
                  <a:srgbClr val="FF9933"/>
                </a:solidFill>
              </a:rPr>
              <a:t>the five freedoms</a:t>
            </a:r>
            <a:r>
              <a:rPr lang="en-US" dirty="0" smtClean="0">
                <a:solidFill>
                  <a:schemeClr val="bg1"/>
                </a:solidFill>
              </a:rPr>
              <a:t> of animal welfare</a:t>
            </a:r>
          </a:p>
          <a:p>
            <a:endParaRPr lang="en-US"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82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610600" cy="1143000"/>
          </a:xfrm>
        </p:spPr>
        <p:txBody>
          <a:bodyPr>
            <a:normAutofit fontScale="90000"/>
          </a:bodyPr>
          <a:lstStyle/>
          <a:p>
            <a:r>
              <a:rPr lang="en-US" dirty="0" smtClean="0"/>
              <a:t>What</a:t>
            </a:r>
            <a:r>
              <a:rPr lang="en-US" baseline="0" dirty="0" smtClean="0"/>
              <a:t> Influences Animal </a:t>
            </a:r>
            <a:br>
              <a:rPr lang="en-US" baseline="0" dirty="0" smtClean="0"/>
            </a:br>
            <a:r>
              <a:rPr lang="en-US" baseline="0" dirty="0" smtClean="0"/>
              <a:t>Rights and Animal Welfare?</a:t>
            </a:r>
            <a:endParaRPr lang="en-US" dirty="0"/>
          </a:p>
        </p:txBody>
      </p:sp>
      <p:sp>
        <p:nvSpPr>
          <p:cNvPr id="3" name="Content Placeholder 2"/>
          <p:cNvSpPr>
            <a:spLocks noGrp="1"/>
          </p:cNvSpPr>
          <p:nvPr>
            <p:ph idx="1"/>
          </p:nvPr>
        </p:nvSpPr>
        <p:spPr>
          <a:xfrm>
            <a:off x="457200" y="2057400"/>
            <a:ext cx="8229600" cy="4495800"/>
          </a:xfrm>
        </p:spPr>
        <p:txBody>
          <a:bodyPr>
            <a:normAutofit/>
          </a:bodyPr>
          <a:lstStyle/>
          <a:p>
            <a:pPr>
              <a:lnSpc>
                <a:spcPct val="200000"/>
              </a:lnSpc>
            </a:pPr>
            <a:r>
              <a:rPr lang="en-US" altLang="en-US" sz="3000" dirty="0">
                <a:solidFill>
                  <a:schemeClr val="bg1"/>
                </a:solidFill>
                <a:latin typeface="+mj-lt"/>
              </a:rPr>
              <a:t>Organizations and Groups</a:t>
            </a:r>
          </a:p>
          <a:p>
            <a:pPr>
              <a:lnSpc>
                <a:spcPct val="200000"/>
              </a:lnSpc>
            </a:pPr>
            <a:r>
              <a:rPr lang="en-US" altLang="en-US" sz="3000" dirty="0" smtClean="0">
                <a:solidFill>
                  <a:schemeClr val="bg1"/>
                </a:solidFill>
                <a:latin typeface="+mj-lt"/>
              </a:rPr>
              <a:t>Influential people </a:t>
            </a:r>
          </a:p>
          <a:p>
            <a:pPr>
              <a:lnSpc>
                <a:spcPct val="200000"/>
              </a:lnSpc>
            </a:pPr>
            <a:r>
              <a:rPr lang="en-US" altLang="en-US" sz="3000" dirty="0" smtClean="0">
                <a:solidFill>
                  <a:schemeClr val="bg1"/>
                </a:solidFill>
                <a:latin typeface="+mj-lt"/>
              </a:rPr>
              <a:t>Important Events</a:t>
            </a:r>
          </a:p>
        </p:txBody>
      </p:sp>
      <p:pic>
        <p:nvPicPr>
          <p:cNvPr id="1028" name="Picture 4" descr="http://www.northstarmoving.com/wp-content/uploads/pet-care-icon.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04856">
            <a:off x="4770755" y="1707151"/>
            <a:ext cx="37147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6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Groups and Organizations</a:t>
            </a:r>
            <a:endParaRPr lang="en-US" dirty="0"/>
          </a:p>
        </p:txBody>
      </p:sp>
      <p:sp>
        <p:nvSpPr>
          <p:cNvPr id="3" name="Content Placeholder 2"/>
          <p:cNvSpPr>
            <a:spLocks noGrp="1"/>
          </p:cNvSpPr>
          <p:nvPr>
            <p:ph idx="1"/>
          </p:nvPr>
        </p:nvSpPr>
        <p:spPr>
          <a:xfrm>
            <a:off x="457200" y="1798637"/>
            <a:ext cx="8229600" cy="4525963"/>
          </a:xfrm>
        </p:spPr>
        <p:txBody>
          <a:bodyPr>
            <a:normAutofit/>
          </a:bodyPr>
          <a:lstStyle/>
          <a:p>
            <a:r>
              <a:rPr lang="en-US" dirty="0" smtClean="0">
                <a:solidFill>
                  <a:schemeClr val="bg1"/>
                </a:solidFill>
              </a:rPr>
              <a:t> </a:t>
            </a:r>
            <a:r>
              <a:rPr lang="en-US" b="1" dirty="0" smtClean="0">
                <a:solidFill>
                  <a:srgbClr val="FFC000"/>
                </a:solidFill>
              </a:rPr>
              <a:t>Rights</a:t>
            </a:r>
          </a:p>
          <a:p>
            <a:pPr lvl="1"/>
            <a:r>
              <a:rPr lang="en-US" dirty="0" smtClean="0">
                <a:solidFill>
                  <a:schemeClr val="bg1"/>
                </a:solidFill>
              </a:rPr>
              <a:t>People for the Ethical Treatment of Animals (PETA)</a:t>
            </a:r>
          </a:p>
          <a:p>
            <a:pPr lvl="1"/>
            <a:r>
              <a:rPr lang="en-US" dirty="0" smtClean="0">
                <a:solidFill>
                  <a:schemeClr val="bg1"/>
                </a:solidFill>
              </a:rPr>
              <a:t>In Defense of Animals (IDA)</a:t>
            </a:r>
          </a:p>
          <a:p>
            <a:pPr lvl="1"/>
            <a:r>
              <a:rPr lang="en-US" dirty="0" smtClean="0">
                <a:solidFill>
                  <a:schemeClr val="bg1"/>
                </a:solidFill>
              </a:rPr>
              <a:t>Mercy for Animals (MFA)</a:t>
            </a:r>
          </a:p>
          <a:p>
            <a:r>
              <a:rPr lang="en-US" dirty="0" smtClean="0">
                <a:solidFill>
                  <a:schemeClr val="bg1"/>
                </a:solidFill>
              </a:rPr>
              <a:t> </a:t>
            </a:r>
            <a:r>
              <a:rPr lang="en-US" b="1" dirty="0" smtClean="0">
                <a:solidFill>
                  <a:srgbClr val="FFC000"/>
                </a:solidFill>
              </a:rPr>
              <a:t>Welfare</a:t>
            </a:r>
          </a:p>
          <a:p>
            <a:pPr lvl="1"/>
            <a:r>
              <a:rPr lang="en-US" dirty="0" smtClean="0">
                <a:solidFill>
                  <a:schemeClr val="bg1"/>
                </a:solidFill>
              </a:rPr>
              <a:t>The American Society for the Prevention of Cruelty to Animals (ASPCA)</a:t>
            </a:r>
          </a:p>
          <a:p>
            <a:pPr lvl="1"/>
            <a:r>
              <a:rPr lang="en-US" dirty="0" smtClean="0">
                <a:solidFill>
                  <a:schemeClr val="bg1"/>
                </a:solidFill>
              </a:rPr>
              <a:t>American Humane Association (AHA)</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8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Groups and Organizations</a:t>
            </a:r>
            <a:endParaRPr lang="en-US" dirty="0"/>
          </a:p>
        </p:txBody>
      </p:sp>
      <p:sp>
        <p:nvSpPr>
          <p:cNvPr id="3" name="Content Placeholder 2"/>
          <p:cNvSpPr>
            <a:spLocks noGrp="1"/>
          </p:cNvSpPr>
          <p:nvPr>
            <p:ph idx="1"/>
          </p:nvPr>
        </p:nvSpPr>
        <p:spPr>
          <a:xfrm>
            <a:off x="152400" y="4267200"/>
            <a:ext cx="8763000" cy="2438400"/>
          </a:xfrm>
        </p:spPr>
        <p:txBody>
          <a:bodyPr>
            <a:normAutofit/>
          </a:bodyPr>
          <a:lstStyle/>
          <a:p>
            <a:pPr marL="0" indent="0">
              <a:buNone/>
            </a:pPr>
            <a:r>
              <a:rPr lang="en-US" b="1" dirty="0" smtClean="0">
                <a:solidFill>
                  <a:schemeClr val="bg1"/>
                </a:solidFill>
              </a:rPr>
              <a:t>  	        ASPCA			AHA</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52400" y="4191000"/>
            <a:ext cx="8763000"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30629" y="3537418"/>
            <a:ext cx="8763000" cy="584775"/>
          </a:xfrm>
          <a:prstGeom prst="rect">
            <a:avLst/>
          </a:prstGeom>
          <a:noFill/>
        </p:spPr>
        <p:txBody>
          <a:bodyPr wrap="square" rtlCol="0">
            <a:spAutoFit/>
          </a:bodyPr>
          <a:lstStyle/>
          <a:p>
            <a:r>
              <a:rPr lang="en-US" sz="3200" b="1" dirty="0" smtClean="0">
                <a:solidFill>
                  <a:prstClr val="white"/>
                </a:solidFill>
              </a:rPr>
              <a:t>      PETA  			IDA				MFA</a:t>
            </a:r>
            <a:endParaRPr lang="en-US" sz="3200" b="1" dirty="0">
              <a:solidFill>
                <a:prstClr val="white"/>
              </a:solidFill>
            </a:endParaRPr>
          </a:p>
        </p:txBody>
      </p:sp>
      <p:pic>
        <p:nvPicPr>
          <p:cNvPr id="717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34" y="2039754"/>
            <a:ext cx="1524000" cy="14287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7171"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760" y="4875402"/>
            <a:ext cx="2644140" cy="136613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7172" name="Picture 4">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tretch/>
        </p:blipFill>
        <p:spPr bwMode="auto">
          <a:xfrm>
            <a:off x="3657600" y="1828800"/>
            <a:ext cx="1280160" cy="155448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7173" name="Picture 5">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2151196"/>
            <a:ext cx="2296886" cy="120586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7174" name="Picture 6">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5145000"/>
            <a:ext cx="2985407" cy="82694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177310" y="1066800"/>
            <a:ext cx="5149871" cy="461665"/>
          </a:xfrm>
          <a:prstGeom prst="rect">
            <a:avLst/>
          </a:prstGeom>
          <a:noFill/>
        </p:spPr>
        <p:txBody>
          <a:bodyPr wrap="none" lIns="91440" tIns="45720" rIns="91440" bIns="45720">
            <a:spAutoFit/>
            <a:scene3d>
              <a:camera prst="orthographicFront"/>
              <a:lightRig rig="glow" dir="tl">
                <a:rot lat="0" lon="0" rev="5400000"/>
              </a:lightRig>
            </a:scene3d>
            <a:sp3d contourW="12700">
              <a:contourClr>
                <a:schemeClr val="accent6">
                  <a:shade val="73000"/>
                </a:schemeClr>
              </a:contourClr>
            </a:sp3d>
          </a:bodyPr>
          <a:lstStyle/>
          <a:p>
            <a:pPr algn="ctr"/>
            <a:r>
              <a:rPr lang="en-US" sz="2400" b="1" dirty="0" smtClean="0">
                <a:ln w="11430">
                  <a:solidFill>
                    <a:srgbClr val="FF6600"/>
                  </a:solidFill>
                </a:ln>
                <a:solidFill>
                  <a:srgbClr val="FF9933"/>
                </a:solidFill>
              </a:rPr>
              <a:t>Click on each logo to visit their website</a:t>
            </a:r>
            <a:endParaRPr lang="en-US" sz="2400" b="1" dirty="0">
              <a:ln w="11430">
                <a:solidFill>
                  <a:srgbClr val="FF6600"/>
                </a:solidFill>
              </a:ln>
              <a:solidFill>
                <a:srgbClr val="FF9933"/>
              </a:solidFill>
            </a:endParaRPr>
          </a:p>
        </p:txBody>
      </p:sp>
      <p:sp>
        <p:nvSpPr>
          <p:cNvPr id="10" name="Rectangle 9"/>
          <p:cNvSpPr/>
          <p:nvPr/>
        </p:nvSpPr>
        <p:spPr>
          <a:xfrm>
            <a:off x="6542633" y="3283838"/>
            <a:ext cx="2753767" cy="369332"/>
          </a:xfrm>
          <a:prstGeom prst="rect">
            <a:avLst/>
          </a:prstGeom>
        </p:spPr>
        <p:txBody>
          <a:bodyPr wrap="none">
            <a:spAutoFit/>
          </a:bodyPr>
          <a:lstStyle/>
          <a:p>
            <a:r>
              <a:rPr lang="en-US" dirty="0" smtClean="0">
                <a:solidFill>
                  <a:srgbClr val="FF9933"/>
                </a:solidFill>
              </a:rPr>
              <a:t>www.mercyforanimals.org</a:t>
            </a:r>
            <a:endParaRPr lang="en-US" dirty="0">
              <a:solidFill>
                <a:srgbClr val="FF9933"/>
              </a:solidFill>
            </a:endParaRPr>
          </a:p>
        </p:txBody>
      </p:sp>
      <p:sp>
        <p:nvSpPr>
          <p:cNvPr id="11" name="Rectangle 10"/>
          <p:cNvSpPr/>
          <p:nvPr/>
        </p:nvSpPr>
        <p:spPr>
          <a:xfrm>
            <a:off x="3470403" y="3364468"/>
            <a:ext cx="1697837" cy="369332"/>
          </a:xfrm>
          <a:prstGeom prst="rect">
            <a:avLst/>
          </a:prstGeom>
        </p:spPr>
        <p:txBody>
          <a:bodyPr wrap="none">
            <a:spAutoFit/>
          </a:bodyPr>
          <a:lstStyle/>
          <a:p>
            <a:r>
              <a:rPr lang="en-US" dirty="0">
                <a:solidFill>
                  <a:srgbClr val="FF9933"/>
                </a:solidFill>
              </a:rPr>
              <a:t>www.idausa.org</a:t>
            </a:r>
          </a:p>
        </p:txBody>
      </p:sp>
      <p:sp>
        <p:nvSpPr>
          <p:cNvPr id="12" name="Rectangle 11"/>
          <p:cNvSpPr/>
          <p:nvPr/>
        </p:nvSpPr>
        <p:spPr>
          <a:xfrm>
            <a:off x="381979" y="3346566"/>
            <a:ext cx="1511055" cy="369332"/>
          </a:xfrm>
          <a:prstGeom prst="rect">
            <a:avLst/>
          </a:prstGeom>
        </p:spPr>
        <p:txBody>
          <a:bodyPr wrap="none">
            <a:spAutoFit/>
          </a:bodyPr>
          <a:lstStyle/>
          <a:p>
            <a:r>
              <a:rPr lang="en-US" dirty="0">
                <a:solidFill>
                  <a:srgbClr val="FF9933"/>
                </a:solidFill>
              </a:rPr>
              <a:t>www.peta.org</a:t>
            </a:r>
          </a:p>
        </p:txBody>
      </p:sp>
      <p:sp>
        <p:nvSpPr>
          <p:cNvPr id="13" name="Rectangle 12"/>
          <p:cNvSpPr/>
          <p:nvPr/>
        </p:nvSpPr>
        <p:spPr>
          <a:xfrm>
            <a:off x="4958335" y="6172200"/>
            <a:ext cx="2737865" cy="369332"/>
          </a:xfrm>
          <a:prstGeom prst="rect">
            <a:avLst/>
          </a:prstGeom>
        </p:spPr>
        <p:txBody>
          <a:bodyPr wrap="none">
            <a:spAutoFit/>
          </a:bodyPr>
          <a:lstStyle/>
          <a:p>
            <a:r>
              <a:rPr lang="en-US" dirty="0">
                <a:solidFill>
                  <a:srgbClr val="FF9933"/>
                </a:solidFill>
              </a:rPr>
              <a:t>www.americanhumane.org</a:t>
            </a:r>
          </a:p>
        </p:txBody>
      </p:sp>
      <p:sp>
        <p:nvSpPr>
          <p:cNvPr id="15" name="Rectangle 14"/>
          <p:cNvSpPr/>
          <p:nvPr/>
        </p:nvSpPr>
        <p:spPr>
          <a:xfrm>
            <a:off x="1604984" y="5905257"/>
            <a:ext cx="1618969" cy="369332"/>
          </a:xfrm>
          <a:prstGeom prst="rect">
            <a:avLst/>
          </a:prstGeom>
        </p:spPr>
        <p:txBody>
          <a:bodyPr wrap="none">
            <a:spAutoFit/>
          </a:bodyPr>
          <a:lstStyle/>
          <a:p>
            <a:r>
              <a:rPr lang="en-US" dirty="0">
                <a:solidFill>
                  <a:srgbClr val="FF9933"/>
                </a:solidFill>
              </a:rPr>
              <a:t>www.aspca.org</a:t>
            </a:r>
          </a:p>
        </p:txBody>
      </p:sp>
    </p:spTree>
    <p:extLst>
      <p:ext uri="{BB962C8B-B14F-4D97-AF65-F5344CB8AC3E}">
        <p14:creationId xmlns:p14="http://schemas.microsoft.com/office/powerpoint/2010/main" val="49518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Influential People</a:t>
            </a:r>
            <a:endParaRPr lang="en-US" dirty="0"/>
          </a:p>
        </p:txBody>
      </p:sp>
      <p:sp>
        <p:nvSpPr>
          <p:cNvPr id="3" name="Content Placeholder 2"/>
          <p:cNvSpPr>
            <a:spLocks noGrp="1"/>
          </p:cNvSpPr>
          <p:nvPr>
            <p:ph idx="1"/>
          </p:nvPr>
        </p:nvSpPr>
        <p:spPr>
          <a:xfrm>
            <a:off x="152400" y="1798637"/>
            <a:ext cx="8991600" cy="2392363"/>
          </a:xfrm>
        </p:spPr>
        <p:txBody>
          <a:bodyPr>
            <a:normAutofit fontScale="92500"/>
          </a:bodyPr>
          <a:lstStyle/>
          <a:p>
            <a:r>
              <a:rPr lang="en-US" b="1" dirty="0" smtClean="0">
                <a:solidFill>
                  <a:schemeClr val="bg1"/>
                </a:solidFill>
              </a:rPr>
              <a:t>Read “Who’s who in the Animal Rights Movement” and compare and contrast their impacts.</a:t>
            </a:r>
          </a:p>
          <a:p>
            <a:endParaRPr lang="en-US" sz="1400" dirty="0" smtClean="0">
              <a:solidFill>
                <a:schemeClr val="bg1"/>
              </a:solidFill>
            </a:endParaRPr>
          </a:p>
          <a:p>
            <a:r>
              <a:rPr lang="en-US" i="1" dirty="0" smtClean="0">
                <a:solidFill>
                  <a:schemeClr val="bg1"/>
                </a:solidFill>
              </a:rPr>
              <a:t>Draw a T-Chart of Pros and Cons of their impact </a:t>
            </a:r>
            <a:br>
              <a:rPr lang="en-US" i="1" dirty="0" smtClean="0">
                <a:solidFill>
                  <a:schemeClr val="bg1"/>
                </a:solidFill>
              </a:rPr>
            </a:br>
            <a:r>
              <a:rPr lang="en-US" i="1" dirty="0" smtClean="0">
                <a:solidFill>
                  <a:schemeClr val="bg1"/>
                </a:solidFill>
              </a:rPr>
              <a:t>on the public.</a:t>
            </a:r>
            <a:endParaRPr lang="en-US" sz="1500" i="1" dirty="0">
              <a:solidFill>
                <a:schemeClr val="bg1"/>
              </a:solidFill>
            </a:endParaRP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09600" y="3987224"/>
            <a:ext cx="6629400" cy="2642176"/>
            <a:chOff x="609600" y="3987224"/>
            <a:chExt cx="6629400" cy="2642176"/>
          </a:xfrm>
        </p:grpSpPr>
        <p:cxnSp>
          <p:nvCxnSpPr>
            <p:cNvPr id="6" name="Straight Connector 5"/>
            <p:cNvCxnSpPr/>
            <p:nvPr/>
          </p:nvCxnSpPr>
          <p:spPr>
            <a:xfrm>
              <a:off x="990600" y="4571999"/>
              <a:ext cx="6248400" cy="1"/>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4114800" y="4114800"/>
              <a:ext cx="0" cy="2514600"/>
            </a:xfrm>
            <a:prstGeom prst="line">
              <a:avLst/>
            </a:prstGeom>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609600" y="4895671"/>
              <a:ext cx="3048000" cy="1200329"/>
            </a:xfrm>
            <a:prstGeom prst="rect">
              <a:avLst/>
            </a:prstGeom>
          </p:spPr>
          <p:txBody>
            <a:bodyPr wrap="square">
              <a:spAutoFit/>
            </a:bodyPr>
            <a:lstStyle/>
            <a:p>
              <a:pPr lvl="1" algn="ctr"/>
              <a:r>
                <a:rPr lang="en-US" sz="2400" dirty="0">
                  <a:solidFill>
                    <a:srgbClr val="FF9933"/>
                  </a:solidFill>
                </a:rPr>
                <a:t>What did these people do that </a:t>
              </a:r>
              <a:r>
                <a:rPr lang="en-US" sz="2400" dirty="0" smtClean="0">
                  <a:solidFill>
                    <a:srgbClr val="FF9933"/>
                  </a:solidFill>
                </a:rPr>
                <a:t/>
              </a:r>
              <a:br>
                <a:rPr lang="en-US" sz="2400" dirty="0" smtClean="0">
                  <a:solidFill>
                    <a:srgbClr val="FF9933"/>
                  </a:solidFill>
                </a:rPr>
              </a:br>
              <a:r>
                <a:rPr lang="en-US" sz="2400" u="sng" dirty="0" smtClean="0">
                  <a:solidFill>
                    <a:srgbClr val="FF9933"/>
                  </a:solidFill>
                </a:rPr>
                <a:t>was </a:t>
              </a:r>
              <a:r>
                <a:rPr lang="en-US" sz="2400" u="sng" dirty="0">
                  <a:solidFill>
                    <a:srgbClr val="FF9933"/>
                  </a:solidFill>
                </a:rPr>
                <a:t>helpful</a:t>
              </a:r>
              <a:r>
                <a:rPr lang="en-US" sz="2400" dirty="0">
                  <a:solidFill>
                    <a:srgbClr val="FF9933"/>
                  </a:solidFill>
                </a:rPr>
                <a:t>? </a:t>
              </a:r>
            </a:p>
          </p:txBody>
        </p:sp>
        <p:sp>
          <p:nvSpPr>
            <p:cNvPr id="11" name="Rectangle 10"/>
            <p:cNvSpPr/>
            <p:nvPr/>
          </p:nvSpPr>
          <p:spPr>
            <a:xfrm>
              <a:off x="1291650" y="3987225"/>
              <a:ext cx="1908750" cy="584775"/>
            </a:xfrm>
            <a:prstGeom prst="rect">
              <a:avLst/>
            </a:prstGeom>
          </p:spPr>
          <p:txBody>
            <a:bodyPr wrap="square">
              <a:spAutoFit/>
            </a:bodyPr>
            <a:lstStyle/>
            <a:p>
              <a:pPr lvl="1" algn="ctr"/>
              <a:r>
                <a:rPr lang="en-US" sz="3200" dirty="0">
                  <a:solidFill>
                    <a:srgbClr val="FF9933"/>
                  </a:solidFill>
                </a:rPr>
                <a:t>(PROS)</a:t>
              </a:r>
            </a:p>
          </p:txBody>
        </p:sp>
        <p:sp>
          <p:nvSpPr>
            <p:cNvPr id="12" name="Rectangle 11"/>
            <p:cNvSpPr/>
            <p:nvPr/>
          </p:nvSpPr>
          <p:spPr>
            <a:xfrm>
              <a:off x="4572000" y="3987224"/>
              <a:ext cx="1838580" cy="584775"/>
            </a:xfrm>
            <a:prstGeom prst="rect">
              <a:avLst/>
            </a:prstGeom>
          </p:spPr>
          <p:txBody>
            <a:bodyPr wrap="none">
              <a:spAutoFit/>
            </a:bodyPr>
            <a:lstStyle/>
            <a:p>
              <a:pPr lvl="1"/>
              <a:r>
                <a:rPr lang="en-US" sz="3200" dirty="0">
                  <a:solidFill>
                    <a:srgbClr val="FF9933"/>
                  </a:solidFill>
                </a:rPr>
                <a:t>(CONS)</a:t>
              </a:r>
            </a:p>
          </p:txBody>
        </p:sp>
        <p:sp>
          <p:nvSpPr>
            <p:cNvPr id="13" name="Rectangle 12"/>
            <p:cNvSpPr/>
            <p:nvPr/>
          </p:nvSpPr>
          <p:spPr>
            <a:xfrm>
              <a:off x="3810000" y="4895671"/>
              <a:ext cx="3276600" cy="1200329"/>
            </a:xfrm>
            <a:prstGeom prst="rect">
              <a:avLst/>
            </a:prstGeom>
          </p:spPr>
          <p:txBody>
            <a:bodyPr wrap="square">
              <a:spAutoFit/>
            </a:bodyPr>
            <a:lstStyle/>
            <a:p>
              <a:pPr lvl="1" algn="ctr"/>
              <a:r>
                <a:rPr lang="en-US" sz="2400" dirty="0">
                  <a:solidFill>
                    <a:srgbClr val="FF9933"/>
                  </a:solidFill>
                </a:rPr>
                <a:t>What did these people do that </a:t>
              </a:r>
              <a:r>
                <a:rPr lang="en-US" sz="2400" dirty="0" smtClean="0">
                  <a:solidFill>
                    <a:srgbClr val="FF9933"/>
                  </a:solidFill>
                </a:rPr>
                <a:t/>
              </a:r>
              <a:br>
                <a:rPr lang="en-US" sz="2400" dirty="0" smtClean="0">
                  <a:solidFill>
                    <a:srgbClr val="FF9933"/>
                  </a:solidFill>
                </a:rPr>
              </a:br>
              <a:r>
                <a:rPr lang="en-US" sz="2400" u="sng" dirty="0" smtClean="0">
                  <a:solidFill>
                    <a:srgbClr val="FF9933"/>
                  </a:solidFill>
                </a:rPr>
                <a:t>was </a:t>
              </a:r>
              <a:r>
                <a:rPr lang="en-US" sz="2400" b="1" u="sng" dirty="0">
                  <a:solidFill>
                    <a:srgbClr val="FF9933"/>
                  </a:solidFill>
                </a:rPr>
                <a:t>not</a:t>
              </a:r>
              <a:r>
                <a:rPr lang="en-US" sz="2400" u="sng" dirty="0">
                  <a:solidFill>
                    <a:srgbClr val="FF9933"/>
                  </a:solidFill>
                </a:rPr>
                <a:t> helpful</a:t>
              </a:r>
              <a:r>
                <a:rPr lang="en-US" sz="2400" dirty="0">
                  <a:solidFill>
                    <a:srgbClr val="FF9933"/>
                  </a:solidFill>
                </a:rPr>
                <a:t>? </a:t>
              </a:r>
            </a:p>
          </p:txBody>
        </p:sp>
      </p:grpSp>
    </p:spTree>
    <p:extLst>
      <p:ext uri="{BB962C8B-B14F-4D97-AF65-F5344CB8AC3E}">
        <p14:creationId xmlns:p14="http://schemas.microsoft.com/office/powerpoint/2010/main" val="3161640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Influential People</a:t>
            </a:r>
            <a:endParaRPr lang="en-US" dirty="0"/>
          </a:p>
        </p:txBody>
      </p:sp>
      <p:sp>
        <p:nvSpPr>
          <p:cNvPr id="3" name="Content Placeholder 2"/>
          <p:cNvSpPr>
            <a:spLocks noGrp="1"/>
          </p:cNvSpPr>
          <p:nvPr>
            <p:ph idx="1"/>
          </p:nvPr>
        </p:nvSpPr>
        <p:spPr>
          <a:xfrm>
            <a:off x="76200" y="1447801"/>
            <a:ext cx="8953499" cy="3657599"/>
          </a:xfrm>
        </p:spPr>
        <p:txBody>
          <a:bodyPr>
            <a:normAutofit fontScale="85000" lnSpcReduction="20000"/>
          </a:bodyPr>
          <a:lstStyle/>
          <a:p>
            <a:pPr marL="0" indent="0">
              <a:buNone/>
            </a:pPr>
            <a:r>
              <a:rPr lang="en-US" sz="2000" b="1" u="sng" dirty="0" smtClean="0">
                <a:solidFill>
                  <a:schemeClr val="bg1"/>
                </a:solidFill>
              </a:rPr>
              <a:t/>
            </a:r>
            <a:br>
              <a:rPr lang="en-US" sz="2000" b="1" u="sng" dirty="0" smtClean="0">
                <a:solidFill>
                  <a:schemeClr val="bg1"/>
                </a:solidFill>
              </a:rPr>
            </a:br>
            <a:r>
              <a:rPr lang="en-US" sz="4000" b="1" u="sng" dirty="0" smtClean="0">
                <a:solidFill>
                  <a:schemeClr val="bg1"/>
                </a:solidFill>
              </a:rPr>
              <a:t>Temple </a:t>
            </a:r>
            <a:r>
              <a:rPr lang="en-US" sz="4000" b="1" u="sng" dirty="0" err="1" smtClean="0">
                <a:solidFill>
                  <a:schemeClr val="bg1"/>
                </a:solidFill>
              </a:rPr>
              <a:t>Grandin</a:t>
            </a:r>
            <a:r>
              <a:rPr lang="en-US" sz="4000" b="1" u="sng" dirty="0" smtClean="0">
                <a:solidFill>
                  <a:schemeClr val="bg1"/>
                </a:solidFill>
              </a:rPr>
              <a:t>, </a:t>
            </a:r>
            <a:r>
              <a:rPr lang="en-US" sz="4000" b="1" u="sng" dirty="0" err="1" smtClean="0">
                <a:solidFill>
                  <a:schemeClr val="bg1"/>
                </a:solidFill>
              </a:rPr>
              <a:t>Ph.D</a:t>
            </a:r>
            <a:r>
              <a:rPr lang="en-US" sz="4000" b="1" u="sng" dirty="0" smtClean="0">
                <a:solidFill>
                  <a:schemeClr val="bg1"/>
                </a:solidFill>
              </a:rPr>
              <a:t/>
            </a:r>
            <a:br>
              <a:rPr lang="en-US" sz="4000" b="1" u="sng" dirty="0" smtClean="0">
                <a:solidFill>
                  <a:schemeClr val="bg1"/>
                </a:solidFill>
              </a:rPr>
            </a:br>
            <a:endParaRPr lang="en-US" sz="1400" b="1" u="sng" dirty="0">
              <a:solidFill>
                <a:schemeClr val="bg1"/>
              </a:solidFill>
            </a:endParaRPr>
          </a:p>
          <a:p>
            <a:r>
              <a:rPr lang="en-US" b="1" dirty="0" smtClean="0">
                <a:solidFill>
                  <a:schemeClr val="bg1"/>
                </a:solidFill>
              </a:rPr>
              <a:t>Professor of Animal Science</a:t>
            </a:r>
            <a:br>
              <a:rPr lang="en-US" b="1" dirty="0" smtClean="0">
                <a:solidFill>
                  <a:schemeClr val="bg1"/>
                </a:solidFill>
              </a:rPr>
            </a:br>
            <a:endParaRPr lang="en-US" sz="1500" b="1" dirty="0" smtClean="0">
              <a:solidFill>
                <a:schemeClr val="bg1"/>
              </a:solidFill>
            </a:endParaRPr>
          </a:p>
          <a:p>
            <a:r>
              <a:rPr lang="en-US" b="1" dirty="0" smtClean="0">
                <a:solidFill>
                  <a:schemeClr val="bg1"/>
                </a:solidFill>
              </a:rPr>
              <a:t>Animal Welfare Advocate</a:t>
            </a:r>
            <a:br>
              <a:rPr lang="en-US" b="1" dirty="0" smtClean="0">
                <a:solidFill>
                  <a:schemeClr val="bg1"/>
                </a:solidFill>
              </a:rPr>
            </a:br>
            <a:endParaRPr lang="en-US" sz="1500" b="1" dirty="0" smtClean="0">
              <a:solidFill>
                <a:schemeClr val="bg1"/>
              </a:solidFill>
            </a:endParaRPr>
          </a:p>
          <a:p>
            <a:r>
              <a:rPr lang="en-US" b="1" dirty="0" smtClean="0">
                <a:solidFill>
                  <a:schemeClr val="bg1"/>
                </a:solidFill>
              </a:rPr>
              <a:t>Researches and designs </a:t>
            </a:r>
            <a:br>
              <a:rPr lang="en-US" b="1" dirty="0" smtClean="0">
                <a:solidFill>
                  <a:schemeClr val="bg1"/>
                </a:solidFill>
              </a:rPr>
            </a:br>
            <a:r>
              <a:rPr lang="en-US" b="1" dirty="0" smtClean="0">
                <a:solidFill>
                  <a:schemeClr val="bg1"/>
                </a:solidFill>
              </a:rPr>
              <a:t>humane animal handling methods.</a:t>
            </a:r>
            <a:br>
              <a:rPr lang="en-US" b="1" dirty="0" smtClean="0">
                <a:solidFill>
                  <a:schemeClr val="bg1"/>
                </a:solidFill>
              </a:rPr>
            </a:br>
            <a:endParaRPr lang="en-US" sz="1500" b="1" dirty="0" smtClean="0">
              <a:solidFill>
                <a:schemeClr val="bg1"/>
              </a:solidFill>
            </a:endParaRPr>
          </a:p>
          <a:p>
            <a:r>
              <a:rPr lang="en-US" b="1" dirty="0" smtClean="0">
                <a:solidFill>
                  <a:schemeClr val="bg1"/>
                </a:solidFill>
              </a:rPr>
              <a:t>Known for being able to think like animals because </a:t>
            </a:r>
            <a:br>
              <a:rPr lang="en-US" b="1" dirty="0" smtClean="0">
                <a:solidFill>
                  <a:schemeClr val="bg1"/>
                </a:solidFill>
              </a:rPr>
            </a:br>
            <a:r>
              <a:rPr lang="en-US" b="1" dirty="0" smtClean="0">
                <a:solidFill>
                  <a:schemeClr val="bg1"/>
                </a:solidFill>
              </a:rPr>
              <a:t>of her autism.</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096000" y="4801335"/>
            <a:ext cx="2667000" cy="193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800600"/>
            <a:ext cx="2895377" cy="193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19200"/>
            <a:ext cx="3771899" cy="2514600"/>
          </a:xfrm>
          <a:prstGeom prst="rect">
            <a:avLst/>
          </a:prstGeom>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descr="http://www.u2ugsm.com/tech/wp-content/uploads/2013/09/Download-YouTube-5.0.21-Android-Apps-in-.APK-Format.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391" y="5334000"/>
            <a:ext cx="1041286" cy="1041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245788"/>
            <a:ext cx="1600200" cy="369332"/>
          </a:xfrm>
          <a:prstGeom prst="rect">
            <a:avLst/>
          </a:prstGeom>
          <a:noFill/>
        </p:spPr>
        <p:txBody>
          <a:bodyPr wrap="square" rtlCol="0">
            <a:spAutoFit/>
          </a:bodyPr>
          <a:lstStyle/>
          <a:p>
            <a:r>
              <a:rPr lang="en-US" dirty="0" smtClean="0">
                <a:solidFill>
                  <a:schemeClr val="bg1"/>
                </a:solidFill>
              </a:rPr>
              <a:t>Click to play!</a:t>
            </a:r>
            <a:endParaRPr lang="en-US" dirty="0">
              <a:solidFill>
                <a:schemeClr val="bg1"/>
              </a:solidFill>
            </a:endParaRPr>
          </a:p>
        </p:txBody>
      </p:sp>
    </p:spTree>
    <p:extLst>
      <p:ext uri="{BB962C8B-B14F-4D97-AF65-F5344CB8AC3E}">
        <p14:creationId xmlns:p14="http://schemas.microsoft.com/office/powerpoint/2010/main" val="1389057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Timeline of Animal Welfare</a:t>
            </a:r>
            <a:endParaRPr lang="en-US" dirty="0"/>
          </a:p>
        </p:txBody>
      </p:sp>
      <p:sp>
        <p:nvSpPr>
          <p:cNvPr id="3" name="Content Placeholder 2"/>
          <p:cNvSpPr>
            <a:spLocks noGrp="1"/>
          </p:cNvSpPr>
          <p:nvPr>
            <p:ph idx="1"/>
          </p:nvPr>
        </p:nvSpPr>
        <p:spPr>
          <a:xfrm>
            <a:off x="457200" y="1798637"/>
            <a:ext cx="8229600" cy="5059363"/>
          </a:xfrm>
        </p:spPr>
        <p:txBody>
          <a:bodyPr>
            <a:normAutofit fontScale="92500" lnSpcReduction="10000"/>
          </a:bodyPr>
          <a:lstStyle/>
          <a:p>
            <a:r>
              <a:rPr lang="en-US" sz="3300" b="1" dirty="0" smtClean="0">
                <a:solidFill>
                  <a:schemeClr val="bg1"/>
                </a:solidFill>
              </a:rPr>
              <a:t> </a:t>
            </a:r>
            <a:r>
              <a:rPr lang="en-US" sz="3300" b="1" dirty="0" smtClean="0">
                <a:solidFill>
                  <a:srgbClr val="FFC000"/>
                </a:solidFill>
              </a:rPr>
              <a:t>1866 </a:t>
            </a:r>
            <a:r>
              <a:rPr lang="en-US" dirty="0" smtClean="0">
                <a:solidFill>
                  <a:schemeClr val="bg1"/>
                </a:solidFill>
              </a:rPr>
              <a:t>The </a:t>
            </a:r>
            <a:r>
              <a:rPr lang="en-US" dirty="0">
                <a:solidFill>
                  <a:schemeClr val="bg1"/>
                </a:solidFill>
              </a:rPr>
              <a:t>American Society for the Prevention of Cruelty to </a:t>
            </a:r>
            <a:r>
              <a:rPr lang="en-US" dirty="0" smtClean="0">
                <a:solidFill>
                  <a:schemeClr val="bg1"/>
                </a:solidFill>
              </a:rPr>
              <a:t>Animals (ASPCA) </a:t>
            </a:r>
            <a:r>
              <a:rPr lang="en-US" dirty="0">
                <a:solidFill>
                  <a:schemeClr val="bg1"/>
                </a:solidFill>
              </a:rPr>
              <a:t>was </a:t>
            </a:r>
            <a:r>
              <a:rPr lang="en-US" dirty="0" smtClean="0">
                <a:solidFill>
                  <a:schemeClr val="bg1"/>
                </a:solidFill>
              </a:rPr>
              <a:t>created. </a:t>
            </a:r>
            <a:br>
              <a:rPr lang="en-US" dirty="0" smtClean="0">
                <a:solidFill>
                  <a:schemeClr val="bg1"/>
                </a:solidFill>
              </a:rPr>
            </a:br>
            <a:endParaRPr lang="en-US" sz="1600" dirty="0">
              <a:solidFill>
                <a:schemeClr val="bg1"/>
              </a:solidFill>
            </a:endParaRPr>
          </a:p>
          <a:p>
            <a:r>
              <a:rPr lang="en-US" dirty="0" smtClean="0">
                <a:solidFill>
                  <a:schemeClr val="bg1"/>
                </a:solidFill>
              </a:rPr>
              <a:t> </a:t>
            </a:r>
            <a:r>
              <a:rPr lang="en-US" b="1" dirty="0" smtClean="0">
                <a:solidFill>
                  <a:srgbClr val="FFC000"/>
                </a:solidFill>
              </a:rPr>
              <a:t>1876</a:t>
            </a:r>
            <a:r>
              <a:rPr lang="en-US" dirty="0" smtClean="0">
                <a:solidFill>
                  <a:schemeClr val="bg1"/>
                </a:solidFill>
              </a:rPr>
              <a:t> The </a:t>
            </a:r>
            <a:r>
              <a:rPr lang="en-US" dirty="0">
                <a:solidFill>
                  <a:schemeClr val="bg1"/>
                </a:solidFill>
              </a:rPr>
              <a:t>American Humane </a:t>
            </a:r>
            <a:r>
              <a:rPr lang="en-US" dirty="0" smtClean="0">
                <a:solidFill>
                  <a:schemeClr val="bg1"/>
                </a:solidFill>
              </a:rPr>
              <a:t>Association (AHA), </a:t>
            </a:r>
            <a:r>
              <a:rPr lang="en-US" dirty="0">
                <a:solidFill>
                  <a:schemeClr val="bg1"/>
                </a:solidFill>
              </a:rPr>
              <a:t>focused on farm animals and child protection, was founded. </a:t>
            </a:r>
            <a:r>
              <a:rPr lang="en-US" dirty="0" smtClean="0">
                <a:solidFill>
                  <a:schemeClr val="bg1"/>
                </a:solidFill>
              </a:rPr>
              <a:t/>
            </a:r>
            <a:br>
              <a:rPr lang="en-US" dirty="0" smtClean="0">
                <a:solidFill>
                  <a:schemeClr val="bg1"/>
                </a:solidFill>
              </a:rPr>
            </a:br>
            <a:endParaRPr lang="en-US" sz="1600" dirty="0">
              <a:solidFill>
                <a:schemeClr val="bg1"/>
              </a:solidFill>
            </a:endParaRPr>
          </a:p>
          <a:p>
            <a:r>
              <a:rPr lang="en-US" dirty="0" smtClean="0">
                <a:solidFill>
                  <a:schemeClr val="bg1"/>
                </a:solidFill>
              </a:rPr>
              <a:t> </a:t>
            </a:r>
            <a:r>
              <a:rPr lang="en-US" b="1" dirty="0" smtClean="0">
                <a:solidFill>
                  <a:srgbClr val="FFC000"/>
                </a:solidFill>
              </a:rPr>
              <a:t>Late 1800s- late 1830s </a:t>
            </a:r>
            <a:r>
              <a:rPr lang="en-US" dirty="0" smtClean="0">
                <a:solidFill>
                  <a:schemeClr val="bg1"/>
                </a:solidFill>
              </a:rPr>
              <a:t>other </a:t>
            </a:r>
            <a:r>
              <a:rPr lang="en-US" dirty="0">
                <a:solidFill>
                  <a:schemeClr val="bg1"/>
                </a:solidFill>
              </a:rPr>
              <a:t>humane societies and SPCAs </a:t>
            </a:r>
            <a:r>
              <a:rPr lang="en-US" dirty="0" smtClean="0">
                <a:solidFill>
                  <a:schemeClr val="bg1"/>
                </a:solidFill>
              </a:rPr>
              <a:t>emerged. </a:t>
            </a:r>
            <a:br>
              <a:rPr lang="en-US" dirty="0" smtClean="0">
                <a:solidFill>
                  <a:schemeClr val="bg1"/>
                </a:solidFill>
              </a:rPr>
            </a:br>
            <a:endParaRPr lang="en-US" sz="1600" dirty="0">
              <a:solidFill>
                <a:schemeClr val="bg1"/>
              </a:solidFill>
            </a:endParaRPr>
          </a:p>
          <a:p>
            <a:r>
              <a:rPr lang="en-US" dirty="0" smtClean="0">
                <a:solidFill>
                  <a:schemeClr val="bg1"/>
                </a:solidFill>
              </a:rPr>
              <a:t> </a:t>
            </a:r>
            <a:r>
              <a:rPr lang="en-US" b="1" dirty="0" smtClean="0">
                <a:solidFill>
                  <a:srgbClr val="FFC000"/>
                </a:solidFill>
              </a:rPr>
              <a:t>Late 1930’s</a:t>
            </a:r>
            <a:r>
              <a:rPr lang="en-US" dirty="0" smtClean="0">
                <a:solidFill>
                  <a:schemeClr val="bg1"/>
                </a:solidFill>
              </a:rPr>
              <a:t> more animals </a:t>
            </a:r>
            <a:r>
              <a:rPr lang="en-US" dirty="0">
                <a:solidFill>
                  <a:schemeClr val="bg1"/>
                </a:solidFill>
              </a:rPr>
              <a:t>became </a:t>
            </a:r>
            <a:r>
              <a:rPr lang="en-US" dirty="0" smtClean="0">
                <a:solidFill>
                  <a:schemeClr val="bg1"/>
                </a:solidFill>
              </a:rPr>
              <a:t>companions</a:t>
            </a:r>
            <a:r>
              <a:rPr lang="en-US" dirty="0">
                <a:solidFill>
                  <a:schemeClr val="bg1"/>
                </a:solidFill>
              </a:rPr>
              <a:t>, </a:t>
            </a:r>
            <a:r>
              <a:rPr lang="en-US" dirty="0" smtClean="0">
                <a:solidFill>
                  <a:schemeClr val="bg1"/>
                </a:solidFill>
              </a:rPr>
              <a:t>hobbies </a:t>
            </a:r>
            <a:r>
              <a:rPr lang="en-US" dirty="0">
                <a:solidFill>
                  <a:schemeClr val="bg1"/>
                </a:solidFill>
              </a:rPr>
              <a:t>and </a:t>
            </a:r>
            <a:r>
              <a:rPr lang="en-US" dirty="0" smtClean="0">
                <a:solidFill>
                  <a:schemeClr val="bg1"/>
                </a:solidFill>
              </a:rPr>
              <a:t>recreational pastimes</a:t>
            </a:r>
          </a:p>
          <a:p>
            <a:endParaRPr lang="en-US" dirty="0">
              <a:solidFill>
                <a:schemeClr val="bg1"/>
              </a:solidFill>
            </a:endParaRP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8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295400" y="381000"/>
            <a:ext cx="7848600" cy="960438"/>
          </a:xfrm>
        </p:spPr>
        <p:txBody>
          <a:bodyPr>
            <a:normAutofit fontScale="90000"/>
          </a:bodyPr>
          <a:lstStyle/>
          <a:p>
            <a:pPr algn="ctr"/>
            <a:r>
              <a:rPr lang="en-US" altLang="en-US" sz="4800" dirty="0" smtClean="0"/>
              <a:t>Animal Welfare</a:t>
            </a:r>
            <a:r>
              <a:rPr lang="en-US" altLang="en-US" sz="4800" dirty="0"/>
              <a:t> </a:t>
            </a:r>
            <a:r>
              <a:rPr lang="en-US" altLang="en-US" sz="4800" dirty="0" smtClean="0"/>
              <a:t/>
            </a:r>
            <a:br>
              <a:rPr lang="en-US" altLang="en-US" sz="4800" dirty="0" smtClean="0"/>
            </a:br>
            <a:r>
              <a:rPr lang="en-US" altLang="en-US" sz="4800" dirty="0" smtClean="0"/>
              <a:t>Timeline Continued…</a:t>
            </a:r>
          </a:p>
        </p:txBody>
      </p:sp>
      <p:sp>
        <p:nvSpPr>
          <p:cNvPr id="56323" name="Rectangle 3"/>
          <p:cNvSpPr>
            <a:spLocks noGrp="1" noChangeArrowheads="1"/>
          </p:cNvSpPr>
          <p:nvPr>
            <p:ph type="body" idx="1"/>
          </p:nvPr>
        </p:nvSpPr>
        <p:spPr>
          <a:xfrm>
            <a:off x="228600" y="1828800"/>
            <a:ext cx="8686800" cy="4876800"/>
          </a:xfrm>
        </p:spPr>
        <p:txBody>
          <a:bodyPr>
            <a:noAutofit/>
          </a:bodyPr>
          <a:lstStyle/>
          <a:p>
            <a:pPr marL="0" indent="0">
              <a:buNone/>
            </a:pPr>
            <a:r>
              <a:rPr lang="en-US" altLang="en-US" sz="2400" b="1" dirty="0" smtClean="0">
                <a:solidFill>
                  <a:srgbClr val="FFC000"/>
                </a:solidFill>
              </a:rPr>
              <a:t>1958</a:t>
            </a:r>
            <a:r>
              <a:rPr lang="en-US" altLang="en-US" sz="2400" dirty="0" smtClean="0">
                <a:solidFill>
                  <a:schemeClr val="bg1"/>
                </a:solidFill>
              </a:rPr>
              <a:t> “The Humane </a:t>
            </a:r>
            <a:r>
              <a:rPr lang="en-US" altLang="en-US" sz="2400" i="1" dirty="0" smtClean="0">
                <a:solidFill>
                  <a:schemeClr val="bg1"/>
                </a:solidFill>
                <a:effectLst>
                  <a:outerShdw blurRad="38100" dist="38100" dir="2700000" algn="tl">
                    <a:srgbClr val="000000">
                      <a:alpha val="43137"/>
                    </a:srgbClr>
                  </a:outerShdw>
                </a:effectLst>
              </a:rPr>
              <a:t>Slaughter</a:t>
            </a:r>
            <a:r>
              <a:rPr lang="en-US" altLang="en-US" sz="2400" dirty="0" smtClean="0">
                <a:solidFill>
                  <a:schemeClr val="bg1"/>
                </a:solidFill>
              </a:rPr>
              <a:t> Act” was passed</a:t>
            </a:r>
            <a:br>
              <a:rPr lang="en-US" altLang="en-US" sz="2400" dirty="0" smtClean="0">
                <a:solidFill>
                  <a:schemeClr val="bg1"/>
                </a:solidFill>
              </a:rPr>
            </a:br>
            <a:endParaRPr lang="en-US" altLang="en-US" sz="1200" dirty="0" smtClean="0">
              <a:solidFill>
                <a:schemeClr val="bg1"/>
              </a:solidFill>
            </a:endParaRPr>
          </a:p>
          <a:p>
            <a:pPr marL="0" indent="0">
              <a:buNone/>
            </a:pPr>
            <a:r>
              <a:rPr lang="en-US" altLang="en-US" sz="2400" b="1" dirty="0" smtClean="0">
                <a:solidFill>
                  <a:srgbClr val="FFC000"/>
                </a:solidFill>
              </a:rPr>
              <a:t>1960’s-1970’s</a:t>
            </a:r>
            <a:r>
              <a:rPr lang="en-US" altLang="en-US" sz="2400" dirty="0" smtClean="0">
                <a:solidFill>
                  <a:schemeClr val="bg1"/>
                </a:solidFill>
              </a:rPr>
              <a:t> Welfare concerns and acts are </a:t>
            </a:r>
            <a:r>
              <a:rPr lang="en-US" altLang="en-US" sz="2400" u="sng" dirty="0" smtClean="0">
                <a:solidFill>
                  <a:schemeClr val="bg1"/>
                </a:solidFill>
              </a:rPr>
              <a:t>more focused </a:t>
            </a:r>
            <a:r>
              <a:rPr lang="en-US" altLang="en-US" sz="2400" dirty="0" smtClean="0">
                <a:solidFill>
                  <a:schemeClr val="bg1"/>
                </a:solidFill>
              </a:rPr>
              <a:t>on:</a:t>
            </a:r>
          </a:p>
          <a:p>
            <a:pPr marL="1774825" indent="0">
              <a:buNone/>
            </a:pPr>
            <a:r>
              <a:rPr lang="en-US" altLang="en-US" sz="2400" dirty="0" smtClean="0">
                <a:solidFill>
                  <a:schemeClr val="bg1"/>
                </a:solidFill>
              </a:rPr>
              <a:t>-</a:t>
            </a:r>
            <a:r>
              <a:rPr lang="en-US" altLang="en-US" sz="2400" i="1" dirty="0" smtClean="0">
                <a:solidFill>
                  <a:schemeClr val="bg1"/>
                </a:solidFill>
                <a:effectLst>
                  <a:outerShdw blurRad="38100" dist="38100" dir="2700000" algn="tl">
                    <a:srgbClr val="000000">
                      <a:alpha val="43137"/>
                    </a:srgbClr>
                  </a:outerShdw>
                </a:effectLst>
              </a:rPr>
              <a:t>laboratory</a:t>
            </a:r>
            <a:r>
              <a:rPr lang="en-US" altLang="en-US" sz="2400" dirty="0" smtClean="0">
                <a:solidFill>
                  <a:schemeClr val="bg1"/>
                </a:solidFill>
              </a:rPr>
              <a:t> and </a:t>
            </a:r>
            <a:r>
              <a:rPr lang="en-US" altLang="en-US" sz="2400" i="1" dirty="0" smtClean="0">
                <a:solidFill>
                  <a:schemeClr val="bg1"/>
                </a:solidFill>
                <a:effectLst>
                  <a:outerShdw blurRad="38100" dist="38100" dir="2700000" algn="tl">
                    <a:srgbClr val="000000">
                      <a:alpha val="43137"/>
                    </a:srgbClr>
                  </a:outerShdw>
                </a:effectLst>
              </a:rPr>
              <a:t>research</a:t>
            </a:r>
            <a:r>
              <a:rPr lang="en-US" altLang="en-US" sz="2400" dirty="0" smtClean="0">
                <a:solidFill>
                  <a:schemeClr val="bg1"/>
                </a:solidFill>
              </a:rPr>
              <a:t> animals </a:t>
            </a:r>
            <a:br>
              <a:rPr lang="en-US" altLang="en-US" sz="2400" dirty="0" smtClean="0">
                <a:solidFill>
                  <a:schemeClr val="bg1"/>
                </a:solidFill>
              </a:rPr>
            </a:br>
            <a:r>
              <a:rPr lang="en-US" altLang="en-US" sz="2400" dirty="0" smtClean="0">
                <a:solidFill>
                  <a:schemeClr val="bg1"/>
                </a:solidFill>
              </a:rPr>
              <a:t>-</a:t>
            </a:r>
            <a:r>
              <a:rPr lang="en-US" altLang="en-US" sz="2400" i="1" dirty="0" smtClean="0">
                <a:solidFill>
                  <a:schemeClr val="bg1"/>
                </a:solidFill>
                <a:effectLst>
                  <a:outerShdw blurRad="38100" dist="38100" dir="2700000" algn="tl">
                    <a:srgbClr val="000000">
                      <a:alpha val="43137"/>
                    </a:srgbClr>
                  </a:outerShdw>
                </a:effectLst>
              </a:rPr>
              <a:t>horse</a:t>
            </a:r>
            <a:r>
              <a:rPr lang="en-US" altLang="en-US" sz="2400" dirty="0" smtClean="0">
                <a:solidFill>
                  <a:schemeClr val="bg1"/>
                </a:solidFill>
              </a:rPr>
              <a:t> protection </a:t>
            </a:r>
            <a:br>
              <a:rPr lang="en-US" altLang="en-US" sz="2400" dirty="0" smtClean="0">
                <a:solidFill>
                  <a:schemeClr val="bg1"/>
                </a:solidFill>
              </a:rPr>
            </a:br>
            <a:r>
              <a:rPr lang="en-US" altLang="en-US" sz="2400" dirty="0" smtClean="0">
                <a:solidFill>
                  <a:schemeClr val="bg1"/>
                </a:solidFill>
              </a:rPr>
              <a:t>-</a:t>
            </a:r>
            <a:r>
              <a:rPr lang="en-US" altLang="en-US" sz="2400" i="1" dirty="0" smtClean="0">
                <a:solidFill>
                  <a:schemeClr val="bg1"/>
                </a:solidFill>
                <a:effectLst>
                  <a:outerShdw blurRad="38100" dist="38100" dir="2700000" algn="tl">
                    <a:srgbClr val="000000">
                      <a:alpha val="43137"/>
                    </a:srgbClr>
                  </a:outerShdw>
                </a:effectLst>
              </a:rPr>
              <a:t>marine mammal </a:t>
            </a:r>
            <a:r>
              <a:rPr lang="en-US" altLang="en-US" sz="2400" dirty="0" smtClean="0">
                <a:solidFill>
                  <a:schemeClr val="bg1"/>
                </a:solidFill>
              </a:rPr>
              <a:t>protections </a:t>
            </a:r>
            <a:br>
              <a:rPr lang="en-US" altLang="en-US" sz="2400" dirty="0" smtClean="0">
                <a:solidFill>
                  <a:schemeClr val="bg1"/>
                </a:solidFill>
              </a:rPr>
            </a:br>
            <a:r>
              <a:rPr lang="en-US" altLang="en-US" sz="2400" dirty="0" smtClean="0">
                <a:solidFill>
                  <a:schemeClr val="bg1"/>
                </a:solidFill>
              </a:rPr>
              <a:t>-</a:t>
            </a:r>
            <a:r>
              <a:rPr lang="en-US" altLang="en-US" sz="2400" i="1" dirty="0" smtClean="0">
                <a:solidFill>
                  <a:schemeClr val="bg1"/>
                </a:solidFill>
                <a:effectLst>
                  <a:outerShdw blurRad="38100" dist="38100" dir="2700000" algn="tl">
                    <a:srgbClr val="000000">
                      <a:alpha val="43137"/>
                    </a:srgbClr>
                  </a:outerShdw>
                </a:effectLst>
              </a:rPr>
              <a:t>endangered species</a:t>
            </a:r>
            <a:r>
              <a:rPr lang="en-US" altLang="en-US" sz="2400" dirty="0" smtClean="0">
                <a:solidFill>
                  <a:schemeClr val="bg1"/>
                </a:solidFill>
              </a:rPr>
              <a:t>…</a:t>
            </a:r>
          </a:p>
          <a:p>
            <a:pPr marL="1774825" indent="0">
              <a:buNone/>
            </a:pPr>
            <a:endParaRPr lang="en-US" altLang="en-US" sz="1200" dirty="0" smtClean="0">
              <a:solidFill>
                <a:schemeClr val="bg1"/>
              </a:solidFill>
            </a:endParaRPr>
          </a:p>
          <a:p>
            <a:pPr marL="0" indent="0">
              <a:buNone/>
            </a:pPr>
            <a:r>
              <a:rPr lang="en-US" altLang="en-US" sz="2400" b="1" dirty="0" smtClean="0">
                <a:solidFill>
                  <a:srgbClr val="FFC000"/>
                </a:solidFill>
              </a:rPr>
              <a:t>1990’s </a:t>
            </a:r>
            <a:r>
              <a:rPr lang="en-US" altLang="en-US" sz="2400" dirty="0" smtClean="0">
                <a:solidFill>
                  <a:schemeClr val="bg1"/>
                </a:solidFill>
              </a:rPr>
              <a:t> </a:t>
            </a:r>
            <a:r>
              <a:rPr lang="en-US" altLang="en-US" sz="2400" dirty="0">
                <a:solidFill>
                  <a:schemeClr val="bg1"/>
                </a:solidFill>
              </a:rPr>
              <a:t>A</a:t>
            </a:r>
            <a:r>
              <a:rPr lang="en-US" altLang="en-US" sz="2400" dirty="0" smtClean="0">
                <a:solidFill>
                  <a:schemeClr val="bg1"/>
                </a:solidFill>
              </a:rPr>
              <a:t>dditional welfare concerns in </a:t>
            </a:r>
            <a:r>
              <a:rPr lang="en-US" altLang="en-US" sz="2400" i="1" dirty="0" smtClean="0">
                <a:solidFill>
                  <a:schemeClr val="bg1"/>
                </a:solidFill>
                <a:effectLst>
                  <a:outerShdw blurRad="38100" dist="38100" dir="2700000" algn="tl">
                    <a:srgbClr val="000000">
                      <a:alpha val="43137"/>
                    </a:srgbClr>
                  </a:outerShdw>
                </a:effectLst>
              </a:rPr>
              <a:t>farm animal </a:t>
            </a:r>
            <a:r>
              <a:rPr lang="en-US" altLang="en-US" sz="2400" dirty="0" smtClean="0">
                <a:solidFill>
                  <a:schemeClr val="bg1"/>
                </a:solidFill>
              </a:rPr>
              <a:t>protection and </a:t>
            </a:r>
            <a:r>
              <a:rPr lang="en-US" altLang="en-US" sz="2400" i="1" dirty="0" smtClean="0">
                <a:solidFill>
                  <a:schemeClr val="bg1"/>
                </a:solidFill>
                <a:effectLst>
                  <a:outerShdw blurRad="38100" dist="38100" dir="2700000" algn="tl">
                    <a:srgbClr val="000000">
                      <a:alpha val="43137"/>
                    </a:srgbClr>
                  </a:outerShdw>
                </a:effectLst>
              </a:rPr>
              <a:t>Research</a:t>
            </a:r>
            <a:r>
              <a:rPr lang="en-US" altLang="en-US" sz="2400" dirty="0" smtClean="0">
                <a:solidFill>
                  <a:schemeClr val="bg1"/>
                </a:solidFill>
              </a:rPr>
              <a:t> Facilities</a:t>
            </a:r>
          </a:p>
          <a:p>
            <a:pPr marL="0" indent="0">
              <a:buNone/>
            </a:pPr>
            <a:endParaRPr lang="en-US" altLang="en-US" sz="1200" dirty="0" smtClean="0">
              <a:solidFill>
                <a:schemeClr val="bg1"/>
              </a:solidFill>
            </a:endParaRPr>
          </a:p>
          <a:p>
            <a:pPr marL="0" indent="0">
              <a:buNone/>
            </a:pPr>
            <a:r>
              <a:rPr lang="en-US" altLang="en-US" sz="2400" b="1" dirty="0" smtClean="0">
                <a:solidFill>
                  <a:srgbClr val="FFC000"/>
                </a:solidFill>
              </a:rPr>
              <a:t>2000’s </a:t>
            </a:r>
            <a:r>
              <a:rPr lang="en-US" altLang="en-US" sz="2400" dirty="0" smtClean="0">
                <a:solidFill>
                  <a:schemeClr val="bg1"/>
                </a:solidFill>
              </a:rPr>
              <a:t> Animal welfare focuses on cracking down on </a:t>
            </a:r>
            <a:r>
              <a:rPr lang="en-US" altLang="en-US" sz="2400" i="1" dirty="0" smtClean="0">
                <a:solidFill>
                  <a:schemeClr val="bg1"/>
                </a:solidFill>
                <a:effectLst>
                  <a:outerShdw blurRad="38100" dist="38100" dir="2700000" algn="tl">
                    <a:srgbClr val="000000">
                      <a:alpha val="43137"/>
                    </a:srgbClr>
                  </a:outerShdw>
                </a:effectLst>
              </a:rPr>
              <a:t>animal fights </a:t>
            </a:r>
            <a:r>
              <a:rPr lang="en-US" altLang="en-US" sz="2400" dirty="0" smtClean="0">
                <a:solidFill>
                  <a:schemeClr val="bg1"/>
                </a:solidFill>
              </a:rPr>
              <a:t>and protecting </a:t>
            </a:r>
            <a:r>
              <a:rPr lang="en-US" altLang="en-US" sz="2400" i="1" dirty="0" smtClean="0">
                <a:solidFill>
                  <a:schemeClr val="bg1"/>
                </a:solidFill>
                <a:effectLst>
                  <a:outerShdw blurRad="38100" dist="38100" dir="2700000" algn="tl">
                    <a:srgbClr val="000000">
                      <a:alpha val="43137"/>
                    </a:srgbClr>
                  </a:outerShdw>
                </a:effectLst>
              </a:rPr>
              <a:t>wildlife</a:t>
            </a:r>
          </a:p>
        </p:txBody>
      </p:sp>
      <p:pic>
        <p:nvPicPr>
          <p:cNvPr id="7"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anim calcmode="lin" valueType="num">
                                      <p:cBhvr additive="base">
                                        <p:cTn id="3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Legislative Acts</a:t>
            </a:r>
            <a:br>
              <a:rPr lang="en-US" b="1" dirty="0" smtClean="0"/>
            </a:br>
            <a:r>
              <a:rPr lang="en-US" b="1" dirty="0" smtClean="0"/>
              <a:t>in Animal Welfare</a:t>
            </a:r>
            <a:endParaRPr lang="en-US" b="1" dirty="0"/>
          </a:p>
        </p:txBody>
      </p:sp>
      <p:sp>
        <p:nvSpPr>
          <p:cNvPr id="3" name="Content Placeholder 2"/>
          <p:cNvSpPr>
            <a:spLocks noGrp="1"/>
          </p:cNvSpPr>
          <p:nvPr>
            <p:ph idx="1"/>
          </p:nvPr>
        </p:nvSpPr>
        <p:spPr>
          <a:xfrm>
            <a:off x="457200" y="2590800"/>
            <a:ext cx="8229600" cy="4038600"/>
          </a:xfrm>
        </p:spPr>
        <p:txBody>
          <a:bodyPr>
            <a:normAutofit/>
          </a:bodyPr>
          <a:lstStyle/>
          <a:p>
            <a:r>
              <a:rPr lang="en-US" sz="2800" i="1" dirty="0" smtClean="0">
                <a:solidFill>
                  <a:schemeClr val="bg1"/>
                </a:solidFill>
              </a:rPr>
              <a:t>Humane </a:t>
            </a:r>
            <a:r>
              <a:rPr lang="en-US" sz="2800" i="1" dirty="0">
                <a:solidFill>
                  <a:schemeClr val="bg1"/>
                </a:solidFill>
              </a:rPr>
              <a:t>Methods of Slaughter </a:t>
            </a:r>
            <a:r>
              <a:rPr lang="en-US" sz="2800" i="1" dirty="0" smtClean="0">
                <a:solidFill>
                  <a:schemeClr val="bg1"/>
                </a:solidFill>
              </a:rPr>
              <a:t>Act</a:t>
            </a:r>
          </a:p>
          <a:p>
            <a:r>
              <a:rPr lang="en-US" sz="2800" i="1" dirty="0" smtClean="0">
                <a:solidFill>
                  <a:schemeClr val="bg1"/>
                </a:solidFill>
              </a:rPr>
              <a:t>Animal Welfare Act</a:t>
            </a:r>
          </a:p>
          <a:p>
            <a:r>
              <a:rPr lang="en-US" sz="2800" i="1" dirty="0" smtClean="0">
                <a:solidFill>
                  <a:schemeClr val="bg1"/>
                </a:solidFill>
              </a:rPr>
              <a:t>Public Health Service Policy on Humane Care and Use of Laboratory Animals</a:t>
            </a:r>
          </a:p>
          <a:p>
            <a:r>
              <a:rPr lang="en-US" sz="2800" i="1" dirty="0" smtClean="0">
                <a:solidFill>
                  <a:schemeClr val="bg1"/>
                </a:solidFill>
              </a:rPr>
              <a:t>State and Local Laws</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9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a:bodyPr>
          <a:lstStyle/>
          <a:p>
            <a:pPr algn="r"/>
            <a:r>
              <a:rPr lang="en-US" sz="4000" dirty="0" smtClean="0"/>
              <a:t>Humane Slaughter Act</a:t>
            </a:r>
            <a:endParaRPr lang="en-US" sz="4000" dirty="0"/>
          </a:p>
        </p:txBody>
      </p:sp>
      <p:sp>
        <p:nvSpPr>
          <p:cNvPr id="3" name="Content Placeholder 2"/>
          <p:cNvSpPr>
            <a:spLocks noGrp="1"/>
          </p:cNvSpPr>
          <p:nvPr>
            <p:ph idx="1"/>
          </p:nvPr>
        </p:nvSpPr>
        <p:spPr>
          <a:xfrm>
            <a:off x="457200" y="2438400"/>
            <a:ext cx="8229600" cy="3687763"/>
          </a:xfrm>
        </p:spPr>
        <p:txBody>
          <a:bodyPr>
            <a:normAutofit/>
          </a:bodyPr>
          <a:lstStyle/>
          <a:p>
            <a:r>
              <a:rPr lang="en-US" dirty="0" smtClean="0">
                <a:solidFill>
                  <a:schemeClr val="bg1"/>
                </a:solidFill>
              </a:rPr>
              <a:t>Established in 1958</a:t>
            </a:r>
          </a:p>
          <a:p>
            <a:r>
              <a:rPr lang="en-US" dirty="0" smtClean="0">
                <a:solidFill>
                  <a:schemeClr val="bg1"/>
                </a:solidFill>
              </a:rPr>
              <a:t>Regulates slaughter practices</a:t>
            </a:r>
          </a:p>
          <a:p>
            <a:r>
              <a:rPr lang="en-US" dirty="0" smtClean="0">
                <a:solidFill>
                  <a:schemeClr val="bg1"/>
                </a:solidFill>
              </a:rPr>
              <a:t>livestock </a:t>
            </a:r>
            <a:r>
              <a:rPr lang="en-US" dirty="0">
                <a:solidFill>
                  <a:schemeClr val="bg1"/>
                </a:solidFill>
              </a:rPr>
              <a:t>must be slaughtered in a humane manner to prevent needless </a:t>
            </a:r>
            <a:r>
              <a:rPr lang="en-US" dirty="0" smtClean="0">
                <a:solidFill>
                  <a:schemeClr val="bg1"/>
                </a:solidFill>
              </a:rPr>
              <a:t>suffering </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79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610600" cy="5105400"/>
          </a:xfrm>
        </p:spPr>
        <p:txBody>
          <a:bodyPr>
            <a:noAutofit/>
          </a:bodyPr>
          <a:lstStyle/>
          <a:p>
            <a:pPr marL="514350" indent="-514350">
              <a:buFont typeface="+mj-lt"/>
              <a:buAutoNum type="arabicPeriod"/>
            </a:pPr>
            <a:r>
              <a:rPr lang="en-US" sz="2570" dirty="0" smtClean="0">
                <a:solidFill>
                  <a:schemeClr val="bg1"/>
                </a:solidFill>
              </a:rPr>
              <a:t>I only eat free range eggs, I believe in ___________.</a:t>
            </a:r>
          </a:p>
          <a:p>
            <a:pPr marL="514350" indent="-514350">
              <a:buFont typeface="+mj-lt"/>
              <a:buAutoNum type="arabicPeriod"/>
            </a:pPr>
            <a:r>
              <a:rPr lang="en-US" sz="2570" dirty="0" smtClean="0">
                <a:solidFill>
                  <a:srgbClr val="FFFF00"/>
                </a:solidFill>
              </a:rPr>
              <a:t>I think that it is wrong to eat meat because it is cruel to animals, I believe in ____________.</a:t>
            </a:r>
          </a:p>
          <a:p>
            <a:pPr marL="514350" indent="-514350">
              <a:buFont typeface="+mj-lt"/>
              <a:buAutoNum type="arabicPeriod"/>
            </a:pPr>
            <a:r>
              <a:rPr lang="en-US" sz="2570" dirty="0" smtClean="0">
                <a:solidFill>
                  <a:schemeClr val="bg1"/>
                </a:solidFill>
              </a:rPr>
              <a:t>My rabbit is kept in a large cage with lots of room to move around in, I believe ____________ is very important</a:t>
            </a:r>
          </a:p>
          <a:p>
            <a:pPr marL="514350" indent="-514350">
              <a:buFont typeface="+mj-lt"/>
              <a:buAutoNum type="arabicPeriod"/>
            </a:pPr>
            <a:r>
              <a:rPr lang="en-US" sz="2570" dirty="0" smtClean="0">
                <a:solidFill>
                  <a:srgbClr val="FFFF00"/>
                </a:solidFill>
              </a:rPr>
              <a:t>Keeping animals in zoos is unethical, I believe in _________.</a:t>
            </a:r>
          </a:p>
          <a:p>
            <a:pPr marL="514350" indent="-514350">
              <a:buFont typeface="+mj-lt"/>
              <a:buAutoNum type="arabicPeriod"/>
            </a:pPr>
            <a:r>
              <a:rPr lang="en-US" sz="2570" dirty="0" smtClean="0">
                <a:solidFill>
                  <a:schemeClr val="bg1"/>
                </a:solidFill>
              </a:rPr>
              <a:t>I won’t ever buy a pet from a breeder who breeds their  female too often because it is unfair. I believe in ____.</a:t>
            </a:r>
          </a:p>
          <a:p>
            <a:pPr marL="514350" indent="-514350">
              <a:buFont typeface="+mj-lt"/>
              <a:buAutoNum type="arabicPeriod"/>
            </a:pPr>
            <a:r>
              <a:rPr lang="en-US" sz="2570" dirty="0" smtClean="0">
                <a:solidFill>
                  <a:srgbClr val="FFFF00"/>
                </a:solidFill>
              </a:rPr>
              <a:t>I believe in _________. Humans should not be forcing animals to do tricks for our entertainment.</a:t>
            </a:r>
            <a:br>
              <a:rPr lang="en-US" sz="2570" dirty="0" smtClean="0">
                <a:solidFill>
                  <a:srgbClr val="FFFF00"/>
                </a:solidFill>
              </a:rPr>
            </a:br>
            <a:endParaRPr lang="en-US" sz="600" dirty="0" smtClean="0">
              <a:solidFill>
                <a:srgbClr val="FFFF00"/>
              </a:solidFill>
            </a:endParaRPr>
          </a:p>
          <a:p>
            <a:pPr marL="682625" lvl="1" indent="-625475">
              <a:buFont typeface="+mj-lt"/>
              <a:buAutoNum type="alphaUcPeriod"/>
            </a:pPr>
            <a:r>
              <a:rPr lang="en-US" sz="3200" i="1" dirty="0" smtClean="0">
                <a:solidFill>
                  <a:srgbClr val="A1D64A"/>
                </a:solidFill>
              </a:rPr>
              <a:t>Animal welfare                      B. Animal rights </a:t>
            </a:r>
            <a:endParaRPr lang="en-US" sz="3200" i="1" dirty="0">
              <a:solidFill>
                <a:srgbClr val="A1D64A"/>
              </a:solidFill>
            </a:endParaRP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29400" y="1286470"/>
            <a:ext cx="6046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a:t>
            </a:r>
            <a:endParaRPr lang="en-US" sz="5400" b="1" cap="none" spc="0" dirty="0">
              <a:ln/>
              <a:solidFill>
                <a:schemeClr val="accent3"/>
              </a:solidFill>
              <a:effectLst/>
            </a:endParaRPr>
          </a:p>
        </p:txBody>
      </p:sp>
      <p:sp>
        <p:nvSpPr>
          <p:cNvPr id="6" name="Rectangle 5"/>
          <p:cNvSpPr/>
          <p:nvPr/>
        </p:nvSpPr>
        <p:spPr>
          <a:xfrm>
            <a:off x="4283230" y="2142530"/>
            <a:ext cx="57259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B</a:t>
            </a:r>
            <a:endParaRPr lang="en-US" sz="5400" b="1" cap="none" spc="0" dirty="0">
              <a:ln/>
              <a:solidFill>
                <a:schemeClr val="accent3"/>
              </a:solidFill>
              <a:effectLst/>
            </a:endParaRPr>
          </a:p>
        </p:txBody>
      </p:sp>
      <p:sp>
        <p:nvSpPr>
          <p:cNvPr id="7" name="Rectangle 6"/>
          <p:cNvSpPr/>
          <p:nvPr/>
        </p:nvSpPr>
        <p:spPr>
          <a:xfrm>
            <a:off x="7657007" y="3496270"/>
            <a:ext cx="57259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B</a:t>
            </a:r>
            <a:endParaRPr lang="en-US" sz="5400" b="1" cap="none" spc="0" dirty="0">
              <a:ln/>
              <a:solidFill>
                <a:schemeClr val="accent3"/>
              </a:solidFill>
              <a:effectLst/>
            </a:endParaRPr>
          </a:p>
        </p:txBody>
      </p:sp>
      <p:sp>
        <p:nvSpPr>
          <p:cNvPr id="8" name="Rectangle 7"/>
          <p:cNvSpPr/>
          <p:nvPr/>
        </p:nvSpPr>
        <p:spPr>
          <a:xfrm>
            <a:off x="2819400" y="4791670"/>
            <a:ext cx="57259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B</a:t>
            </a:r>
            <a:endParaRPr lang="en-US" sz="5400" b="1" cap="none" spc="0" dirty="0">
              <a:ln/>
              <a:solidFill>
                <a:schemeClr val="accent3"/>
              </a:solidFill>
              <a:effectLst/>
            </a:endParaRPr>
          </a:p>
        </p:txBody>
      </p:sp>
      <p:sp>
        <p:nvSpPr>
          <p:cNvPr id="9" name="Rectangle 8"/>
          <p:cNvSpPr/>
          <p:nvPr/>
        </p:nvSpPr>
        <p:spPr>
          <a:xfrm>
            <a:off x="4191000" y="2971800"/>
            <a:ext cx="6046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a:t>
            </a:r>
            <a:endParaRPr lang="en-US" sz="5400" b="1" cap="none" spc="0" dirty="0">
              <a:ln/>
              <a:solidFill>
                <a:schemeClr val="accent3"/>
              </a:solidFill>
              <a:effectLst/>
            </a:endParaRPr>
          </a:p>
        </p:txBody>
      </p:sp>
      <p:sp>
        <p:nvSpPr>
          <p:cNvPr id="10" name="Rectangle 9"/>
          <p:cNvSpPr/>
          <p:nvPr/>
        </p:nvSpPr>
        <p:spPr>
          <a:xfrm>
            <a:off x="7377843" y="4352330"/>
            <a:ext cx="6046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a:t>
            </a:r>
            <a:endParaRPr lang="en-US" sz="5400" b="1" cap="none" spc="0" dirty="0">
              <a:ln/>
              <a:solidFill>
                <a:schemeClr val="accent3"/>
              </a:solidFill>
              <a:effectLst/>
            </a:endParaRPr>
          </a:p>
        </p:txBody>
      </p:sp>
      <p:sp>
        <p:nvSpPr>
          <p:cNvPr id="11" name="Title 1"/>
          <p:cNvSpPr txBox="1">
            <a:spLocks/>
          </p:cNvSpPr>
          <p:nvPr/>
        </p:nvSpPr>
        <p:spPr>
          <a:xfrm>
            <a:off x="609600" y="3048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smtClean="0"/>
              <a:t>Pre-Quiz</a:t>
            </a:r>
            <a:r>
              <a:rPr lang="en-US" smtClean="0"/>
              <a:t/>
            </a:r>
            <a:br>
              <a:rPr lang="en-US" smtClean="0"/>
            </a:br>
            <a:r>
              <a:rPr lang="en-US" smtClean="0"/>
              <a:t>         </a:t>
            </a:r>
            <a:r>
              <a:rPr lang="en-US" sz="2700" i="1" smtClean="0"/>
              <a:t>answer these questions on a sheet of scratch paper.</a:t>
            </a:r>
            <a:endParaRPr lang="en-US" sz="2700" i="1" dirty="0"/>
          </a:p>
        </p:txBody>
      </p:sp>
    </p:spTree>
    <p:extLst>
      <p:ext uri="{BB962C8B-B14F-4D97-AF65-F5344CB8AC3E}">
        <p14:creationId xmlns:p14="http://schemas.microsoft.com/office/powerpoint/2010/main" val="24974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Animal</a:t>
            </a:r>
            <a:r>
              <a:rPr lang="en-US" baseline="0" dirty="0" smtClean="0"/>
              <a:t> Welfare Act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solidFill>
                <a:schemeClr val="bg1"/>
              </a:solidFill>
            </a:endParaRPr>
          </a:p>
          <a:p>
            <a:r>
              <a:rPr lang="en-US" dirty="0" smtClean="0">
                <a:solidFill>
                  <a:schemeClr val="bg1"/>
                </a:solidFill>
              </a:rPr>
              <a:t>Regulates research facilities, animal dealers, exhibitors (zoos aquariums circuses, etc.) and other handlers </a:t>
            </a:r>
            <a:r>
              <a:rPr lang="en-US" dirty="0">
                <a:solidFill>
                  <a:schemeClr val="bg1"/>
                </a:solidFill>
              </a:rPr>
              <a:t>of </a:t>
            </a:r>
            <a:r>
              <a:rPr lang="en-US" dirty="0" smtClean="0">
                <a:solidFill>
                  <a:schemeClr val="bg1"/>
                </a:solidFill>
              </a:rPr>
              <a:t>animals. (</a:t>
            </a:r>
            <a:r>
              <a:rPr lang="en-US" dirty="0">
                <a:solidFill>
                  <a:schemeClr val="bg1"/>
                </a:solidFill>
              </a:rPr>
              <a:t>for non-agricultural, domestic animals</a:t>
            </a:r>
            <a:r>
              <a:rPr lang="en-US" dirty="0" smtClean="0">
                <a:solidFill>
                  <a:schemeClr val="bg1"/>
                </a:solidFill>
              </a:rPr>
              <a:t>)</a:t>
            </a:r>
            <a:br>
              <a:rPr lang="en-US" dirty="0" smtClean="0">
                <a:solidFill>
                  <a:schemeClr val="bg1"/>
                </a:solidFill>
              </a:rPr>
            </a:br>
            <a:endParaRPr lang="en-US" dirty="0" smtClean="0">
              <a:solidFill>
                <a:schemeClr val="bg1"/>
              </a:solidFill>
            </a:endParaRPr>
          </a:p>
          <a:p>
            <a:r>
              <a:rPr lang="en-US" dirty="0" smtClean="0">
                <a:solidFill>
                  <a:schemeClr val="bg1"/>
                </a:solidFill>
              </a:rPr>
              <a:t>Concerned primarily with basic animal husbandry and veterinary care.</a:t>
            </a:r>
            <a:br>
              <a:rPr lang="en-US" dirty="0" smtClean="0">
                <a:solidFill>
                  <a:schemeClr val="bg1"/>
                </a:solidFill>
              </a:rPr>
            </a:br>
            <a:endParaRPr lang="en-US" dirty="0" smtClean="0">
              <a:solidFill>
                <a:schemeClr val="bg1"/>
              </a:solidFill>
            </a:endParaRPr>
          </a:p>
          <a:p>
            <a:r>
              <a:rPr lang="en-US" dirty="0" smtClean="0">
                <a:solidFill>
                  <a:schemeClr val="bg1"/>
                </a:solidFill>
              </a:rPr>
              <a:t>Provides for </a:t>
            </a:r>
            <a:r>
              <a:rPr lang="en-US" dirty="0">
                <a:solidFill>
                  <a:schemeClr val="bg1"/>
                </a:solidFill>
              </a:rPr>
              <a:t>criminal penalties, civil penalties and revocation of permits for violations of the AWA.</a:t>
            </a: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4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800" dirty="0" smtClean="0"/>
              <a:t>Public Health Service Policy</a:t>
            </a:r>
            <a:br>
              <a:rPr lang="en-US" sz="2800" dirty="0" smtClean="0"/>
            </a:br>
            <a:r>
              <a:rPr lang="en-US" sz="2800" dirty="0" smtClean="0"/>
              <a:t>on Humane</a:t>
            </a:r>
            <a:r>
              <a:rPr lang="en-US" sz="2800" baseline="0" dirty="0" smtClean="0"/>
              <a:t> Care and Use </a:t>
            </a:r>
            <a:br>
              <a:rPr lang="en-US" sz="2800" baseline="0" dirty="0" smtClean="0"/>
            </a:br>
            <a:r>
              <a:rPr lang="en-US" sz="2800" baseline="0" dirty="0" smtClean="0"/>
              <a:t>of Laboratory Animals</a:t>
            </a:r>
            <a:endParaRPr lang="en-US" sz="2800" dirty="0"/>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solidFill>
                  <a:schemeClr val="bg1"/>
                </a:solidFill>
              </a:rPr>
              <a:t>Institutions </a:t>
            </a:r>
            <a:r>
              <a:rPr lang="en-US" dirty="0">
                <a:solidFill>
                  <a:schemeClr val="bg1"/>
                </a:solidFill>
              </a:rPr>
              <a:t>that perform experiments on animals must </a:t>
            </a:r>
            <a:r>
              <a:rPr lang="en-US" dirty="0" smtClean="0">
                <a:solidFill>
                  <a:schemeClr val="bg1"/>
                </a:solidFill>
              </a:rPr>
              <a:t>follow all </a:t>
            </a:r>
            <a:r>
              <a:rPr lang="en-US" dirty="0">
                <a:solidFill>
                  <a:schemeClr val="bg1"/>
                </a:solidFill>
              </a:rPr>
              <a:t>federal, state and local </a:t>
            </a:r>
            <a:r>
              <a:rPr lang="en-US" dirty="0" smtClean="0">
                <a:solidFill>
                  <a:schemeClr val="bg1"/>
                </a:solidFill>
              </a:rPr>
              <a:t>laws</a:t>
            </a:r>
          </a:p>
          <a:p>
            <a:r>
              <a:rPr lang="en-US" dirty="0" smtClean="0">
                <a:solidFill>
                  <a:schemeClr val="bg1"/>
                </a:solidFill>
              </a:rPr>
              <a:t>These institutions must:</a:t>
            </a:r>
          </a:p>
          <a:p>
            <a:pPr lvl="1"/>
            <a:r>
              <a:rPr lang="en-US" dirty="0" smtClean="0">
                <a:solidFill>
                  <a:schemeClr val="bg1"/>
                </a:solidFill>
              </a:rPr>
              <a:t>provide animal </a:t>
            </a:r>
            <a:r>
              <a:rPr lang="en-US" dirty="0">
                <a:solidFill>
                  <a:schemeClr val="bg1"/>
                </a:solidFill>
              </a:rPr>
              <a:t>care </a:t>
            </a:r>
          </a:p>
          <a:p>
            <a:pPr lvl="1"/>
            <a:r>
              <a:rPr lang="en-US" dirty="0" smtClean="0">
                <a:solidFill>
                  <a:schemeClr val="bg1"/>
                </a:solidFill>
              </a:rPr>
              <a:t>Establish a </a:t>
            </a:r>
            <a:r>
              <a:rPr lang="en-US" dirty="0">
                <a:solidFill>
                  <a:schemeClr val="bg1"/>
                </a:solidFill>
              </a:rPr>
              <a:t>committee </a:t>
            </a:r>
            <a:r>
              <a:rPr lang="en-US" dirty="0" smtClean="0">
                <a:solidFill>
                  <a:schemeClr val="bg1"/>
                </a:solidFill>
              </a:rPr>
              <a:t>that will oversee animal facilities, care and procedures when using animals</a:t>
            </a:r>
          </a:p>
          <a:p>
            <a:r>
              <a:rPr lang="en-US" dirty="0" smtClean="0">
                <a:solidFill>
                  <a:schemeClr val="bg1"/>
                </a:solidFill>
              </a:rPr>
              <a:t>This law helps to increase animal welfare in research!</a:t>
            </a:r>
            <a:endParaRPr lang="en-US" dirty="0">
              <a:solidFill>
                <a:schemeClr val="bg1"/>
              </a:solidFill>
            </a:endParaRP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90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State and Local</a:t>
            </a:r>
            <a:r>
              <a:rPr lang="en-US" baseline="0" dirty="0" smtClean="0"/>
              <a:t> Laws</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solidFill>
                  <a:schemeClr val="bg1"/>
                </a:solidFill>
              </a:rPr>
              <a:t>Varies from state to community</a:t>
            </a:r>
          </a:p>
          <a:p>
            <a:r>
              <a:rPr lang="en-US" dirty="0" smtClean="0">
                <a:solidFill>
                  <a:schemeClr val="bg1"/>
                </a:solidFill>
              </a:rPr>
              <a:t>Usually concerned with local pounds, animal cruelty, research facilities and animals used in education.</a:t>
            </a:r>
            <a:endParaRPr lang="en-US" dirty="0">
              <a:solidFill>
                <a:schemeClr val="bg1"/>
              </a:solidFill>
            </a:endParaRPr>
          </a:p>
        </p:txBody>
      </p:sp>
      <p:pic>
        <p:nvPicPr>
          <p:cNvPr id="4"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71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lker.com/cliparts/G/4/M/C/S/j/hand-prin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67652">
            <a:off x="5527932" y="362554"/>
            <a:ext cx="618604" cy="586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en-US" dirty="0" smtClean="0"/>
              <a:t>Animal</a:t>
            </a:r>
            <a:r>
              <a:rPr lang="en-US" baseline="0" dirty="0" smtClean="0"/>
              <a:t> Welfare- 5 Freedoms</a:t>
            </a:r>
            <a:endParaRPr lang="en-US" dirty="0"/>
          </a:p>
        </p:txBody>
      </p:sp>
      <p:sp>
        <p:nvSpPr>
          <p:cNvPr id="3" name="Content Placeholder 2"/>
          <p:cNvSpPr>
            <a:spLocks noGrp="1"/>
          </p:cNvSpPr>
          <p:nvPr>
            <p:ph idx="1"/>
          </p:nvPr>
        </p:nvSpPr>
        <p:spPr>
          <a:xfrm>
            <a:off x="152400" y="1752600"/>
            <a:ext cx="8839200" cy="5029200"/>
          </a:xfrm>
        </p:spPr>
        <p:txBody>
          <a:bodyPr>
            <a:normAutofit fontScale="77500" lnSpcReduction="20000"/>
          </a:bodyPr>
          <a:lstStyle/>
          <a:p>
            <a:pPr marL="514350" indent="-514350">
              <a:buFont typeface="+mj-lt"/>
              <a:buAutoNum type="arabicPeriod"/>
            </a:pPr>
            <a:r>
              <a:rPr lang="en-US" sz="3400" b="1" u="sng" dirty="0">
                <a:solidFill>
                  <a:srgbClr val="FFC000"/>
                </a:solidFill>
              </a:rPr>
              <a:t>Freedom from hunger or thirst</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by </a:t>
            </a:r>
            <a:r>
              <a:rPr lang="en-US" dirty="0">
                <a:solidFill>
                  <a:schemeClr val="bg1"/>
                </a:solidFill>
              </a:rPr>
              <a:t>ready access to fresh water and a diet to maintain full health and </a:t>
            </a:r>
            <a:r>
              <a:rPr lang="en-US" dirty="0" smtClean="0">
                <a:solidFill>
                  <a:schemeClr val="bg1"/>
                </a:solidFill>
              </a:rPr>
              <a:t>vigor</a:t>
            </a:r>
            <a:endParaRPr lang="en-US" dirty="0">
              <a:solidFill>
                <a:schemeClr val="bg1"/>
              </a:solidFill>
            </a:endParaRPr>
          </a:p>
          <a:p>
            <a:pPr marL="514350" indent="-514350">
              <a:buFont typeface="+mj-lt"/>
              <a:buAutoNum type="arabicPeriod"/>
            </a:pPr>
            <a:r>
              <a:rPr lang="en-US" sz="3400" b="1" u="sng" dirty="0">
                <a:solidFill>
                  <a:srgbClr val="FFC000"/>
                </a:solidFill>
              </a:rPr>
              <a:t>Freedom from discomfort</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by </a:t>
            </a:r>
            <a:r>
              <a:rPr lang="en-US" dirty="0">
                <a:solidFill>
                  <a:schemeClr val="bg1"/>
                </a:solidFill>
              </a:rPr>
              <a:t>providing an appropriate environment including shelter and a comfortable resting area</a:t>
            </a:r>
          </a:p>
          <a:p>
            <a:pPr marL="514350" indent="-514350">
              <a:buFont typeface="+mj-lt"/>
              <a:buAutoNum type="arabicPeriod"/>
            </a:pPr>
            <a:r>
              <a:rPr lang="en-US" sz="3400" b="1" u="sng" dirty="0">
                <a:solidFill>
                  <a:srgbClr val="FFC000"/>
                </a:solidFill>
              </a:rPr>
              <a:t>Freedom from pain, injury or disease</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by </a:t>
            </a:r>
            <a:r>
              <a:rPr lang="en-US" dirty="0">
                <a:solidFill>
                  <a:schemeClr val="bg1"/>
                </a:solidFill>
              </a:rPr>
              <a:t>prevention or rapid diagnosis and </a:t>
            </a:r>
            <a:r>
              <a:rPr lang="en-US" dirty="0" smtClean="0">
                <a:solidFill>
                  <a:schemeClr val="bg1"/>
                </a:solidFill>
              </a:rPr>
              <a:t>treatment</a:t>
            </a:r>
            <a:endParaRPr lang="en-US" dirty="0">
              <a:solidFill>
                <a:schemeClr val="bg1"/>
              </a:solidFill>
            </a:endParaRPr>
          </a:p>
          <a:p>
            <a:pPr marL="514350" indent="-514350">
              <a:buFont typeface="+mj-lt"/>
              <a:buAutoNum type="arabicPeriod"/>
            </a:pPr>
            <a:r>
              <a:rPr lang="en-US" sz="3400" b="1" u="sng" dirty="0" smtClean="0">
                <a:solidFill>
                  <a:srgbClr val="FFC000"/>
                </a:solidFill>
              </a:rPr>
              <a:t>Freedom to express (most) normal behavior</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by </a:t>
            </a:r>
            <a:r>
              <a:rPr lang="en-US" dirty="0">
                <a:solidFill>
                  <a:schemeClr val="bg1"/>
                </a:solidFill>
              </a:rPr>
              <a:t>providing sufficient space, proper facilities and company of the animal's own </a:t>
            </a:r>
            <a:r>
              <a:rPr lang="en-US" dirty="0" smtClean="0">
                <a:solidFill>
                  <a:schemeClr val="bg1"/>
                </a:solidFill>
              </a:rPr>
              <a:t>kind</a:t>
            </a:r>
            <a:endParaRPr lang="en-US" dirty="0">
              <a:solidFill>
                <a:schemeClr val="bg1"/>
              </a:solidFill>
            </a:endParaRPr>
          </a:p>
          <a:p>
            <a:pPr marL="514350" indent="-514350">
              <a:buFont typeface="+mj-lt"/>
              <a:buAutoNum type="arabicPeriod"/>
            </a:pPr>
            <a:r>
              <a:rPr lang="en-US" sz="3400" b="1" u="sng" dirty="0">
                <a:solidFill>
                  <a:srgbClr val="FFC000"/>
                </a:solidFill>
              </a:rPr>
              <a:t>Freedom from fear and distress</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by </a:t>
            </a:r>
            <a:r>
              <a:rPr lang="en-US" dirty="0">
                <a:solidFill>
                  <a:schemeClr val="bg1"/>
                </a:solidFill>
              </a:rPr>
              <a:t>ensuring conditions and treatment which avoid mental suffering</a:t>
            </a:r>
          </a:p>
        </p:txBody>
      </p:sp>
      <p:pic>
        <p:nvPicPr>
          <p:cNvPr id="4"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ve Freedoms poster with the five freedoms and pictures of anim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216">
            <a:off x="6140265" y="244397"/>
            <a:ext cx="2676468" cy="3786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228600" y="2057400"/>
            <a:ext cx="6096000" cy="4114800"/>
          </a:xfrm>
          <a:prstGeom prst="wedgeRoundRectCallout">
            <a:avLst>
              <a:gd name="adj1" fmla="val -31547"/>
              <a:gd name="adj2" fmla="val -618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AutoNum type="arabicPeriod"/>
            </a:pPr>
            <a:r>
              <a:rPr lang="en-US" sz="3200" dirty="0" smtClean="0">
                <a:solidFill>
                  <a:prstClr val="black"/>
                </a:solidFill>
              </a:rPr>
              <a:t>Trace your Hand on a piece of paper!</a:t>
            </a:r>
          </a:p>
          <a:p>
            <a:pPr marL="342900" indent="-342900">
              <a:buFontTx/>
              <a:buAutoNum type="arabicPeriod"/>
            </a:pPr>
            <a:r>
              <a:rPr lang="en-US" sz="3200" dirty="0" smtClean="0">
                <a:solidFill>
                  <a:prstClr val="black"/>
                </a:solidFill>
              </a:rPr>
              <a:t>On each finger: </a:t>
            </a:r>
          </a:p>
          <a:p>
            <a:pPr marL="742950" lvl="1" indent="-285750">
              <a:buFont typeface="Arial" charset="0"/>
              <a:buChar char="•"/>
            </a:pPr>
            <a:r>
              <a:rPr lang="en-US" sz="3200" dirty="0">
                <a:solidFill>
                  <a:prstClr val="black"/>
                </a:solidFill>
              </a:rPr>
              <a:t>N</a:t>
            </a:r>
            <a:r>
              <a:rPr lang="en-US" sz="3200" dirty="0" smtClean="0">
                <a:solidFill>
                  <a:prstClr val="black"/>
                </a:solidFill>
              </a:rPr>
              <a:t>ame a Freedom of </a:t>
            </a:r>
            <a:br>
              <a:rPr lang="en-US" sz="3200" dirty="0" smtClean="0">
                <a:solidFill>
                  <a:prstClr val="black"/>
                </a:solidFill>
              </a:rPr>
            </a:br>
            <a:r>
              <a:rPr lang="en-US" sz="3200" dirty="0" smtClean="0">
                <a:solidFill>
                  <a:prstClr val="black"/>
                </a:solidFill>
              </a:rPr>
              <a:t>animal welfare</a:t>
            </a:r>
            <a:br>
              <a:rPr lang="en-US" sz="3200" dirty="0" smtClean="0">
                <a:solidFill>
                  <a:prstClr val="black"/>
                </a:solidFill>
              </a:rPr>
            </a:br>
            <a:r>
              <a:rPr lang="en-US" sz="600" dirty="0" smtClean="0">
                <a:solidFill>
                  <a:prstClr val="black"/>
                </a:solidFill>
              </a:rPr>
              <a:t> </a:t>
            </a:r>
            <a:endParaRPr lang="en-US" sz="1400" dirty="0" smtClean="0">
              <a:solidFill>
                <a:prstClr val="black"/>
              </a:solidFill>
            </a:endParaRPr>
          </a:p>
          <a:p>
            <a:pPr marL="742950" lvl="1" indent="-285750">
              <a:buFont typeface="Arial" charset="0"/>
              <a:buChar char="•"/>
            </a:pPr>
            <a:r>
              <a:rPr lang="en-US" sz="3200" dirty="0">
                <a:solidFill>
                  <a:prstClr val="black"/>
                </a:solidFill>
              </a:rPr>
              <a:t>D</a:t>
            </a:r>
            <a:r>
              <a:rPr lang="en-US" sz="3200" dirty="0" smtClean="0">
                <a:solidFill>
                  <a:prstClr val="black"/>
                </a:solidFill>
              </a:rPr>
              <a:t>raw an example</a:t>
            </a:r>
            <a:endParaRPr lang="en-US" dirty="0">
              <a:solidFill>
                <a:prstClr val="black"/>
              </a:solidFill>
            </a:endParaRPr>
          </a:p>
        </p:txBody>
      </p:sp>
      <p:pic>
        <p:nvPicPr>
          <p:cNvPr id="1029" name="Picture 5" descr="http://www.clker.com/cliparts/G/4/M/C/S/j/hand-print-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57430">
            <a:off x="5185240" y="3725763"/>
            <a:ext cx="2998850" cy="284391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72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Today we…</a:t>
            </a:r>
            <a:endParaRPr lang="en-US" dirty="0"/>
          </a:p>
        </p:txBody>
      </p:sp>
      <p:sp>
        <p:nvSpPr>
          <p:cNvPr id="3" name="Content Placeholder 2"/>
          <p:cNvSpPr>
            <a:spLocks noGrp="1"/>
          </p:cNvSpPr>
          <p:nvPr>
            <p:ph idx="1"/>
          </p:nvPr>
        </p:nvSpPr>
        <p:spPr>
          <a:xfrm>
            <a:off x="457200" y="1951037"/>
            <a:ext cx="8229600" cy="4525963"/>
          </a:xfrm>
        </p:spPr>
        <p:txBody>
          <a:bodyPr>
            <a:normAutofit fontScale="92500"/>
          </a:bodyPr>
          <a:lstStyle/>
          <a:p>
            <a:r>
              <a:rPr lang="en-US" dirty="0" smtClean="0">
                <a:solidFill>
                  <a:schemeClr val="bg1"/>
                </a:solidFill>
              </a:rPr>
              <a:t>Compared </a:t>
            </a:r>
            <a:r>
              <a:rPr lang="en-US" dirty="0">
                <a:solidFill>
                  <a:schemeClr val="bg1"/>
                </a:solidFill>
              </a:rPr>
              <a:t>and </a:t>
            </a:r>
            <a:r>
              <a:rPr lang="en-US" dirty="0" smtClean="0">
                <a:solidFill>
                  <a:schemeClr val="bg1"/>
                </a:solidFill>
              </a:rPr>
              <a:t>contrasted </a:t>
            </a:r>
            <a:r>
              <a:rPr lang="en-US" dirty="0">
                <a:solidFill>
                  <a:schemeClr val="bg1"/>
                </a:solidFill>
              </a:rPr>
              <a:t>different </a:t>
            </a:r>
            <a:r>
              <a:rPr lang="en-US" dirty="0">
                <a:solidFill>
                  <a:srgbClr val="FF9933"/>
                </a:solidFill>
              </a:rPr>
              <a:t>organizations</a:t>
            </a:r>
            <a:r>
              <a:rPr lang="en-US" dirty="0">
                <a:solidFill>
                  <a:schemeClr val="bg1"/>
                </a:solidFill>
              </a:rPr>
              <a:t> in animal rights and animal welfare</a:t>
            </a:r>
            <a:br>
              <a:rPr lang="en-US" dirty="0">
                <a:solidFill>
                  <a:schemeClr val="bg1"/>
                </a:solidFill>
              </a:rPr>
            </a:br>
            <a:endParaRPr lang="en-US" dirty="0">
              <a:solidFill>
                <a:schemeClr val="bg1"/>
              </a:solidFill>
            </a:endParaRPr>
          </a:p>
          <a:p>
            <a:r>
              <a:rPr lang="en-US" dirty="0" smtClean="0">
                <a:solidFill>
                  <a:schemeClr val="bg1"/>
                </a:solidFill>
              </a:rPr>
              <a:t>Identified, </a:t>
            </a:r>
            <a:r>
              <a:rPr lang="en-US" dirty="0" smtClean="0">
                <a:solidFill>
                  <a:schemeClr val="bg1"/>
                </a:solidFill>
              </a:rPr>
              <a:t>compared </a:t>
            </a:r>
            <a:r>
              <a:rPr lang="en-US" dirty="0">
                <a:solidFill>
                  <a:schemeClr val="bg1"/>
                </a:solidFill>
              </a:rPr>
              <a:t>and </a:t>
            </a:r>
            <a:r>
              <a:rPr lang="en-US" dirty="0" smtClean="0">
                <a:solidFill>
                  <a:schemeClr val="bg1"/>
                </a:solidFill>
              </a:rPr>
              <a:t>contrasted </a:t>
            </a:r>
            <a:r>
              <a:rPr lang="en-US" dirty="0">
                <a:solidFill>
                  <a:srgbClr val="FF9933"/>
                </a:solidFill>
              </a:rPr>
              <a:t>influential people</a:t>
            </a:r>
            <a:r>
              <a:rPr lang="en-US" dirty="0">
                <a:solidFill>
                  <a:schemeClr val="bg1"/>
                </a:solidFill>
              </a:rPr>
              <a:t> in animal rights and animal welfare</a:t>
            </a:r>
            <a:br>
              <a:rPr lang="en-US" dirty="0">
                <a:solidFill>
                  <a:schemeClr val="bg1"/>
                </a:solidFill>
              </a:rPr>
            </a:br>
            <a:endParaRPr lang="en-US" dirty="0">
              <a:solidFill>
                <a:schemeClr val="bg1"/>
              </a:solidFill>
            </a:endParaRPr>
          </a:p>
          <a:p>
            <a:r>
              <a:rPr lang="en-US" dirty="0" smtClean="0">
                <a:solidFill>
                  <a:schemeClr val="bg1"/>
                </a:solidFill>
              </a:rPr>
              <a:t>Arranged </a:t>
            </a:r>
            <a:r>
              <a:rPr lang="en-US" dirty="0">
                <a:solidFill>
                  <a:schemeClr val="bg1"/>
                </a:solidFill>
              </a:rPr>
              <a:t>important </a:t>
            </a:r>
            <a:r>
              <a:rPr lang="en-US" dirty="0">
                <a:solidFill>
                  <a:srgbClr val="FF9933"/>
                </a:solidFill>
              </a:rPr>
              <a:t>dates and legislative acts</a:t>
            </a:r>
            <a:br>
              <a:rPr lang="en-US" dirty="0">
                <a:solidFill>
                  <a:srgbClr val="FF9933"/>
                </a:solidFill>
              </a:rPr>
            </a:br>
            <a:endParaRPr lang="en-US" dirty="0">
              <a:solidFill>
                <a:srgbClr val="FF9933"/>
              </a:solidFill>
            </a:endParaRPr>
          </a:p>
          <a:p>
            <a:r>
              <a:rPr lang="en-US" dirty="0" smtClean="0">
                <a:solidFill>
                  <a:schemeClr val="bg1"/>
                </a:solidFill>
              </a:rPr>
              <a:t>Identified </a:t>
            </a:r>
            <a:r>
              <a:rPr lang="en-US" dirty="0">
                <a:solidFill>
                  <a:srgbClr val="FF9933"/>
                </a:solidFill>
              </a:rPr>
              <a:t>the five freedoms</a:t>
            </a:r>
            <a:r>
              <a:rPr lang="en-US" dirty="0">
                <a:solidFill>
                  <a:schemeClr val="bg1"/>
                </a:solidFill>
              </a:rPr>
              <a:t> of animal welfare</a:t>
            </a:r>
          </a:p>
          <a:p>
            <a:endParaRPr lang="en-US"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19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3" name="Picture 13" descr="http://daftanimation.wikispaces.com/file/view/Post-it-note-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5851">
            <a:off x="6985406" y="68666"/>
            <a:ext cx="2070713" cy="216009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daftanimation.wikispaces.com/file/view/Post-it-note-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9974">
            <a:off x="187053" y="128991"/>
            <a:ext cx="2070713" cy="21600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0500" y="3962400"/>
            <a:ext cx="8763000" cy="1981200"/>
          </a:xfrm>
        </p:spPr>
        <p:txBody>
          <a:bodyPr/>
          <a:lstStyle/>
          <a:p>
            <a:r>
              <a:rPr lang="en-US" dirty="0" smtClean="0"/>
              <a:t>Animal Rights and Animal Welfare</a:t>
            </a:r>
            <a:endParaRPr lang="en-US" dirty="0"/>
          </a:p>
        </p:txBody>
      </p:sp>
      <p:pic>
        <p:nvPicPr>
          <p:cNvPr id="1036" name="Picture 12" descr="http://pinatasbravo.com/images/tumblr_mfdl4ybkem1rgpyeqo1_5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462" y="2123503"/>
            <a:ext cx="5133738" cy="290569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2590800" y="152400"/>
            <a:ext cx="4391262" cy="2209800"/>
          </a:xfrm>
          <a:prstGeom prst="cloudCallout">
            <a:avLst>
              <a:gd name="adj1" fmla="val 24693"/>
              <a:gd name="adj2" fmla="val 856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prstClr val="black"/>
                </a:solidFill>
              </a:rPr>
              <a:t>What “</a:t>
            </a:r>
            <a:r>
              <a:rPr lang="en-US" sz="3200" b="1" dirty="0" smtClean="0">
                <a:solidFill>
                  <a:prstClr val="black"/>
                </a:solidFill>
              </a:rPr>
              <a:t>STUCK</a:t>
            </a:r>
            <a:r>
              <a:rPr lang="en-US" sz="2800" b="1" dirty="0" smtClean="0">
                <a:solidFill>
                  <a:prstClr val="black"/>
                </a:solidFill>
              </a:rPr>
              <a:t>” with you, today?</a:t>
            </a:r>
            <a:endParaRPr lang="en-US" sz="2800" b="1" dirty="0">
              <a:solidFill>
                <a:prstClr val="black"/>
              </a:solidFill>
            </a:endParaRPr>
          </a:p>
        </p:txBody>
      </p:sp>
      <p:pic>
        <p:nvPicPr>
          <p:cNvPr id="12" name="Picture 13" descr="http://daftanimation.wikispaces.com/file/view/Post-it-note-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49097">
            <a:off x="2285801" y="2663423"/>
            <a:ext cx="2070713" cy="21600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daftanimation.wikispaces.com/file/view/Post-it-note-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87" y="2209800"/>
            <a:ext cx="2070713" cy="216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9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3962400"/>
            <a:ext cx="8763000" cy="1981200"/>
          </a:xfrm>
        </p:spPr>
        <p:txBody>
          <a:bodyPr/>
          <a:lstStyle/>
          <a:p>
            <a:r>
              <a:rPr lang="en-US" dirty="0" smtClean="0"/>
              <a:t>Animal Rights and Animal Welfare</a:t>
            </a:r>
            <a:endParaRPr lang="en-US" dirty="0"/>
          </a:p>
        </p:txBody>
      </p:sp>
      <p:pic>
        <p:nvPicPr>
          <p:cNvPr id="1036" name="Picture 12" descr="http://pinatasbravo.com/images/tumblr_mfdl4ybkem1rgpyeq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462" y="1981200"/>
            <a:ext cx="5133738" cy="290569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4419600" y="990600"/>
            <a:ext cx="2562462" cy="1371600"/>
          </a:xfrm>
          <a:prstGeom prst="cloudCallout">
            <a:avLst>
              <a:gd name="adj1" fmla="val 24693"/>
              <a:gd name="adj2" fmla="val 856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I’m eager to learn!</a:t>
            </a:r>
            <a:endParaRPr lang="en-US" dirty="0">
              <a:solidFill>
                <a:schemeClr val="tx1"/>
              </a:solidFill>
            </a:endParaRPr>
          </a:p>
        </p:txBody>
      </p:sp>
      <p:sp>
        <p:nvSpPr>
          <p:cNvPr id="3" name="Rectangle 2"/>
          <p:cNvSpPr/>
          <p:nvPr/>
        </p:nvSpPr>
        <p:spPr>
          <a:xfrm>
            <a:off x="0" y="11277"/>
            <a:ext cx="4530151" cy="369332"/>
          </a:xfrm>
          <a:prstGeom prst="rect">
            <a:avLst/>
          </a:prstGeom>
        </p:spPr>
        <p:txBody>
          <a:bodyPr wrap="none">
            <a:spAutoFit/>
          </a:bodyPr>
          <a:lstStyle/>
          <a:p>
            <a:pPr algn="ctr"/>
            <a:r>
              <a:rPr lang="en-US" b="1" dirty="0">
                <a:ln w="11430">
                  <a:noFill/>
                </a:ln>
                <a:solidFill>
                  <a:srgbClr val="92D050"/>
                </a:solidFill>
              </a:rPr>
              <a:t>Animal Rights and Animal Welfare Unit Part </a:t>
            </a:r>
            <a:r>
              <a:rPr lang="en-US" b="1" dirty="0" smtClean="0">
                <a:ln w="11430">
                  <a:noFill/>
                </a:ln>
                <a:solidFill>
                  <a:srgbClr val="92D050"/>
                </a:solidFill>
              </a:rPr>
              <a:t>1</a:t>
            </a:r>
            <a:endParaRPr lang="en-US" b="1" dirty="0">
              <a:ln w="11430">
                <a:noFill/>
              </a:ln>
              <a:solidFill>
                <a:srgbClr val="92D050"/>
              </a:solidFill>
            </a:endParaRPr>
          </a:p>
        </p:txBody>
      </p:sp>
    </p:spTree>
    <p:extLst>
      <p:ext uri="{BB962C8B-B14F-4D97-AF65-F5344CB8AC3E}">
        <p14:creationId xmlns:p14="http://schemas.microsoft.com/office/powerpoint/2010/main" val="293391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Today we will…</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r>
              <a:rPr lang="en-US" dirty="0" smtClean="0">
                <a:solidFill>
                  <a:schemeClr val="bg1"/>
                </a:solidFill>
              </a:rPr>
              <a:t>Identify the differences between animal rights and animal welfare</a:t>
            </a:r>
          </a:p>
          <a:p>
            <a:r>
              <a:rPr lang="en-US" dirty="0" smtClean="0">
                <a:solidFill>
                  <a:schemeClr val="bg1"/>
                </a:solidFill>
              </a:rPr>
              <a:t>Define animal rights and animal welfare</a:t>
            </a:r>
          </a:p>
          <a:p>
            <a:r>
              <a:rPr lang="en-US" dirty="0" smtClean="0">
                <a:solidFill>
                  <a:schemeClr val="bg1"/>
                </a:solidFill>
              </a:rPr>
              <a:t>Examine examples of animal rights/welfare advocacy and promotion</a:t>
            </a:r>
          </a:p>
          <a:p>
            <a:r>
              <a:rPr lang="en-US" dirty="0" smtClean="0">
                <a:solidFill>
                  <a:schemeClr val="bg1"/>
                </a:solidFill>
              </a:rPr>
              <a:t>Research current issues in animal rights and animal welfare</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30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r"/>
            <a:r>
              <a:rPr lang="en-US" dirty="0" smtClean="0"/>
              <a:t>Contrary to popular belief, rights and welfare are NOT the same idea!</a:t>
            </a:r>
            <a:endParaRPr lang="en-US" dirty="0"/>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00600" y="1917394"/>
            <a:ext cx="4038600" cy="471200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
            </a:r>
            <a:br>
              <a:rPr lang="en-US" sz="3600" b="1" dirty="0" smtClean="0"/>
            </a:br>
            <a:r>
              <a:rPr lang="en-US" sz="500" b="1" dirty="0" smtClean="0"/>
              <a:t/>
            </a:r>
            <a:br>
              <a:rPr lang="en-US" sz="500" b="1" dirty="0" smtClean="0"/>
            </a:br>
            <a:r>
              <a:rPr lang="en-US" sz="3600" b="1" dirty="0" smtClean="0"/>
              <a:t>Animal Welfare</a:t>
            </a:r>
          </a:p>
          <a:p>
            <a:pPr algn="ctr"/>
            <a:endParaRPr lang="en-US" sz="4000" b="1" dirty="0" smtClean="0"/>
          </a:p>
          <a:p>
            <a:pPr algn="ctr"/>
            <a:r>
              <a:rPr lang="en-US" sz="2800" dirty="0" smtClean="0"/>
              <a:t>Based on the science of </a:t>
            </a:r>
            <a:r>
              <a:rPr lang="en-US" sz="3200" dirty="0" smtClean="0">
                <a:solidFill>
                  <a:schemeClr val="accent4">
                    <a:lumMod val="75000"/>
                  </a:schemeClr>
                </a:solidFill>
              </a:rPr>
              <a:t>well-being</a:t>
            </a:r>
            <a:r>
              <a:rPr lang="en-US" sz="2800" dirty="0" smtClean="0"/>
              <a:t> and productivity of an animal. This involves the </a:t>
            </a:r>
            <a:r>
              <a:rPr lang="en-US" sz="2800" u="sng" dirty="0" smtClean="0"/>
              <a:t>humane</a:t>
            </a:r>
            <a:r>
              <a:rPr lang="en-US" sz="2800" dirty="0" smtClean="0"/>
              <a:t> treatment of animals.</a:t>
            </a:r>
          </a:p>
          <a:p>
            <a:pPr algn="ctr"/>
            <a:endParaRPr lang="en-US" sz="2400" dirty="0"/>
          </a:p>
          <a:p>
            <a:pPr algn="ctr"/>
            <a:endParaRPr lang="en-US" sz="2400" dirty="0" smtClean="0"/>
          </a:p>
          <a:p>
            <a:pPr algn="ctr"/>
            <a:endParaRPr lang="en-US" sz="2400" dirty="0"/>
          </a:p>
          <a:p>
            <a:pPr algn="ctr"/>
            <a:endParaRPr lang="en-US" sz="2400" dirty="0"/>
          </a:p>
        </p:txBody>
      </p:sp>
      <p:sp>
        <p:nvSpPr>
          <p:cNvPr id="7" name="Rectangle 6"/>
          <p:cNvSpPr/>
          <p:nvPr/>
        </p:nvSpPr>
        <p:spPr>
          <a:xfrm>
            <a:off x="357069" y="1917394"/>
            <a:ext cx="4114800" cy="471200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
            </a:r>
            <a:br>
              <a:rPr lang="en-US" sz="3600" b="1" dirty="0" smtClean="0"/>
            </a:br>
            <a:r>
              <a:rPr lang="en-US" sz="3600" b="1" dirty="0" smtClean="0"/>
              <a:t>Animal Rights</a:t>
            </a:r>
          </a:p>
          <a:p>
            <a:pPr algn="ctr"/>
            <a:endParaRPr lang="en-US" sz="3600" b="1" dirty="0" smtClean="0"/>
          </a:p>
          <a:p>
            <a:pPr algn="ctr"/>
            <a:r>
              <a:rPr lang="en-US" sz="2800" dirty="0" smtClean="0"/>
              <a:t>Based </a:t>
            </a:r>
            <a:r>
              <a:rPr lang="en-US" sz="2800" dirty="0"/>
              <a:t>on </a:t>
            </a:r>
            <a:r>
              <a:rPr lang="en-US" sz="2800" dirty="0" smtClean="0"/>
              <a:t>the philosophy that all animals have </a:t>
            </a:r>
            <a:r>
              <a:rPr lang="en-US" sz="3200" dirty="0" smtClean="0">
                <a:solidFill>
                  <a:schemeClr val="accent4">
                    <a:lumMod val="75000"/>
                  </a:schemeClr>
                </a:solidFill>
              </a:rPr>
              <a:t>equal rights </a:t>
            </a:r>
            <a:r>
              <a:rPr lang="en-US" sz="2800" dirty="0" smtClean="0"/>
              <a:t>with humans. This involves </a:t>
            </a:r>
            <a:r>
              <a:rPr lang="en-US" sz="2800" u="sng" dirty="0" smtClean="0"/>
              <a:t>not</a:t>
            </a:r>
            <a:r>
              <a:rPr lang="en-US" sz="2800" dirty="0" smtClean="0"/>
              <a:t> using animals (or their byproducts) for food, clothing</a:t>
            </a:r>
            <a:r>
              <a:rPr lang="en-US" sz="2800" dirty="0"/>
              <a:t> </a:t>
            </a:r>
            <a:r>
              <a:rPr lang="en-US" sz="2800" dirty="0" smtClean="0"/>
              <a:t>or as pets.</a:t>
            </a:r>
          </a:p>
          <a:p>
            <a:pPr algn="ctr"/>
            <a:endParaRPr lang="en-US" sz="2400" dirty="0"/>
          </a:p>
          <a:p>
            <a:pPr algn="ctr"/>
            <a:endParaRPr lang="en-US" dirty="0"/>
          </a:p>
        </p:txBody>
      </p:sp>
    </p:spTree>
    <p:extLst>
      <p:ext uri="{BB962C8B-B14F-4D97-AF65-F5344CB8AC3E}">
        <p14:creationId xmlns:p14="http://schemas.microsoft.com/office/powerpoint/2010/main" val="189693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smtClean="0"/>
              <a:t>Animal Rights</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r>
              <a:rPr lang="en-US" altLang="en-US" sz="3000" dirty="0">
                <a:solidFill>
                  <a:schemeClr val="bg1"/>
                </a:solidFill>
                <a:latin typeface="+mj-lt"/>
              </a:rPr>
              <a:t>Animal </a:t>
            </a:r>
            <a:r>
              <a:rPr lang="en-US" altLang="en-US" sz="3000" dirty="0" smtClean="0">
                <a:solidFill>
                  <a:schemeClr val="bg1"/>
                </a:solidFill>
                <a:latin typeface="+mj-lt"/>
              </a:rPr>
              <a:t>Rights</a:t>
            </a:r>
            <a:r>
              <a:rPr lang="en-US" altLang="en-US" sz="3000" dirty="0">
                <a:solidFill>
                  <a:schemeClr val="bg1"/>
                </a:solidFill>
                <a:latin typeface="+mj-lt"/>
              </a:rPr>
              <a:t>, as defined </a:t>
            </a:r>
            <a:r>
              <a:rPr lang="en-US" altLang="en-US" sz="3000" dirty="0" smtClean="0">
                <a:solidFill>
                  <a:schemeClr val="bg1"/>
                </a:solidFill>
                <a:latin typeface="+mj-lt"/>
              </a:rPr>
              <a:t>by PETA: </a:t>
            </a:r>
            <a:r>
              <a:rPr lang="en-US" altLang="en-US" sz="2800" dirty="0" smtClean="0">
                <a:solidFill>
                  <a:schemeClr val="bg1"/>
                </a:solidFill>
                <a:latin typeface="+mj-lt"/>
              </a:rPr>
              <a:t/>
            </a:r>
            <a:br>
              <a:rPr lang="en-US" altLang="en-US" sz="2800" dirty="0" smtClean="0">
                <a:solidFill>
                  <a:schemeClr val="bg1"/>
                </a:solidFill>
                <a:latin typeface="+mj-lt"/>
              </a:rPr>
            </a:br>
            <a:r>
              <a:rPr lang="en-US" altLang="en-US" sz="1900" dirty="0" smtClean="0">
                <a:solidFill>
                  <a:schemeClr val="bg1"/>
                </a:solidFill>
                <a:latin typeface="+mj-lt"/>
              </a:rPr>
              <a:t>(</a:t>
            </a:r>
            <a:r>
              <a:rPr lang="en-US" altLang="en-US" sz="1900" i="1" dirty="0" smtClean="0">
                <a:solidFill>
                  <a:schemeClr val="bg1"/>
                </a:solidFill>
                <a:latin typeface="+mj-lt"/>
              </a:rPr>
              <a:t>People </a:t>
            </a:r>
            <a:r>
              <a:rPr lang="en-US" altLang="en-US" sz="1900" i="1" dirty="0">
                <a:solidFill>
                  <a:schemeClr val="bg1"/>
                </a:solidFill>
                <a:latin typeface="+mj-lt"/>
              </a:rPr>
              <a:t>for the Ethical Treatment of </a:t>
            </a:r>
            <a:r>
              <a:rPr lang="en-US" altLang="en-US" sz="1900" i="1" dirty="0" smtClean="0">
                <a:solidFill>
                  <a:schemeClr val="bg1"/>
                </a:solidFill>
                <a:latin typeface="+mj-lt"/>
              </a:rPr>
              <a:t>Animals, PETA, is the largest </a:t>
            </a:r>
            <a:r>
              <a:rPr lang="en-US" altLang="en-US" sz="1900" i="1" dirty="0">
                <a:solidFill>
                  <a:schemeClr val="bg1"/>
                </a:solidFill>
                <a:latin typeface="+mj-lt"/>
              </a:rPr>
              <a:t>animal rights organization in the </a:t>
            </a:r>
            <a:r>
              <a:rPr lang="en-US" altLang="en-US" sz="1900" i="1" dirty="0" smtClean="0">
                <a:solidFill>
                  <a:schemeClr val="bg1"/>
                </a:solidFill>
                <a:latin typeface="+mj-lt"/>
              </a:rPr>
              <a:t>world.) </a:t>
            </a:r>
            <a:br>
              <a:rPr lang="en-US" altLang="en-US" sz="1900" i="1" dirty="0" smtClean="0">
                <a:solidFill>
                  <a:schemeClr val="bg1"/>
                </a:solidFill>
                <a:latin typeface="+mj-lt"/>
              </a:rPr>
            </a:br>
            <a:endParaRPr lang="en-US" altLang="en-US" sz="1900" i="1" dirty="0">
              <a:solidFill>
                <a:schemeClr val="bg1"/>
              </a:solidFill>
              <a:latin typeface="+mj-lt"/>
            </a:endParaRPr>
          </a:p>
          <a:p>
            <a:pPr marL="457200" lvl="1" indent="0">
              <a:buNone/>
            </a:pPr>
            <a:r>
              <a:rPr lang="en-US" altLang="en-US" sz="3000" dirty="0">
                <a:solidFill>
                  <a:schemeClr val="bg1"/>
                </a:solidFill>
                <a:latin typeface="+mj-lt"/>
              </a:rPr>
              <a:t>“People who support animal rights believe that animals are not ours to use for food, clothing, entertainment, experimentation, or any other purpose and that animals deserve consideration of their best interests regardless… regardless of whether any human cares about them at all.”</a:t>
            </a:r>
          </a:p>
          <a:p>
            <a:endParaRPr lang="en-US" dirty="0"/>
          </a:p>
        </p:txBody>
      </p:sp>
    </p:spTree>
    <p:extLst>
      <p:ext uri="{BB962C8B-B14F-4D97-AF65-F5344CB8AC3E}">
        <p14:creationId xmlns:p14="http://schemas.microsoft.com/office/powerpoint/2010/main" val="2130018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Animal Rights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sz="3000" dirty="0" smtClean="0">
                <a:solidFill>
                  <a:schemeClr val="bg1"/>
                </a:solidFill>
              </a:rPr>
              <a:t>Another definition of animal rights:</a:t>
            </a:r>
            <a:br>
              <a:rPr lang="en-US" sz="3000" dirty="0" smtClean="0">
                <a:solidFill>
                  <a:schemeClr val="bg1"/>
                </a:solidFill>
              </a:rPr>
            </a:br>
            <a:endParaRPr lang="en-US" sz="3000" dirty="0" smtClean="0">
              <a:solidFill>
                <a:schemeClr val="bg1"/>
              </a:solidFill>
            </a:endParaRPr>
          </a:p>
          <a:p>
            <a:pPr lvl="1"/>
            <a:r>
              <a:rPr lang="en-US" sz="3000" dirty="0" smtClean="0">
                <a:solidFill>
                  <a:schemeClr val="bg1"/>
                </a:solidFill>
              </a:rPr>
              <a:t>“Humans have no moral justification for using nonhuman animals for human purposes, however humanely animals are treated</a:t>
            </a:r>
            <a:r>
              <a:rPr lang="en-US" sz="3000" dirty="0">
                <a:solidFill>
                  <a:schemeClr val="bg1"/>
                </a:solidFill>
              </a:rPr>
              <a:t>. ”</a:t>
            </a:r>
          </a:p>
          <a:p>
            <a:pPr lvl="1"/>
            <a:endParaRPr lang="en-US" sz="3000" dirty="0" smtClean="0">
              <a:solidFill>
                <a:schemeClr val="bg1"/>
              </a:solidFill>
            </a:endParaRPr>
          </a:p>
          <a:p>
            <a:pPr lvl="1"/>
            <a:r>
              <a:rPr lang="en-US" sz="3000" dirty="0" smtClean="0">
                <a:solidFill>
                  <a:schemeClr val="bg1"/>
                </a:solidFill>
              </a:rPr>
              <a:t> </a:t>
            </a:r>
            <a:r>
              <a:rPr lang="en-US" sz="3200" b="1" dirty="0" smtClean="0">
                <a:solidFill>
                  <a:srgbClr val="92D050"/>
                </a:solidFill>
              </a:rPr>
              <a:t>The goal of animal rights is to </a:t>
            </a:r>
            <a:br>
              <a:rPr lang="en-US" sz="3200" b="1" dirty="0" smtClean="0">
                <a:solidFill>
                  <a:srgbClr val="92D050"/>
                </a:solidFill>
              </a:rPr>
            </a:br>
            <a:r>
              <a:rPr lang="en-US" sz="3600" b="1" u="sng" dirty="0" smtClean="0">
                <a:solidFill>
                  <a:srgbClr val="92D050"/>
                </a:solidFill>
              </a:rPr>
              <a:t>abolish</a:t>
            </a:r>
            <a:r>
              <a:rPr lang="en-US" sz="3200" b="1" dirty="0" smtClean="0">
                <a:solidFill>
                  <a:srgbClr val="92D050"/>
                </a:solidFill>
              </a:rPr>
              <a:t> animal use.</a:t>
            </a:r>
            <a:endParaRPr lang="en-US" sz="3000" dirty="0">
              <a:solidFill>
                <a:schemeClr val="bg1"/>
              </a:solidFill>
            </a:endParaRP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6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Animal Welfare</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altLang="en-US" sz="3000" dirty="0" smtClean="0">
                <a:solidFill>
                  <a:schemeClr val="bg1"/>
                </a:solidFill>
              </a:rPr>
              <a:t>Animal Welfare, as defined by the AVMA:</a:t>
            </a:r>
            <a:r>
              <a:rPr lang="en-US" altLang="en-US" sz="2800" dirty="0" smtClean="0">
                <a:solidFill>
                  <a:schemeClr val="bg1"/>
                </a:solidFill>
              </a:rPr>
              <a:t/>
            </a:r>
            <a:br>
              <a:rPr lang="en-US" altLang="en-US" sz="2800" dirty="0" smtClean="0">
                <a:solidFill>
                  <a:schemeClr val="bg1"/>
                </a:solidFill>
              </a:rPr>
            </a:br>
            <a:r>
              <a:rPr lang="en-US" altLang="en-US" sz="1900" dirty="0" smtClean="0">
                <a:solidFill>
                  <a:schemeClr val="bg1"/>
                </a:solidFill>
              </a:rPr>
              <a:t>(</a:t>
            </a:r>
            <a:r>
              <a:rPr lang="en-US" altLang="en-US" sz="1900" i="1" dirty="0" smtClean="0">
                <a:solidFill>
                  <a:schemeClr val="bg1"/>
                </a:solidFill>
              </a:rPr>
              <a:t>The American Veterinary Medical Association, AVMA) </a:t>
            </a:r>
            <a:br>
              <a:rPr lang="en-US" altLang="en-US" sz="1900" i="1" dirty="0" smtClean="0">
                <a:solidFill>
                  <a:schemeClr val="bg1"/>
                </a:solidFill>
              </a:rPr>
            </a:br>
            <a:endParaRPr lang="en-US" altLang="en-US" sz="1900" i="1" dirty="0">
              <a:solidFill>
                <a:schemeClr val="bg1"/>
              </a:solidFill>
            </a:endParaRPr>
          </a:p>
          <a:p>
            <a:pPr marL="457200" lvl="1" indent="0">
              <a:buNone/>
            </a:pPr>
            <a:r>
              <a:rPr lang="en-US" altLang="en-US" sz="3000" dirty="0" smtClean="0">
                <a:solidFill>
                  <a:schemeClr val="bg1"/>
                </a:solidFill>
              </a:rPr>
              <a:t>“</a:t>
            </a:r>
            <a:r>
              <a:rPr lang="en-US" altLang="en-US" sz="3000" dirty="0">
                <a:solidFill>
                  <a:schemeClr val="bg1"/>
                </a:solidFill>
              </a:rPr>
              <a:t>Animal Welfare is a human responsibility that encompasses all aspects of animal well-being, including proper housing, management, disease prevention and treatment, responsible care, humane handling, and, when necessary, humane euthanasia</a:t>
            </a:r>
            <a:r>
              <a:rPr lang="en-US" altLang="en-US" sz="3000" dirty="0" smtClean="0">
                <a:solidFill>
                  <a:schemeClr val="bg1"/>
                </a:solidFill>
              </a:rPr>
              <a:t>.”</a:t>
            </a:r>
          </a:p>
        </p:txBody>
      </p:sp>
      <p:pic>
        <p:nvPicPr>
          <p:cNvPr id="5" name="Picture 12" descr="http://pinatasbravo.com/images/tumblr_mfdl4ybkem1rgpyeqo1_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2151"/>
            <a:ext cx="2566869" cy="14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94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1900</Words>
  <Application>Microsoft Office PowerPoint</Application>
  <PresentationFormat>On-screen Show (4:3)</PresentationFormat>
  <Paragraphs>289</Paragraphs>
  <Slides>36</Slides>
  <Notes>33</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Office Theme</vt:lpstr>
      <vt:lpstr>1_Office Theme</vt:lpstr>
      <vt:lpstr>2_Office Theme</vt:lpstr>
      <vt:lpstr>4_Office Theme</vt:lpstr>
      <vt:lpstr>5_Office Theme</vt:lpstr>
      <vt:lpstr>7_Office Theme</vt:lpstr>
      <vt:lpstr>9_Office Theme</vt:lpstr>
      <vt:lpstr>3_Office Theme</vt:lpstr>
      <vt:lpstr>WRITE your thoughts!</vt:lpstr>
      <vt:lpstr>WRITE your thoughts!</vt:lpstr>
      <vt:lpstr>PowerPoint Presentation</vt:lpstr>
      <vt:lpstr>Animal Rights and Animal Welfare</vt:lpstr>
      <vt:lpstr>Today we will…</vt:lpstr>
      <vt:lpstr>Contrary to popular belief, rights and welfare are NOT the same idea!</vt:lpstr>
      <vt:lpstr>Animal Rights</vt:lpstr>
      <vt:lpstr>Animal Rights</vt:lpstr>
      <vt:lpstr>Animal Welfare</vt:lpstr>
      <vt:lpstr>Animal Welfare</vt:lpstr>
      <vt:lpstr>Visual Impact?</vt:lpstr>
      <vt:lpstr>Visual Impact?</vt:lpstr>
      <vt:lpstr>Rights or Welfare?</vt:lpstr>
      <vt:lpstr>WRITE your thoughts!</vt:lpstr>
      <vt:lpstr>Current Issues in Animal Rights</vt:lpstr>
      <vt:lpstr>Current Issues in Animal Welfare</vt:lpstr>
      <vt:lpstr>PowerPoint Presentation</vt:lpstr>
      <vt:lpstr>Today we…</vt:lpstr>
      <vt:lpstr>Influences on Animal  Rights and Animal Welfare</vt:lpstr>
      <vt:lpstr>Today we will…</vt:lpstr>
      <vt:lpstr>What Influences Animal  Rights and Animal Welfare?</vt:lpstr>
      <vt:lpstr>Groups and Organizations</vt:lpstr>
      <vt:lpstr>Groups and Organizations</vt:lpstr>
      <vt:lpstr>Influential People</vt:lpstr>
      <vt:lpstr>Influential People</vt:lpstr>
      <vt:lpstr>Timeline of Animal Welfare</vt:lpstr>
      <vt:lpstr>Animal Welfare  Timeline Continued…</vt:lpstr>
      <vt:lpstr>Important Legislative Acts in Animal Welfare</vt:lpstr>
      <vt:lpstr>Humane Slaughter Act</vt:lpstr>
      <vt:lpstr>Animal Welfare Act</vt:lpstr>
      <vt:lpstr>Public Health Service Policy on Humane Care and Use  of Laboratory Animals</vt:lpstr>
      <vt:lpstr>State and Local Laws</vt:lpstr>
      <vt:lpstr>Animal Welfare- 5 Freedoms</vt:lpstr>
      <vt:lpstr>PowerPoint Presentation</vt:lpstr>
      <vt:lpstr>Today we…</vt:lpstr>
      <vt:lpstr>Animal Rights and Animal Welfare</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Tech</cp:lastModifiedBy>
  <cp:revision>94</cp:revision>
  <cp:lastPrinted>2013-12-02T19:14:44Z</cp:lastPrinted>
  <dcterms:created xsi:type="dcterms:W3CDTF">2013-10-23T20:18:40Z</dcterms:created>
  <dcterms:modified xsi:type="dcterms:W3CDTF">2014-01-22T18:04:48Z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1031622</vt:lpwstr>
  </property>
  <property fmtid="{D5CDD505-2E9C-101B-9397-08002B2CF9AE}" pid="3" name="NXPowerLiteSettings">
    <vt:lpwstr>F6000400038000</vt:lpwstr>
  </property>
  <property fmtid="{D5CDD505-2E9C-101B-9397-08002B2CF9AE}" pid="4" name="NXPowerLiteVersion">
    <vt:lpwstr>D4.3.1</vt:lpwstr>
  </property>
</Properties>
</file>