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81F8-D878-4A9B-AE6B-0D4812C6CD73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2F20-2C13-4BF5-9FAF-2F2C107E1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862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81F8-D878-4A9B-AE6B-0D4812C6CD73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2F20-2C13-4BF5-9FAF-2F2C107E1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3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81F8-D878-4A9B-AE6B-0D4812C6CD73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2F20-2C13-4BF5-9FAF-2F2C107E1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72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81F8-D878-4A9B-AE6B-0D4812C6CD73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2F20-2C13-4BF5-9FAF-2F2C107E1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688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81F8-D878-4A9B-AE6B-0D4812C6CD73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2F20-2C13-4BF5-9FAF-2F2C107E1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9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81F8-D878-4A9B-AE6B-0D4812C6CD73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2F20-2C13-4BF5-9FAF-2F2C107E1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351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81F8-D878-4A9B-AE6B-0D4812C6CD73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2F20-2C13-4BF5-9FAF-2F2C107E1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81F8-D878-4A9B-AE6B-0D4812C6CD73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2F20-2C13-4BF5-9FAF-2F2C107E1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33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81F8-D878-4A9B-AE6B-0D4812C6CD73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2F20-2C13-4BF5-9FAF-2F2C107E1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365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81F8-D878-4A9B-AE6B-0D4812C6CD73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2F20-2C13-4BF5-9FAF-2F2C107E1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856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81F8-D878-4A9B-AE6B-0D4812C6CD73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62F20-2C13-4BF5-9FAF-2F2C107E1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398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81F8-D878-4A9B-AE6B-0D4812C6CD73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62F20-2C13-4BF5-9FAF-2F2C107E1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67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066799"/>
          </a:xfrm>
        </p:spPr>
        <p:txBody>
          <a:bodyPr/>
          <a:lstStyle/>
          <a:p>
            <a:r>
              <a:rPr lang="en-US" b="1" dirty="0" smtClean="0"/>
              <a:t>UNIT 2 VOCABULARY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524000"/>
            <a:ext cx="8153400" cy="4724400"/>
          </a:xfrm>
        </p:spPr>
        <p:txBody>
          <a:bodyPr/>
          <a:lstStyle/>
          <a:p>
            <a:pPr lvl="0"/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Integration</a:t>
            </a:r>
            <a:r>
              <a:rPr lang="en-US" b="1" i="1" dirty="0"/>
              <a:t>  </a:t>
            </a:r>
            <a:r>
              <a:rPr lang="en-US" b="1" dirty="0"/>
              <a:t>noun [ U ]  UK  /ˌ</a:t>
            </a:r>
            <a:r>
              <a:rPr lang="en-US" b="1" dirty="0" err="1"/>
              <a:t>ɪn.tɪˈɡreɪ.ʃən</a:t>
            </a:r>
            <a:r>
              <a:rPr lang="en-US" b="1" dirty="0"/>
              <a:t>/ US  /ˌ</a:t>
            </a:r>
            <a:r>
              <a:rPr lang="en-US" b="1" dirty="0" err="1"/>
              <a:t>ɪn.t̬əˈɡreɪ.ʃən</a:t>
            </a:r>
            <a:r>
              <a:rPr lang="en-US" b="1" dirty="0"/>
              <a:t>/</a:t>
            </a:r>
          </a:p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the action or process of successfully joining or mixing with a different group of people:</a:t>
            </a:r>
          </a:p>
          <a:p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racial/cultural integration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b="1" i="1" dirty="0" smtClean="0"/>
          </a:p>
          <a:p>
            <a:r>
              <a:rPr lang="en-US" i="1" dirty="0" smtClean="0"/>
              <a:t>To </a:t>
            </a:r>
            <a:r>
              <a:rPr lang="en-US" i="1" dirty="0"/>
              <a:t>promote integration, several schools' catchment areas were merged.</a:t>
            </a: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611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UNIT 2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Corrugated</a:t>
            </a:r>
            <a:r>
              <a:rPr lang="en-US" b="1" dirty="0">
                <a:ea typeface="Calibri"/>
                <a:cs typeface="Times New Roman"/>
              </a:rPr>
              <a:t>  </a:t>
            </a:r>
            <a:r>
              <a:rPr lang="en-US" dirty="0">
                <a:ea typeface="Calibri"/>
                <a:cs typeface="Times New Roman"/>
              </a:rPr>
              <a:t>adjective   UK  /ˈ</a:t>
            </a:r>
            <a:r>
              <a:rPr lang="en-US" dirty="0" err="1">
                <a:ea typeface="Calibri"/>
                <a:cs typeface="Times New Roman"/>
              </a:rPr>
              <a:t>kɒr.ə.ɡeɪ.tɪd</a:t>
            </a:r>
            <a:r>
              <a:rPr lang="en-US" dirty="0">
                <a:ea typeface="Calibri"/>
                <a:cs typeface="Times New Roman"/>
              </a:rPr>
              <a:t>/ US  /ˈ</a:t>
            </a:r>
            <a:r>
              <a:rPr lang="en-US" dirty="0" err="1">
                <a:ea typeface="Calibri"/>
                <a:cs typeface="Times New Roman"/>
              </a:rPr>
              <a:t>kɔːr.ə.ɡeɪ.t̬ɪd</a:t>
            </a:r>
            <a:r>
              <a:rPr lang="en-US" dirty="0">
                <a:ea typeface="Calibri"/>
                <a:cs typeface="Times New Roman"/>
              </a:rPr>
              <a:t>/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dirty="0">
                <a:ea typeface="Calibri"/>
                <a:cs typeface="Times New Roman"/>
              </a:rPr>
              <a:t> (especially of sheets of iron or cardboard) having parallel rows of folds that look like a series of waves when seen from the edge</a:t>
            </a:r>
            <a:r>
              <a:rPr lang="en-US" b="1" dirty="0" smtClean="0">
                <a:ea typeface="Calibri"/>
                <a:cs typeface="Times New Roman"/>
              </a:rPr>
              <a:t>: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i="1" dirty="0" smtClean="0">
                <a:ea typeface="Calibri"/>
                <a:cs typeface="Times New Roman"/>
              </a:rPr>
              <a:t>The </a:t>
            </a:r>
            <a:r>
              <a:rPr lang="en-US" i="1" dirty="0">
                <a:ea typeface="Calibri"/>
                <a:cs typeface="Times New Roman"/>
              </a:rPr>
              <a:t>roof is made from sheets of corrugated iron.</a:t>
            </a:r>
            <a:endParaRPr lang="en-US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290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UNIT 2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sz="3400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Allowance</a:t>
            </a:r>
            <a:r>
              <a:rPr lang="en-US" sz="3400" b="1" dirty="0">
                <a:ea typeface="Calibri"/>
                <a:cs typeface="Times New Roman"/>
              </a:rPr>
              <a:t> </a:t>
            </a:r>
            <a:r>
              <a:rPr lang="en-US" sz="3400" dirty="0">
                <a:ea typeface="Calibri"/>
                <a:cs typeface="Times New Roman"/>
              </a:rPr>
              <a:t>noun UK  /</a:t>
            </a:r>
            <a:r>
              <a:rPr lang="en-US" sz="3400" dirty="0" err="1">
                <a:ea typeface="Calibri"/>
                <a:cs typeface="Times New Roman"/>
              </a:rPr>
              <a:t>əˈlaʊ.əns</a:t>
            </a:r>
            <a:r>
              <a:rPr lang="en-US" sz="3400" dirty="0">
                <a:ea typeface="Calibri"/>
                <a:cs typeface="Times New Roman"/>
              </a:rPr>
              <a:t>/ US  /</a:t>
            </a:r>
            <a:r>
              <a:rPr lang="en-US" sz="3400" dirty="0" err="1">
                <a:ea typeface="Calibri"/>
                <a:cs typeface="Times New Roman"/>
              </a:rPr>
              <a:t>əˈlaʊ.əns</a:t>
            </a:r>
            <a:r>
              <a:rPr lang="en-US" sz="3400" dirty="0">
                <a:ea typeface="Calibri"/>
                <a:cs typeface="Times New Roman"/>
              </a:rPr>
              <a:t>/ allowance noun (AMOUNT GIVEN)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3400" i="1" dirty="0">
                <a:ea typeface="Calibri"/>
                <a:cs typeface="Times New Roman"/>
              </a:rPr>
              <a:t> </a:t>
            </a:r>
            <a:r>
              <a:rPr lang="en-US" sz="3400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money</a:t>
            </a:r>
            <a:r>
              <a:rPr lang="en-US" sz="3400" b="1" dirty="0">
                <a:ea typeface="Calibri"/>
                <a:cs typeface="Times New Roman"/>
              </a:rPr>
              <a:t> </a:t>
            </a:r>
            <a:r>
              <a:rPr lang="en-US" sz="3400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that you are given regularly, especially to pay for a particular thing:</a:t>
            </a:r>
            <a:endParaRPr lang="en-US" sz="3400" dirty="0">
              <a:solidFill>
                <a:schemeClr val="accent5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3400" i="1" dirty="0">
                <a:ea typeface="Calibri"/>
                <a:cs typeface="Times New Roman"/>
              </a:rPr>
              <a:t>The perks of the job include a company pension and a generous travel allowance</a:t>
            </a:r>
            <a:r>
              <a:rPr lang="en-US" sz="3400" i="1" dirty="0" smtClean="0">
                <a:ea typeface="Calibri"/>
                <a:cs typeface="Times New Roman"/>
              </a:rPr>
              <a:t>.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3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sz="3400" b="1" dirty="0">
                <a:ea typeface="Calibri"/>
                <a:cs typeface="Times New Roman"/>
              </a:rPr>
              <a:t>Expertise </a:t>
            </a:r>
            <a:r>
              <a:rPr lang="en-US" sz="3400" dirty="0">
                <a:ea typeface="Calibri"/>
                <a:cs typeface="Times New Roman"/>
              </a:rPr>
              <a:t>noun [ U ]  UK  /ˌ</a:t>
            </a:r>
            <a:r>
              <a:rPr lang="en-US" sz="3400" dirty="0" err="1">
                <a:ea typeface="Calibri"/>
                <a:cs typeface="Times New Roman"/>
              </a:rPr>
              <a:t>ek.spɜ</a:t>
            </a:r>
            <a:r>
              <a:rPr lang="en-US" sz="3400" dirty="0">
                <a:ea typeface="Calibri"/>
                <a:cs typeface="Times New Roman"/>
              </a:rPr>
              <a:t>ːˈ</a:t>
            </a:r>
            <a:r>
              <a:rPr lang="en-US" sz="3400" dirty="0" err="1">
                <a:ea typeface="Calibri"/>
                <a:cs typeface="Times New Roman"/>
              </a:rPr>
              <a:t>tiːz</a:t>
            </a:r>
            <a:r>
              <a:rPr lang="en-US" sz="3400" dirty="0">
                <a:ea typeface="Calibri"/>
                <a:cs typeface="Times New Roman"/>
              </a:rPr>
              <a:t>/ US  /ˌ</a:t>
            </a:r>
            <a:r>
              <a:rPr lang="en-US" sz="3400" dirty="0" err="1">
                <a:ea typeface="Calibri"/>
                <a:cs typeface="Times New Roman"/>
              </a:rPr>
              <a:t>ek.spɝ</a:t>
            </a:r>
            <a:r>
              <a:rPr lang="en-US" sz="3400" dirty="0">
                <a:ea typeface="Calibri"/>
                <a:cs typeface="Times New Roman"/>
              </a:rPr>
              <a:t>ːˈ</a:t>
            </a:r>
            <a:r>
              <a:rPr lang="en-US" sz="3400" dirty="0" err="1">
                <a:ea typeface="Calibri"/>
                <a:cs typeface="Times New Roman"/>
              </a:rPr>
              <a:t>tiːz</a:t>
            </a:r>
            <a:r>
              <a:rPr lang="en-US" sz="3400" dirty="0">
                <a:ea typeface="Calibri"/>
                <a:cs typeface="Times New Roman"/>
              </a:rPr>
              <a:t>/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3400" b="1" dirty="0">
                <a:ea typeface="Calibri"/>
                <a:cs typeface="Times New Roman"/>
              </a:rPr>
              <a:t> a high level of knowledge or skill:</a:t>
            </a:r>
            <a:endParaRPr lang="en-US" sz="3400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3400" i="1" dirty="0">
                <a:ea typeface="Calibri"/>
                <a:cs typeface="Times New Roman"/>
              </a:rPr>
              <a:t>We admired the expertise with which he prepared the meal.</a:t>
            </a:r>
            <a:endParaRPr lang="en-US" sz="3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305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UNIT 2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b="1" i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Humane</a:t>
            </a:r>
            <a:r>
              <a:rPr lang="en-US" b="1" i="1" dirty="0">
                <a:ea typeface="Calibri"/>
                <a:cs typeface="Times New Roman"/>
              </a:rPr>
              <a:t>  </a:t>
            </a:r>
            <a:r>
              <a:rPr lang="en-US" i="1" dirty="0">
                <a:ea typeface="Calibri"/>
                <a:cs typeface="Times New Roman"/>
              </a:rPr>
              <a:t>adjective  UK  /</a:t>
            </a:r>
            <a:r>
              <a:rPr lang="en-US" i="1" dirty="0" err="1">
                <a:ea typeface="Calibri"/>
                <a:cs typeface="Times New Roman"/>
              </a:rPr>
              <a:t>hju</a:t>
            </a:r>
            <a:r>
              <a:rPr lang="en-US" i="1" dirty="0">
                <a:ea typeface="Calibri"/>
                <a:cs typeface="Times New Roman"/>
              </a:rPr>
              <a:t>ːˈ</a:t>
            </a:r>
            <a:r>
              <a:rPr lang="en-US" i="1" dirty="0" err="1">
                <a:ea typeface="Calibri"/>
                <a:cs typeface="Times New Roman"/>
              </a:rPr>
              <a:t>meɪn</a:t>
            </a:r>
            <a:r>
              <a:rPr lang="en-US" i="1" dirty="0">
                <a:ea typeface="Calibri"/>
                <a:cs typeface="Times New Roman"/>
              </a:rPr>
              <a:t>/ US  /</a:t>
            </a:r>
            <a:r>
              <a:rPr lang="en-US" i="1" dirty="0" err="1">
                <a:ea typeface="Calibri"/>
                <a:cs typeface="Times New Roman"/>
              </a:rPr>
              <a:t>hju</a:t>
            </a:r>
            <a:r>
              <a:rPr lang="en-US" i="1" dirty="0">
                <a:ea typeface="Calibri"/>
                <a:cs typeface="Times New Roman"/>
              </a:rPr>
              <a:t>ːˈ</a:t>
            </a:r>
            <a:r>
              <a:rPr lang="en-US" i="1" dirty="0" err="1">
                <a:ea typeface="Calibri"/>
                <a:cs typeface="Times New Roman"/>
              </a:rPr>
              <a:t>meɪn</a:t>
            </a:r>
            <a:r>
              <a:rPr lang="en-US" i="1" dirty="0">
                <a:ea typeface="Calibri"/>
                <a:cs typeface="Times New Roman"/>
              </a:rPr>
              <a:t>/</a:t>
            </a:r>
            <a:endParaRPr lang="en-US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i="1" dirty="0">
                <a:ea typeface="Calibri"/>
                <a:cs typeface="Times New Roman"/>
              </a:rPr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showing kindness, care, and sympathy towards others, especially those who are suffering</a:t>
            </a:r>
            <a:r>
              <a:rPr lang="en-US" b="1" dirty="0">
                <a:ea typeface="Calibri"/>
                <a:cs typeface="Times New Roman"/>
              </a:rPr>
              <a:t>:</a:t>
            </a:r>
            <a:endParaRPr lang="en-US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i="1" dirty="0">
                <a:ea typeface="Calibri"/>
                <a:cs typeface="Times New Roman"/>
              </a:rPr>
              <a:t>The humane way of dealing with a suffering animal (= the way that causes the least pain) is to kill it quickly.</a:t>
            </a:r>
            <a:endParaRPr lang="en-US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889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UNIT 2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Ratio</a:t>
            </a:r>
            <a:r>
              <a:rPr lang="en-US" b="1" dirty="0">
                <a:ea typeface="Calibri"/>
                <a:cs typeface="Times New Roman"/>
              </a:rPr>
              <a:t>  </a:t>
            </a:r>
            <a:r>
              <a:rPr lang="en-US" i="1" dirty="0">
                <a:ea typeface="Calibri"/>
                <a:cs typeface="Times New Roman"/>
              </a:rPr>
              <a:t>noun [ C ]  UK  /ˈ</a:t>
            </a:r>
            <a:r>
              <a:rPr lang="en-US" i="1" dirty="0" err="1">
                <a:ea typeface="Calibri"/>
                <a:cs typeface="Times New Roman"/>
              </a:rPr>
              <a:t>reɪ.ʃi.əʊ</a:t>
            </a:r>
            <a:r>
              <a:rPr lang="en-US" i="1" dirty="0">
                <a:ea typeface="Calibri"/>
                <a:cs typeface="Times New Roman"/>
              </a:rPr>
              <a:t>/ US  /ˈ</a:t>
            </a:r>
            <a:r>
              <a:rPr lang="en-US" i="1" dirty="0" err="1">
                <a:ea typeface="Calibri"/>
                <a:cs typeface="Times New Roman"/>
              </a:rPr>
              <a:t>reɪ.ʃi.oʊ</a:t>
            </a:r>
            <a:r>
              <a:rPr lang="en-US" i="1" dirty="0">
                <a:ea typeface="Calibri"/>
                <a:cs typeface="Times New Roman"/>
              </a:rPr>
              <a:t>/   plural ratios</a:t>
            </a:r>
            <a:endParaRPr lang="en-US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i="1" dirty="0">
                <a:ea typeface="Calibri"/>
                <a:cs typeface="Times New Roman"/>
              </a:rPr>
              <a:t> </a:t>
            </a:r>
            <a:r>
              <a:rPr lang="en-US" b="1" i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the relationship between two groups or amounts that expresses how much bigger one is than the other:</a:t>
            </a:r>
            <a:endParaRPr lang="en-US" dirty="0">
              <a:solidFill>
                <a:schemeClr val="accent5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i="1" dirty="0">
                <a:ea typeface="Calibri"/>
                <a:cs typeface="Times New Roman"/>
              </a:rPr>
              <a:t>The ratio of men to women at the conference was ten to one/10:1.</a:t>
            </a:r>
            <a:endParaRPr lang="en-US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837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UNIT 2 VOCABULARY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Crimson</a:t>
            </a:r>
            <a:r>
              <a:rPr lang="en-US" b="1" dirty="0">
                <a:ea typeface="Calibri"/>
                <a:cs typeface="Times New Roman"/>
              </a:rPr>
              <a:t>  </a:t>
            </a:r>
            <a:r>
              <a:rPr lang="en-US" i="1" dirty="0">
                <a:ea typeface="Calibri"/>
                <a:cs typeface="Times New Roman"/>
              </a:rPr>
              <a:t>adjective</a:t>
            </a:r>
            <a:r>
              <a:rPr lang="en-US" b="1" dirty="0">
                <a:ea typeface="Calibri"/>
                <a:cs typeface="Times New Roman"/>
              </a:rPr>
              <a:t>   </a:t>
            </a:r>
            <a:r>
              <a:rPr lang="en-US" i="1" dirty="0">
                <a:ea typeface="Calibri"/>
                <a:cs typeface="Times New Roman"/>
              </a:rPr>
              <a:t>UK  /ˈ</a:t>
            </a:r>
            <a:r>
              <a:rPr lang="en-US" i="1" dirty="0" err="1">
                <a:ea typeface="Calibri"/>
                <a:cs typeface="Times New Roman"/>
              </a:rPr>
              <a:t>krɪm.zən</a:t>
            </a:r>
            <a:r>
              <a:rPr lang="en-US" i="1" dirty="0">
                <a:ea typeface="Calibri"/>
                <a:cs typeface="Times New Roman"/>
              </a:rPr>
              <a:t>/ US  /ˈ</a:t>
            </a:r>
            <a:r>
              <a:rPr lang="en-US" i="1" dirty="0" err="1">
                <a:ea typeface="Calibri"/>
                <a:cs typeface="Times New Roman"/>
              </a:rPr>
              <a:t>krɪm.zən</a:t>
            </a:r>
            <a:r>
              <a:rPr lang="en-US" i="1" dirty="0">
                <a:ea typeface="Calibri"/>
                <a:cs typeface="Times New Roman"/>
              </a:rPr>
              <a:t>/</a:t>
            </a:r>
            <a:endParaRPr lang="en-US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i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having a dark, deep red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colour</a:t>
            </a:r>
            <a:endParaRPr lang="en-US" b="1" dirty="0" smtClean="0">
              <a:solidFill>
                <a:schemeClr val="accent5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Terrace</a:t>
            </a:r>
            <a:r>
              <a:rPr lang="en-US" b="1" dirty="0">
                <a:ea typeface="Calibri"/>
                <a:cs typeface="Times New Roman"/>
              </a:rPr>
              <a:t> </a:t>
            </a:r>
            <a:r>
              <a:rPr lang="en-US" dirty="0">
                <a:ea typeface="Calibri"/>
                <a:cs typeface="Times New Roman"/>
              </a:rPr>
              <a:t>noun  UK  /ˈ</a:t>
            </a:r>
            <a:r>
              <a:rPr lang="en-US" dirty="0" err="1">
                <a:ea typeface="Calibri"/>
                <a:cs typeface="Times New Roman"/>
              </a:rPr>
              <a:t>ter.əs</a:t>
            </a:r>
            <a:r>
              <a:rPr lang="en-US" dirty="0">
                <a:ea typeface="Calibri"/>
                <a:cs typeface="Times New Roman"/>
              </a:rPr>
              <a:t>/ US  /ˈ</a:t>
            </a:r>
            <a:r>
              <a:rPr lang="en-US" dirty="0" err="1">
                <a:ea typeface="Calibri"/>
                <a:cs typeface="Times New Roman"/>
              </a:rPr>
              <a:t>ter.əs</a:t>
            </a:r>
            <a:r>
              <a:rPr lang="en-US" dirty="0">
                <a:ea typeface="Calibri"/>
                <a:cs typeface="Times New Roman"/>
              </a:rPr>
              <a:t>/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dirty="0" smtClean="0">
                <a:ea typeface="Calibri"/>
                <a:cs typeface="Times New Roman"/>
              </a:rPr>
              <a:t>1. a </a:t>
            </a:r>
            <a:r>
              <a:rPr lang="en-US" b="1" dirty="0">
                <a:ea typeface="Calibri"/>
                <a:cs typeface="Times New Roman"/>
              </a:rPr>
              <a:t>flat area of stone or grass outside a house, where people sit and sometimes eat</a:t>
            </a:r>
            <a:endParaRPr lang="en-US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i="1" dirty="0" smtClean="0">
                <a:ea typeface="Calibri"/>
                <a:cs typeface="Times New Roman"/>
              </a:rPr>
              <a:t>2</a:t>
            </a:r>
            <a:r>
              <a:rPr lang="en-US" i="1" dirty="0" smtClean="0">
                <a:ea typeface="Calibri"/>
                <a:cs typeface="Times New Roman"/>
              </a:rPr>
              <a:t>.</a:t>
            </a:r>
            <a:r>
              <a:rPr lang="en-US" b="1" dirty="0" smtClean="0">
                <a:ea typeface="Calibri"/>
                <a:cs typeface="Times New Roman"/>
              </a:rPr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one of several narrow strips of land that are built like steps on the slope of a hill, used for growing crops</a:t>
            </a:r>
            <a:endParaRPr lang="en-US" dirty="0">
              <a:solidFill>
                <a:schemeClr val="accent5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525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UNIT 2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sz="3400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roam</a:t>
            </a:r>
            <a:r>
              <a:rPr lang="en-US" sz="3400" b="1" dirty="0">
                <a:ea typeface="Calibri"/>
                <a:cs typeface="Times New Roman"/>
              </a:rPr>
              <a:t>   </a:t>
            </a:r>
            <a:r>
              <a:rPr lang="en-US" sz="3400" i="1" dirty="0">
                <a:ea typeface="Calibri"/>
                <a:cs typeface="Times New Roman"/>
              </a:rPr>
              <a:t>verb [ I/T ]</a:t>
            </a:r>
            <a:r>
              <a:rPr lang="en-US" sz="3400" b="1" dirty="0">
                <a:ea typeface="Calibri"/>
                <a:cs typeface="Times New Roman"/>
              </a:rPr>
              <a:t> </a:t>
            </a:r>
            <a:r>
              <a:rPr lang="en-US" sz="3400" i="1" dirty="0">
                <a:ea typeface="Calibri"/>
                <a:cs typeface="Times New Roman"/>
              </a:rPr>
              <a:t>US  /</a:t>
            </a:r>
            <a:r>
              <a:rPr lang="en-US" sz="3400" i="1" dirty="0" err="1">
                <a:ea typeface="Calibri"/>
                <a:cs typeface="Times New Roman"/>
              </a:rPr>
              <a:t>roʊm</a:t>
            </a:r>
            <a:r>
              <a:rPr lang="en-US" sz="3400" i="1" dirty="0">
                <a:ea typeface="Calibri"/>
                <a:cs typeface="Times New Roman"/>
              </a:rPr>
              <a:t>/</a:t>
            </a:r>
            <a:endParaRPr lang="en-US" sz="3400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3400" i="1" dirty="0">
                <a:ea typeface="Calibri"/>
                <a:cs typeface="Times New Roman"/>
              </a:rPr>
              <a:t> </a:t>
            </a:r>
            <a:r>
              <a:rPr lang="en-US" sz="3400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to walk or travel without any real purpose or direction:</a:t>
            </a:r>
            <a:endParaRPr lang="en-US" sz="3400" dirty="0">
              <a:solidFill>
                <a:schemeClr val="accent5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3400" i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Our dog just likes to roam</a:t>
            </a:r>
            <a:r>
              <a:rPr lang="en-US" sz="3400" i="1" dirty="0" smtClean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.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3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sz="3400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Flee</a:t>
            </a:r>
            <a:r>
              <a:rPr lang="en-US" sz="3400" b="1" dirty="0">
                <a:ea typeface="Calibri"/>
                <a:cs typeface="Times New Roman"/>
              </a:rPr>
              <a:t>   </a:t>
            </a:r>
            <a:r>
              <a:rPr lang="en-US" sz="3400" i="1" dirty="0">
                <a:ea typeface="Calibri"/>
                <a:cs typeface="Times New Roman"/>
              </a:rPr>
              <a:t>verb [ I or T, never passive ]  UK  /</a:t>
            </a:r>
            <a:r>
              <a:rPr lang="en-US" sz="3400" i="1" dirty="0" err="1">
                <a:ea typeface="Calibri"/>
                <a:cs typeface="Times New Roman"/>
              </a:rPr>
              <a:t>fli</a:t>
            </a:r>
            <a:r>
              <a:rPr lang="en-US" sz="3400" i="1" dirty="0">
                <a:ea typeface="Calibri"/>
                <a:cs typeface="Times New Roman"/>
              </a:rPr>
              <a:t>ː/ US  /</a:t>
            </a:r>
            <a:r>
              <a:rPr lang="en-US" sz="3400" i="1" dirty="0" err="1">
                <a:ea typeface="Calibri"/>
                <a:cs typeface="Times New Roman"/>
              </a:rPr>
              <a:t>fli</a:t>
            </a:r>
            <a:r>
              <a:rPr lang="en-US" sz="3400" i="1" dirty="0">
                <a:ea typeface="Calibri"/>
                <a:cs typeface="Times New Roman"/>
              </a:rPr>
              <a:t>ː/  present participle fleeing | past tense and past participle </a:t>
            </a:r>
            <a:r>
              <a:rPr lang="en-US" sz="3400" i="1" dirty="0" smtClean="0">
                <a:ea typeface="Calibri"/>
                <a:cs typeface="Times New Roman"/>
              </a:rPr>
              <a:t>fled</a:t>
            </a:r>
            <a:endParaRPr lang="en-US" sz="3400" dirty="0" smtClean="0"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3400" b="1" dirty="0" smtClean="0">
                <a:ea typeface="Calibri"/>
                <a:cs typeface="Times New Roman"/>
              </a:rPr>
              <a:t>to </a:t>
            </a:r>
            <a:r>
              <a:rPr lang="en-US" sz="3400" b="1" dirty="0">
                <a:ea typeface="Calibri"/>
                <a:cs typeface="Times New Roman"/>
              </a:rPr>
              <a:t>escape by running away, especially because of danger or fear:</a:t>
            </a:r>
            <a:endParaRPr lang="en-US" sz="3400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3400" i="1" dirty="0">
                <a:ea typeface="Calibri"/>
                <a:cs typeface="Times New Roman"/>
              </a:rPr>
              <a:t>She fled (from) the room in tears.</a:t>
            </a:r>
            <a:endParaRPr lang="en-US" sz="3400" dirty="0">
              <a:ea typeface="Calibri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893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UNIT 2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Languish</a:t>
            </a:r>
            <a:r>
              <a:rPr lang="en-US" b="1" dirty="0">
                <a:ea typeface="Calibri"/>
                <a:cs typeface="Times New Roman"/>
              </a:rPr>
              <a:t> </a:t>
            </a:r>
            <a:r>
              <a:rPr lang="en-US" i="1" dirty="0">
                <a:ea typeface="Calibri"/>
                <a:cs typeface="Times New Roman"/>
              </a:rPr>
              <a:t>verb [ I ] UK  /ˈ</a:t>
            </a:r>
            <a:r>
              <a:rPr lang="en-US" i="1" dirty="0" err="1">
                <a:ea typeface="Calibri"/>
                <a:cs typeface="Times New Roman"/>
              </a:rPr>
              <a:t>læŋ.ɡwɪʃ</a:t>
            </a:r>
            <a:r>
              <a:rPr lang="en-US" i="1" dirty="0">
                <a:ea typeface="Calibri"/>
                <a:cs typeface="Times New Roman"/>
              </a:rPr>
              <a:t>/ US  /ˈ</a:t>
            </a:r>
            <a:r>
              <a:rPr lang="en-US" i="1" dirty="0" err="1">
                <a:ea typeface="Calibri"/>
                <a:cs typeface="Times New Roman"/>
              </a:rPr>
              <a:t>læŋ.ɡwɪʃ</a:t>
            </a:r>
            <a:r>
              <a:rPr lang="en-US" i="1" dirty="0">
                <a:ea typeface="Calibri"/>
                <a:cs typeface="Times New Roman"/>
              </a:rPr>
              <a:t>/</a:t>
            </a:r>
            <a:endParaRPr lang="en-US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i="1" dirty="0">
                <a:ea typeface="Calibri"/>
                <a:cs typeface="Times New Roman"/>
              </a:rPr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to exist in an unpleasant or unwanted situation, often for a long time:</a:t>
            </a:r>
            <a:endParaRPr lang="en-US" dirty="0">
              <a:solidFill>
                <a:schemeClr val="accent5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en-US" i="1" dirty="0">
                <a:ea typeface="Calibri"/>
                <a:cs typeface="Times New Roman"/>
              </a:rPr>
              <a:t>After languishing in obscurity for many years, her early novels have recently been rediscovered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47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UNIT 2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Limbo</a:t>
            </a:r>
            <a:r>
              <a:rPr lang="en-US" b="1" dirty="0">
                <a:ea typeface="Calibri"/>
                <a:cs typeface="Times New Roman"/>
              </a:rPr>
              <a:t>  </a:t>
            </a:r>
            <a:r>
              <a:rPr lang="en-US" i="1" dirty="0">
                <a:ea typeface="Calibri"/>
                <a:cs typeface="Times New Roman"/>
              </a:rPr>
              <a:t>noun  UK  /ˈ</a:t>
            </a:r>
            <a:r>
              <a:rPr lang="en-US" i="1" dirty="0" err="1">
                <a:ea typeface="Calibri"/>
                <a:cs typeface="Times New Roman"/>
              </a:rPr>
              <a:t>lɪm.bəʊ</a:t>
            </a:r>
            <a:r>
              <a:rPr lang="en-US" i="1" dirty="0">
                <a:ea typeface="Calibri"/>
                <a:cs typeface="Times New Roman"/>
              </a:rPr>
              <a:t>/ US  /ˈ</a:t>
            </a:r>
            <a:r>
              <a:rPr lang="en-US" i="1" dirty="0" err="1">
                <a:ea typeface="Calibri"/>
                <a:cs typeface="Times New Roman"/>
              </a:rPr>
              <a:t>lɪm.boʊ</a:t>
            </a:r>
            <a:r>
              <a:rPr lang="en-US" i="1" dirty="0">
                <a:ea typeface="Calibri"/>
                <a:cs typeface="Times New Roman"/>
              </a:rPr>
              <a:t>/  limbo noun (UNCERTAINTY)</a:t>
            </a:r>
            <a:endParaRPr lang="en-US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an uncertain situation that you cannot control and in which there is no progress </a:t>
            </a:r>
            <a:r>
              <a:rPr lang="en-US" b="1" dirty="0">
                <a:ea typeface="Calibri"/>
                <a:cs typeface="Times New Roman"/>
              </a:rPr>
              <a:t>or improvement:</a:t>
            </a:r>
            <a:endParaRPr lang="en-US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i="1" dirty="0">
                <a:ea typeface="Calibri"/>
                <a:cs typeface="Times New Roman"/>
              </a:rPr>
              <a:t>Until we have official permission to go ahead with the plans we're in limbo.</a:t>
            </a:r>
            <a:endParaRPr lang="en-US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5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UNIT 2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Cling</a:t>
            </a:r>
            <a:r>
              <a:rPr lang="en-US" sz="2400" b="1" dirty="0">
                <a:ea typeface="Calibri"/>
                <a:cs typeface="Times New Roman"/>
              </a:rPr>
              <a:t>  </a:t>
            </a:r>
            <a:r>
              <a:rPr lang="en-US" sz="2400" dirty="0">
                <a:ea typeface="Calibri"/>
                <a:cs typeface="Times New Roman"/>
              </a:rPr>
              <a:t>verb UK  /</a:t>
            </a:r>
            <a:r>
              <a:rPr lang="en-US" sz="2400" dirty="0" err="1">
                <a:ea typeface="Calibri"/>
                <a:cs typeface="Times New Roman"/>
              </a:rPr>
              <a:t>klɪŋ</a:t>
            </a:r>
            <a:r>
              <a:rPr lang="en-US" sz="2400" dirty="0">
                <a:ea typeface="Calibri"/>
                <a:cs typeface="Times New Roman"/>
              </a:rPr>
              <a:t>/ US  /</a:t>
            </a:r>
            <a:r>
              <a:rPr lang="en-US" sz="2400" dirty="0" err="1">
                <a:ea typeface="Calibri"/>
                <a:cs typeface="Times New Roman"/>
              </a:rPr>
              <a:t>klɪŋ</a:t>
            </a:r>
            <a:r>
              <a:rPr lang="en-US" sz="2400" dirty="0">
                <a:ea typeface="Calibri"/>
                <a:cs typeface="Times New Roman"/>
              </a:rPr>
              <a:t>/   clung | clung  cling verb (HOLD)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b="1" dirty="0">
                <a:ea typeface="Calibri"/>
                <a:cs typeface="Times New Roman"/>
              </a:rPr>
              <a:t>to stick onto or hold something or someone tightly, or to refuse to stop holding it, him, or her:</a:t>
            </a:r>
            <a:endParaRPr lang="en-US" sz="2400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i="1" dirty="0">
                <a:ea typeface="Calibri"/>
                <a:cs typeface="Times New Roman"/>
              </a:rPr>
              <a:t>They clung together in terror as the screams grew louder.</a:t>
            </a:r>
            <a:endParaRPr lang="en-US" sz="2400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i="1" dirty="0">
                <a:ea typeface="Calibri"/>
                <a:cs typeface="Times New Roman"/>
              </a:rPr>
              <a:t>One little girl was clinging onto a cuddly toy</a:t>
            </a:r>
            <a:r>
              <a:rPr lang="en-US" sz="2400" i="1" dirty="0" smtClean="0">
                <a:ea typeface="Calibri"/>
                <a:cs typeface="Times New Roman"/>
              </a:rPr>
              <a:t>.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400" i="1" dirty="0" smtClean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Crag</a:t>
            </a:r>
            <a:r>
              <a:rPr lang="en-US" sz="2400" b="1" dirty="0">
                <a:ea typeface="Calibri"/>
                <a:cs typeface="Times New Roman"/>
              </a:rPr>
              <a:t>  </a:t>
            </a:r>
            <a:r>
              <a:rPr lang="en-US" sz="2400" i="1" dirty="0">
                <a:ea typeface="Calibri"/>
                <a:cs typeface="Times New Roman"/>
              </a:rPr>
              <a:t>noun [ C ]  UK  /</a:t>
            </a:r>
            <a:r>
              <a:rPr lang="en-US" sz="2400" i="1" dirty="0" err="1">
                <a:ea typeface="Calibri"/>
                <a:cs typeface="Times New Roman"/>
              </a:rPr>
              <a:t>kræɡ</a:t>
            </a:r>
            <a:r>
              <a:rPr lang="en-US" sz="2400" i="1" dirty="0">
                <a:ea typeface="Calibri"/>
                <a:cs typeface="Times New Roman"/>
              </a:rPr>
              <a:t>/ US  /</a:t>
            </a:r>
            <a:r>
              <a:rPr lang="en-US" sz="2400" i="1" dirty="0" err="1">
                <a:ea typeface="Calibri"/>
                <a:cs typeface="Times New Roman"/>
              </a:rPr>
              <a:t>kræɡ</a:t>
            </a:r>
            <a:r>
              <a:rPr lang="en-US" sz="2400" i="1" dirty="0">
                <a:ea typeface="Calibri"/>
                <a:cs typeface="Times New Roman"/>
              </a:rPr>
              <a:t>/</a:t>
            </a:r>
            <a:endParaRPr lang="en-US" sz="2400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i="1" dirty="0">
                <a:ea typeface="Calibri"/>
                <a:cs typeface="Times New Roman"/>
              </a:rPr>
              <a:t> </a:t>
            </a:r>
            <a:r>
              <a:rPr lang="en-US" sz="2400" b="1" dirty="0">
                <a:ea typeface="Calibri"/>
                <a:cs typeface="Times New Roman"/>
              </a:rPr>
              <a:t>a high, rough mass of rock that sticks out from the land around it</a:t>
            </a:r>
            <a:endParaRPr lang="en-US" sz="2400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611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UNIT 2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Gravel </a:t>
            </a:r>
            <a:r>
              <a:rPr lang="en-US" i="1" dirty="0">
                <a:ea typeface="Calibri"/>
                <a:cs typeface="Times New Roman"/>
              </a:rPr>
              <a:t>noun [ U ] UK  /ˈ</a:t>
            </a:r>
            <a:r>
              <a:rPr lang="en-US" i="1" dirty="0" err="1">
                <a:ea typeface="Calibri"/>
                <a:cs typeface="Times New Roman"/>
              </a:rPr>
              <a:t>ɡræv.əl</a:t>
            </a:r>
            <a:r>
              <a:rPr lang="en-US" i="1" dirty="0">
                <a:ea typeface="Calibri"/>
                <a:cs typeface="Times New Roman"/>
              </a:rPr>
              <a:t>/ US  /ˈ</a:t>
            </a:r>
            <a:r>
              <a:rPr lang="en-US" i="1" dirty="0" err="1">
                <a:ea typeface="Calibri"/>
                <a:cs typeface="Times New Roman"/>
              </a:rPr>
              <a:t>ɡræv.əl</a:t>
            </a:r>
            <a:r>
              <a:rPr lang="en-US" i="1" dirty="0">
                <a:ea typeface="Calibri"/>
                <a:cs typeface="Times New Roman"/>
              </a:rPr>
              <a:t>/</a:t>
            </a:r>
            <a:endParaRPr lang="en-US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i="1" dirty="0">
                <a:ea typeface="Calibri"/>
                <a:cs typeface="Times New Roman"/>
              </a:rPr>
              <a:t> </a:t>
            </a:r>
            <a:r>
              <a:rPr lang="en-US" b="1" dirty="0">
                <a:ea typeface="Calibri"/>
                <a:cs typeface="Times New Roman"/>
              </a:rPr>
              <a:t>small, rounded stones, often mixed with sand:</a:t>
            </a:r>
            <a:endParaRPr lang="en-US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i="1" dirty="0">
                <a:ea typeface="Calibri"/>
                <a:cs typeface="Times New Roman"/>
              </a:rPr>
              <a:t>a gravel </a:t>
            </a:r>
            <a:r>
              <a:rPr lang="en-US" i="1" dirty="0" smtClean="0">
                <a:ea typeface="Calibri"/>
                <a:cs typeface="Times New Roman"/>
              </a:rPr>
              <a:t>path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Solidarity</a:t>
            </a:r>
            <a:r>
              <a:rPr lang="en-US" b="1" dirty="0">
                <a:ea typeface="Calibri"/>
                <a:cs typeface="Times New Roman"/>
              </a:rPr>
              <a:t>   </a:t>
            </a:r>
            <a:r>
              <a:rPr lang="en-US" i="1" dirty="0">
                <a:ea typeface="Calibri"/>
                <a:cs typeface="Times New Roman"/>
              </a:rPr>
              <a:t>noun [ U ]  US  /ˌ</a:t>
            </a:r>
            <a:r>
              <a:rPr lang="en-US" i="1" dirty="0" err="1">
                <a:ea typeface="Calibri"/>
                <a:cs typeface="Times New Roman"/>
              </a:rPr>
              <a:t>sɑl·əˈdær·ɪ·t̬i</a:t>
            </a:r>
            <a:r>
              <a:rPr lang="en-US" i="1" dirty="0" smtClean="0">
                <a:ea typeface="Calibri"/>
                <a:cs typeface="Times New Roman"/>
              </a:rPr>
              <a:t>/</a:t>
            </a:r>
            <a:endParaRPr lang="en-US" dirty="0" smtClean="0">
              <a:ea typeface="Calibri"/>
              <a:cs typeface="Times New Roman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i="1" dirty="0" smtClean="0">
                <a:ea typeface="Calibri"/>
                <a:cs typeface="Times New Roman"/>
              </a:rPr>
              <a:t> </a:t>
            </a:r>
            <a:r>
              <a:rPr lang="en-US" b="1" dirty="0">
                <a:ea typeface="Calibri"/>
                <a:cs typeface="Times New Roman"/>
              </a:rPr>
              <a:t>agreement between and support for the members of a group:</a:t>
            </a:r>
            <a:endParaRPr lang="en-US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i="1" dirty="0">
                <a:ea typeface="Calibri"/>
                <a:cs typeface="Times New Roman"/>
              </a:rPr>
              <a:t>Hundreds of supporters gathered to show solidarity for the three men.</a:t>
            </a:r>
            <a:endParaRPr lang="en-US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401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UNIT 2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Depopulation</a:t>
            </a:r>
            <a:r>
              <a:rPr lang="en-US" b="1" dirty="0">
                <a:ea typeface="Calibri"/>
                <a:cs typeface="Times New Roman"/>
              </a:rPr>
              <a:t>  </a:t>
            </a:r>
            <a:r>
              <a:rPr lang="en-US" i="1" dirty="0">
                <a:ea typeface="Calibri"/>
                <a:cs typeface="Times New Roman"/>
              </a:rPr>
              <a:t>noun [ U ]  UK  /diːˌ</a:t>
            </a:r>
            <a:r>
              <a:rPr lang="en-US" i="1" dirty="0" err="1">
                <a:ea typeface="Calibri"/>
                <a:cs typeface="Times New Roman"/>
              </a:rPr>
              <a:t>pɒp.jəˈleɪ.ʃən</a:t>
            </a:r>
            <a:r>
              <a:rPr lang="en-US" i="1" dirty="0">
                <a:ea typeface="Calibri"/>
                <a:cs typeface="Times New Roman"/>
              </a:rPr>
              <a:t>/ US  /diːˌ</a:t>
            </a:r>
            <a:r>
              <a:rPr lang="en-US" i="1" dirty="0" err="1">
                <a:ea typeface="Calibri"/>
                <a:cs typeface="Times New Roman"/>
              </a:rPr>
              <a:t>pɑ</a:t>
            </a:r>
            <a:r>
              <a:rPr lang="en-US" i="1" dirty="0">
                <a:ea typeface="Calibri"/>
                <a:cs typeface="Times New Roman"/>
              </a:rPr>
              <a:t>ː.</a:t>
            </a:r>
            <a:r>
              <a:rPr lang="en-US" i="1" dirty="0" err="1">
                <a:ea typeface="Calibri"/>
                <a:cs typeface="Times New Roman"/>
              </a:rPr>
              <a:t>pjəˈleɪ.ʃən</a:t>
            </a:r>
            <a:r>
              <a:rPr lang="en-US" i="1" dirty="0">
                <a:ea typeface="Calibri"/>
                <a:cs typeface="Times New Roman"/>
              </a:rPr>
              <a:t>/</a:t>
            </a:r>
            <a:endParaRPr lang="en-US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i="1" dirty="0">
                <a:ea typeface="Calibri"/>
                <a:cs typeface="Times New Roman"/>
              </a:rPr>
              <a:t>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the action of causing a country or area to have fewer people living in it:</a:t>
            </a:r>
            <a:endParaRPr lang="en-US" dirty="0">
              <a:solidFill>
                <a:schemeClr val="accent5">
                  <a:lumMod val="75000"/>
                </a:schemeClr>
              </a:solidFill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i="1" dirty="0">
                <a:ea typeface="Calibri"/>
                <a:cs typeface="Times New Roman"/>
              </a:rPr>
              <a:t>rural depopulation/depopulation of the rural areas</a:t>
            </a:r>
            <a:endParaRPr lang="en-US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i="1" dirty="0">
                <a:ea typeface="Calibri"/>
                <a:cs typeface="Times New Roman"/>
              </a:rPr>
              <a:t>Closure of rural schools will accelerate depopulation.</a:t>
            </a:r>
            <a:endParaRPr lang="en-US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973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UNIT 2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ea typeface="Calibri"/>
                <a:cs typeface="Times New Roman"/>
              </a:rPr>
              <a:t>Rust</a:t>
            </a:r>
            <a:r>
              <a:rPr lang="en-US" b="1" dirty="0">
                <a:ea typeface="Calibri"/>
                <a:cs typeface="Times New Roman"/>
              </a:rPr>
              <a:t>  </a:t>
            </a:r>
            <a:r>
              <a:rPr lang="en-US" dirty="0">
                <a:ea typeface="Calibri"/>
                <a:cs typeface="Times New Roman"/>
              </a:rPr>
              <a:t>noun [ U ]  UK  /</a:t>
            </a:r>
            <a:r>
              <a:rPr lang="en-US" dirty="0" err="1">
                <a:ea typeface="Calibri"/>
                <a:cs typeface="Times New Roman"/>
              </a:rPr>
              <a:t>rʌst</a:t>
            </a:r>
            <a:r>
              <a:rPr lang="en-US" dirty="0">
                <a:ea typeface="Calibri"/>
                <a:cs typeface="Times New Roman"/>
              </a:rPr>
              <a:t>/ US  /</a:t>
            </a:r>
            <a:r>
              <a:rPr lang="en-US" dirty="0" err="1">
                <a:ea typeface="Calibri"/>
                <a:cs typeface="Times New Roman"/>
              </a:rPr>
              <a:t>rʌst</a:t>
            </a:r>
            <a:r>
              <a:rPr lang="en-US" dirty="0">
                <a:ea typeface="Calibri"/>
                <a:cs typeface="Times New Roman"/>
              </a:rPr>
              <a:t>/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>
                <a:ea typeface="Calibri"/>
                <a:cs typeface="Times New Roman"/>
              </a:rPr>
              <a:t> </a:t>
            </a:r>
            <a:r>
              <a:rPr lang="en-US" b="1" dirty="0">
                <a:ea typeface="Calibri"/>
                <a:cs typeface="Times New Roman"/>
              </a:rPr>
              <a:t>a reddish-brown substance that forms on the surface of iron and steel as a result of reacting with air and water:</a:t>
            </a:r>
            <a:endParaRPr lang="en-US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>
                <a:ea typeface="Calibri"/>
                <a:cs typeface="Times New Roman"/>
              </a:rPr>
              <a:t>patches of rust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870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836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UNIT 2 VOCABULARY</vt:lpstr>
      <vt:lpstr>UNIT 2 VOCABULARY</vt:lpstr>
      <vt:lpstr>UNIT 2 VOCABULARY</vt:lpstr>
      <vt:lpstr>UNIT 2 VOCABULARY</vt:lpstr>
      <vt:lpstr>UNIT 2 VOCABULARY</vt:lpstr>
      <vt:lpstr>UNIT 2 VOCABULARY</vt:lpstr>
      <vt:lpstr>UNIT 2 VOCABULARY</vt:lpstr>
      <vt:lpstr>UNIT 2 VOCABULARY</vt:lpstr>
      <vt:lpstr>UNIT 2 VOCABULARY</vt:lpstr>
      <vt:lpstr>UNIT 2 VOCABULARY</vt:lpstr>
      <vt:lpstr>UNIT 2 VOCABULARY</vt:lpstr>
      <vt:lpstr>UNIT 2 VOCABULARY</vt:lpstr>
      <vt:lpstr>UNIT 2 VOCABULARY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 VOCABULARY</dc:title>
  <dc:creator>Kostas</dc:creator>
  <cp:lastModifiedBy>Kostas</cp:lastModifiedBy>
  <cp:revision>6</cp:revision>
  <dcterms:created xsi:type="dcterms:W3CDTF">2021-10-06T08:23:01Z</dcterms:created>
  <dcterms:modified xsi:type="dcterms:W3CDTF">2021-10-06T09:25:07Z</dcterms:modified>
</cp:coreProperties>
</file>