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5" r:id="rId15"/>
    <p:sldId id="270" r:id="rId16"/>
    <p:sldId id="271" r:id="rId17"/>
    <p:sldId id="294" r:id="rId18"/>
    <p:sldId id="274" r:id="rId19"/>
    <p:sldId id="279" r:id="rId20"/>
    <p:sldId id="295" r:id="rId21"/>
    <p:sldId id="296" r:id="rId22"/>
    <p:sldId id="280" r:id="rId23"/>
    <p:sldId id="282" r:id="rId24"/>
    <p:sldId id="284" r:id="rId25"/>
    <p:sldId id="287" r:id="rId26"/>
    <p:sldId id="286" r:id="rId27"/>
    <p:sldId id="288" r:id="rId28"/>
    <p:sldId id="289" r:id="rId29"/>
    <p:sldId id="293" r:id="rId30"/>
    <p:sldId id="290" r:id="rId31"/>
    <p:sldId id="291"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258DA4-A8F0-4723-8BA9-53F05B8E3E65}"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D2EEF96-5C89-461C-B54C-9A3F32E6E5A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58DA4-A8F0-4723-8BA9-53F05B8E3E65}" type="datetimeFigureOut">
              <a:rPr lang="el-GR" smtClean="0"/>
              <a:pPr/>
              <a:t>30/11/2020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EEF96-5C89-461C-B54C-9A3F32E6E5A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l-GR" sz="2400" b="1" dirty="0" smtClean="0">
                <a:solidFill>
                  <a:schemeClr val="accent2">
                    <a:lumMod val="50000"/>
                  </a:schemeClr>
                </a:solidFill>
                <a:latin typeface="Segoe Script" pitchFamily="66" charset="0"/>
              </a:rPr>
              <a:t>ΑΝΑΛΦΑΒΗΤΙΣΜΟΣ</a:t>
            </a:r>
            <a:endParaRPr lang="el-GR" sz="2400" b="1" dirty="0">
              <a:solidFill>
                <a:schemeClr val="accent2">
                  <a:lumMod val="50000"/>
                </a:schemeClr>
              </a:solidFill>
              <a:latin typeface="Segoe Script" pitchFamily="66" charset="0"/>
            </a:endParaRPr>
          </a:p>
        </p:txBody>
      </p:sp>
      <p:pic>
        <p:nvPicPr>
          <p:cNvPr id="3" name="Picture 2" descr="Σχολείο Παιδιά Χαρά - Δωρεάν εικόνα στο Pixabay"/>
          <p:cNvPicPr>
            <a:picLocks noChangeAspect="1" noChangeArrowheads="1"/>
          </p:cNvPicPr>
          <p:nvPr/>
        </p:nvPicPr>
        <p:blipFill>
          <a:blip r:embed="rId2" cstate="print"/>
          <a:srcRect/>
          <a:stretch>
            <a:fillRect/>
          </a:stretch>
        </p:blipFill>
        <p:spPr bwMode="auto">
          <a:xfrm>
            <a:off x="1643042" y="1714488"/>
            <a:ext cx="5429288" cy="3571900"/>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285728"/>
            <a:ext cx="7858180" cy="2246769"/>
          </a:xfrm>
          <a:prstGeom prst="rect">
            <a:avLst/>
          </a:prstGeom>
          <a:ln w="19050">
            <a:solidFill>
              <a:schemeClr val="accent2">
                <a:lumMod val="75000"/>
              </a:schemeClr>
            </a:solidFill>
          </a:ln>
        </p:spPr>
        <p:txBody>
          <a:bodyPr wrap="square">
            <a:spAutoFit/>
          </a:bodyPr>
          <a:lstStyle/>
          <a:p>
            <a:r>
              <a:rPr lang="el-GR" sz="2000" dirty="0"/>
              <a:t>• </a:t>
            </a:r>
            <a:r>
              <a:rPr lang="el-GR" sz="2000" b="1" dirty="0">
                <a:solidFill>
                  <a:schemeClr val="accent2">
                    <a:lumMod val="50000"/>
                  </a:schemeClr>
                </a:solidFill>
              </a:rPr>
              <a:t>Προκαταλήψεις</a:t>
            </a:r>
            <a:r>
              <a:rPr lang="el-GR" sz="2000" dirty="0"/>
              <a:t>, </a:t>
            </a:r>
            <a:r>
              <a:rPr lang="el-GR" sz="2000" b="1" dirty="0">
                <a:solidFill>
                  <a:schemeClr val="accent2">
                    <a:lumMod val="50000"/>
                  </a:schemeClr>
                </a:solidFill>
              </a:rPr>
              <a:t>στερεότυπα</a:t>
            </a:r>
            <a:r>
              <a:rPr lang="el-GR" sz="2000" dirty="0"/>
              <a:t>, κοινωνικός και φυλετικός </a:t>
            </a:r>
            <a:r>
              <a:rPr lang="el-GR" sz="2000" dirty="0" err="1"/>
              <a:t>ρατσισµός</a:t>
            </a:r>
            <a:r>
              <a:rPr lang="el-GR" sz="2000" dirty="0"/>
              <a:t>. </a:t>
            </a:r>
            <a:endParaRPr lang="el-GR" sz="2000" dirty="0" smtClean="0"/>
          </a:p>
          <a:p>
            <a:r>
              <a:rPr lang="el-GR" sz="2000" dirty="0" smtClean="0"/>
              <a:t>• </a:t>
            </a:r>
            <a:r>
              <a:rPr lang="el-GR" sz="2000" b="1" dirty="0">
                <a:solidFill>
                  <a:schemeClr val="accent2">
                    <a:lumMod val="50000"/>
                  </a:schemeClr>
                </a:solidFill>
              </a:rPr>
              <a:t>Μετανάστευση, προσφυγιά </a:t>
            </a:r>
            <a:endParaRPr lang="el-GR" sz="2000" b="1" dirty="0" smtClean="0">
              <a:solidFill>
                <a:schemeClr val="accent2">
                  <a:lumMod val="50000"/>
                </a:schemeClr>
              </a:solidFill>
            </a:endParaRPr>
          </a:p>
          <a:p>
            <a:r>
              <a:rPr lang="el-GR" sz="2000" dirty="0" smtClean="0"/>
              <a:t>• </a:t>
            </a:r>
            <a:r>
              <a:rPr lang="el-GR" sz="2000" b="1" dirty="0" err="1" smtClean="0">
                <a:solidFill>
                  <a:schemeClr val="accent2">
                    <a:lumMod val="50000"/>
                  </a:schemeClr>
                </a:solidFill>
              </a:rPr>
              <a:t>Πόλεµος</a:t>
            </a:r>
            <a:r>
              <a:rPr lang="el-GR" sz="2000" b="1" dirty="0" smtClean="0">
                <a:solidFill>
                  <a:schemeClr val="accent2">
                    <a:lumMod val="50000"/>
                  </a:schemeClr>
                </a:solidFill>
              </a:rPr>
              <a:t>-</a:t>
            </a:r>
            <a:r>
              <a:rPr lang="el-GR" sz="2000" dirty="0" smtClean="0"/>
              <a:t> </a:t>
            </a:r>
            <a:r>
              <a:rPr lang="el-GR" sz="2000" dirty="0"/>
              <a:t>µ</a:t>
            </a:r>
            <a:r>
              <a:rPr lang="el-GR" sz="2000" dirty="0" err="1"/>
              <a:t>ακρόχρονη</a:t>
            </a:r>
            <a:r>
              <a:rPr lang="el-GR" sz="2000" dirty="0"/>
              <a:t> υποδούλωση σε ξένους κατακτητές. </a:t>
            </a:r>
            <a:endParaRPr lang="el-GR" sz="2000" dirty="0" smtClean="0"/>
          </a:p>
          <a:p>
            <a:r>
              <a:rPr lang="el-GR" sz="2000" dirty="0" smtClean="0"/>
              <a:t>• </a:t>
            </a:r>
            <a:r>
              <a:rPr lang="el-GR" sz="2000" b="1" dirty="0">
                <a:solidFill>
                  <a:schemeClr val="accent2">
                    <a:lumMod val="50000"/>
                  </a:schemeClr>
                </a:solidFill>
              </a:rPr>
              <a:t>Πολιτικά </a:t>
            </a:r>
            <a:r>
              <a:rPr lang="el-GR" sz="2000" b="1" dirty="0" err="1">
                <a:solidFill>
                  <a:schemeClr val="accent2">
                    <a:lumMod val="50000"/>
                  </a:schemeClr>
                </a:solidFill>
              </a:rPr>
              <a:t>συµφέροντα</a:t>
            </a:r>
            <a:r>
              <a:rPr lang="el-GR" sz="2000" b="1" dirty="0">
                <a:solidFill>
                  <a:schemeClr val="accent2">
                    <a:lumMod val="50000"/>
                  </a:schemeClr>
                </a:solidFill>
              </a:rPr>
              <a:t> </a:t>
            </a:r>
            <a:r>
              <a:rPr lang="el-GR" sz="2000" b="1" dirty="0" smtClean="0">
                <a:solidFill>
                  <a:schemeClr val="accent2">
                    <a:lumMod val="50000"/>
                  </a:schemeClr>
                </a:solidFill>
              </a:rPr>
              <a:t>- </a:t>
            </a:r>
            <a:r>
              <a:rPr lang="el-GR" sz="2000" dirty="0" smtClean="0"/>
              <a:t>προσπάθεια </a:t>
            </a:r>
            <a:r>
              <a:rPr lang="el-GR" sz="2000" dirty="0"/>
              <a:t>πολιτικής χειραγώγησης και </a:t>
            </a:r>
            <a:r>
              <a:rPr lang="el-GR" sz="2000" dirty="0" err="1"/>
              <a:t>εκµετάλλευσης</a:t>
            </a:r>
            <a:r>
              <a:rPr lang="el-GR" sz="2000" dirty="0"/>
              <a:t> των αναλφάβητων από ανελεύθερα </a:t>
            </a:r>
            <a:r>
              <a:rPr lang="el-GR" sz="2000" dirty="0" smtClean="0"/>
              <a:t>καθεστώτα.</a:t>
            </a:r>
          </a:p>
          <a:p>
            <a:r>
              <a:rPr lang="el-GR" sz="2000" dirty="0" smtClean="0"/>
              <a:t>• </a:t>
            </a:r>
            <a:r>
              <a:rPr lang="el-GR" sz="2000" b="1" dirty="0" smtClean="0">
                <a:solidFill>
                  <a:schemeClr val="accent2">
                    <a:lumMod val="50000"/>
                  </a:schemeClr>
                </a:solidFill>
              </a:rPr>
              <a:t>Ευθύνη </a:t>
            </a:r>
            <a:r>
              <a:rPr lang="el-GR" sz="2000" b="1" dirty="0">
                <a:solidFill>
                  <a:schemeClr val="accent2">
                    <a:lumMod val="50000"/>
                  </a:schemeClr>
                </a:solidFill>
              </a:rPr>
              <a:t>της </a:t>
            </a:r>
            <a:r>
              <a:rPr lang="el-GR" sz="2000" b="1" dirty="0" smtClean="0">
                <a:solidFill>
                  <a:schemeClr val="accent2">
                    <a:lumMod val="50000"/>
                  </a:schemeClr>
                </a:solidFill>
              </a:rPr>
              <a:t>οικογένειας</a:t>
            </a:r>
            <a:r>
              <a:rPr lang="el-GR" sz="2000" dirty="0" smtClean="0"/>
              <a:t>: </a:t>
            </a:r>
            <a:r>
              <a:rPr lang="el-GR" sz="2000" dirty="0" err="1" smtClean="0"/>
              <a:t>χαµηλό</a:t>
            </a:r>
            <a:r>
              <a:rPr lang="el-GR" sz="2000" dirty="0" smtClean="0"/>
              <a:t> </a:t>
            </a:r>
            <a:r>
              <a:rPr lang="el-GR" sz="2000" dirty="0" err="1"/>
              <a:t>πνευµατικό</a:t>
            </a:r>
            <a:r>
              <a:rPr lang="el-GR" sz="2000" dirty="0"/>
              <a:t> </a:t>
            </a:r>
            <a:r>
              <a:rPr lang="el-GR" sz="2000" dirty="0" smtClean="0"/>
              <a:t>επίπεδο,  </a:t>
            </a:r>
            <a:r>
              <a:rPr lang="el-GR" sz="2000" dirty="0" err="1"/>
              <a:t>περιορισµένες</a:t>
            </a:r>
            <a:r>
              <a:rPr lang="el-GR" sz="2000" dirty="0"/>
              <a:t> </a:t>
            </a:r>
            <a:r>
              <a:rPr lang="el-GR" sz="2000" dirty="0" err="1"/>
              <a:t>πνευµατικές</a:t>
            </a:r>
            <a:r>
              <a:rPr lang="el-GR" sz="2000" dirty="0"/>
              <a:t> </a:t>
            </a:r>
            <a:r>
              <a:rPr lang="el-GR" sz="2000" dirty="0" smtClean="0"/>
              <a:t>δυνατότητες.</a:t>
            </a:r>
            <a:endParaRPr lang="el-GR" sz="2000" dirty="0"/>
          </a:p>
        </p:txBody>
      </p:sp>
      <p:pic>
        <p:nvPicPr>
          <p:cNvPr id="15362" name="Picture 2" descr="C:\Users\user\Desktop\analfavitismos.jpg"/>
          <p:cNvPicPr>
            <a:picLocks noChangeAspect="1" noChangeArrowheads="1"/>
          </p:cNvPicPr>
          <p:nvPr/>
        </p:nvPicPr>
        <p:blipFill>
          <a:blip r:embed="rId2" cstate="print"/>
          <a:srcRect/>
          <a:stretch>
            <a:fillRect/>
          </a:stretch>
        </p:blipFill>
        <p:spPr bwMode="auto">
          <a:xfrm>
            <a:off x="3000364" y="2643182"/>
            <a:ext cx="5103809" cy="3810052"/>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85728"/>
            <a:ext cx="8072494" cy="2862322"/>
          </a:xfrm>
          <a:prstGeom prst="rect">
            <a:avLst/>
          </a:prstGeom>
          <a:ln w="19050">
            <a:solidFill>
              <a:schemeClr val="accent2">
                <a:lumMod val="75000"/>
              </a:schemeClr>
            </a:solidFill>
          </a:ln>
        </p:spPr>
        <p:txBody>
          <a:bodyPr wrap="square">
            <a:spAutoFit/>
          </a:bodyPr>
          <a:lstStyle/>
          <a:p>
            <a:r>
              <a:rPr lang="el-GR" sz="2000" b="1" dirty="0">
                <a:solidFill>
                  <a:schemeClr val="accent2">
                    <a:lumMod val="50000"/>
                  </a:schemeClr>
                </a:solidFill>
                <a:latin typeface="Segoe Script" pitchFamily="66" charset="0"/>
              </a:rPr>
              <a:t>ΕΙ∆ΙΚΑ ΑΙΤΙΑ ΛΕΙΤΟΥΡΓΙΚΟΥ ΑΝΑΛΦΑΒΗΤΙΣΜΟΥ </a:t>
            </a:r>
            <a:endParaRPr lang="el-GR" sz="2000" b="1" dirty="0" smtClean="0">
              <a:solidFill>
                <a:schemeClr val="accent2">
                  <a:lumMod val="50000"/>
                </a:schemeClr>
              </a:solidFill>
              <a:latin typeface="Segoe Script" pitchFamily="66" charset="0"/>
            </a:endParaRPr>
          </a:p>
          <a:p>
            <a:r>
              <a:rPr lang="el-GR" sz="2000" dirty="0" smtClean="0"/>
              <a:t>• </a:t>
            </a:r>
            <a:r>
              <a:rPr lang="el-GR" sz="2000" dirty="0"/>
              <a:t>Η πολυπλοκότητα των σύγχρονων συνθηκών ζωής </a:t>
            </a:r>
            <a:endParaRPr lang="el-GR" sz="2000" dirty="0" smtClean="0"/>
          </a:p>
          <a:p>
            <a:r>
              <a:rPr lang="el-GR" sz="2000" dirty="0" smtClean="0"/>
              <a:t>• Οι </a:t>
            </a:r>
            <a:r>
              <a:rPr lang="el-GR" sz="2000" dirty="0"/>
              <a:t>ραγδαίες εξελίξεις </a:t>
            </a:r>
            <a:endParaRPr lang="el-GR" sz="2000" dirty="0" smtClean="0"/>
          </a:p>
          <a:p>
            <a:r>
              <a:rPr lang="el-GR" sz="2000" dirty="0" smtClean="0"/>
              <a:t>• Ο </a:t>
            </a:r>
            <a:r>
              <a:rPr lang="el-GR" sz="2000" dirty="0" err="1"/>
              <a:t>καταιγισµός</a:t>
            </a:r>
            <a:r>
              <a:rPr lang="el-GR" sz="2000" dirty="0"/>
              <a:t> </a:t>
            </a:r>
            <a:r>
              <a:rPr lang="el-GR" sz="2000" dirty="0" smtClean="0"/>
              <a:t>µε </a:t>
            </a:r>
            <a:r>
              <a:rPr lang="el-GR" sz="2000" dirty="0"/>
              <a:t>πληροφορίες από τα ΜΜΕ και η </a:t>
            </a:r>
            <a:r>
              <a:rPr lang="el-GR" sz="2000" dirty="0" err="1"/>
              <a:t>αδυναµία</a:t>
            </a:r>
            <a:r>
              <a:rPr lang="el-GR" sz="2000" dirty="0"/>
              <a:t> </a:t>
            </a:r>
            <a:r>
              <a:rPr lang="el-GR" sz="2000" dirty="0" err="1"/>
              <a:t>αφοµοίωσής</a:t>
            </a:r>
            <a:r>
              <a:rPr lang="el-GR" sz="2000" dirty="0"/>
              <a:t> τους από το σύγχρονο άνθρωπο. </a:t>
            </a:r>
            <a:endParaRPr lang="el-GR" sz="2000" dirty="0" smtClean="0"/>
          </a:p>
          <a:p>
            <a:r>
              <a:rPr lang="el-GR" sz="2000" dirty="0" smtClean="0"/>
              <a:t>• </a:t>
            </a:r>
            <a:r>
              <a:rPr lang="el-GR" sz="2000" dirty="0"/>
              <a:t>Η έντονη εξειδίκευση που οδηγεί σε </a:t>
            </a:r>
            <a:r>
              <a:rPr lang="el-GR" sz="2000" dirty="0" err="1"/>
              <a:t>πνευµατική</a:t>
            </a:r>
            <a:r>
              <a:rPr lang="el-GR" sz="2000" dirty="0"/>
              <a:t> µ</a:t>
            </a:r>
            <a:r>
              <a:rPr lang="el-GR" sz="2000" dirty="0" err="1"/>
              <a:t>ονοµέρεια</a:t>
            </a:r>
            <a:r>
              <a:rPr lang="el-GR" sz="2000" dirty="0"/>
              <a:t>, σε έλλειψη γενικών γνώσεων. </a:t>
            </a:r>
            <a:endParaRPr lang="el-GR" sz="2000" dirty="0" smtClean="0"/>
          </a:p>
          <a:p>
            <a:r>
              <a:rPr lang="el-GR" sz="2000" dirty="0" smtClean="0"/>
              <a:t>• Η </a:t>
            </a:r>
            <a:r>
              <a:rPr lang="el-GR" sz="2000" dirty="0" err="1"/>
              <a:t>χρησιµοποίηση</a:t>
            </a:r>
            <a:r>
              <a:rPr lang="el-GR" sz="2000" dirty="0"/>
              <a:t> της σύγχρονης τεχνολογίας που εισάγει στοιχεία </a:t>
            </a:r>
            <a:r>
              <a:rPr lang="el-GR" sz="2000" dirty="0" err="1"/>
              <a:t>αυτοµατισµού</a:t>
            </a:r>
            <a:r>
              <a:rPr lang="el-GR" sz="2000" dirty="0"/>
              <a:t> στην </a:t>
            </a:r>
            <a:r>
              <a:rPr lang="el-GR" sz="2000" dirty="0" err="1"/>
              <a:t>καθηµερινή</a:t>
            </a:r>
            <a:r>
              <a:rPr lang="el-GR" sz="2000" dirty="0"/>
              <a:t> </a:t>
            </a:r>
            <a:r>
              <a:rPr lang="el-GR" sz="2000" dirty="0" smtClean="0"/>
              <a:t>ζωή</a:t>
            </a:r>
            <a:endParaRPr lang="el-GR" sz="2000"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71472" y="285729"/>
            <a:ext cx="7786742" cy="4401205"/>
          </a:xfrm>
          <a:prstGeom prst="rect">
            <a:avLst/>
          </a:prstGeom>
          <a:ln w="19050">
            <a:solidFill>
              <a:schemeClr val="accent2">
                <a:lumMod val="75000"/>
              </a:schemeClr>
            </a:solidFill>
          </a:ln>
        </p:spPr>
        <p:txBody>
          <a:bodyPr wrap="square">
            <a:spAutoFit/>
          </a:bodyPr>
          <a:lstStyle/>
          <a:p>
            <a:r>
              <a:rPr lang="el-GR" sz="2000" b="1" dirty="0" smtClean="0">
                <a:solidFill>
                  <a:schemeClr val="accent2">
                    <a:lumMod val="50000"/>
                  </a:schemeClr>
                </a:solidFill>
                <a:latin typeface="Segoe Script" pitchFamily="66" charset="0"/>
              </a:rPr>
              <a:t>			ΟΙ ΣΥΝΕΠΕΙΕΣ </a:t>
            </a:r>
          </a:p>
          <a:p>
            <a:r>
              <a:rPr lang="el-GR" sz="2000" b="1" dirty="0">
                <a:solidFill>
                  <a:schemeClr val="accent2">
                    <a:lumMod val="50000"/>
                  </a:schemeClr>
                </a:solidFill>
                <a:latin typeface="Segoe Script" pitchFamily="66" charset="0"/>
              </a:rPr>
              <a:t>	</a:t>
            </a:r>
            <a:r>
              <a:rPr lang="el-GR" sz="2000" b="1" dirty="0" smtClean="0">
                <a:solidFill>
                  <a:schemeClr val="accent2">
                    <a:lumMod val="50000"/>
                  </a:schemeClr>
                </a:solidFill>
                <a:latin typeface="Segoe Script" pitchFamily="66" charset="0"/>
              </a:rPr>
              <a:t>ΓΙΑ </a:t>
            </a:r>
            <a:r>
              <a:rPr lang="el-GR" sz="2000" b="1" dirty="0">
                <a:solidFill>
                  <a:schemeClr val="accent2">
                    <a:lumMod val="50000"/>
                  </a:schemeClr>
                </a:solidFill>
                <a:latin typeface="Segoe Script" pitchFamily="66" charset="0"/>
              </a:rPr>
              <a:t>ΤΟ ΑΤΟΜΟ </a:t>
            </a:r>
            <a:endParaRPr lang="el-GR" sz="2000" b="1" dirty="0" smtClean="0">
              <a:solidFill>
                <a:schemeClr val="accent2">
                  <a:lumMod val="50000"/>
                </a:schemeClr>
              </a:solidFill>
              <a:latin typeface="Segoe Script" pitchFamily="66" charset="0"/>
            </a:endParaRPr>
          </a:p>
          <a:p>
            <a:r>
              <a:rPr lang="el-GR" sz="2000" dirty="0" smtClean="0"/>
              <a:t>• </a:t>
            </a:r>
            <a:r>
              <a:rPr lang="el-GR" sz="2000" dirty="0"/>
              <a:t>Οι χαμηλές αμοιβές </a:t>
            </a:r>
            <a:endParaRPr lang="el-GR" sz="2000" dirty="0" smtClean="0"/>
          </a:p>
          <a:p>
            <a:r>
              <a:rPr lang="el-GR" sz="2000" dirty="0" smtClean="0"/>
              <a:t>• </a:t>
            </a:r>
            <a:r>
              <a:rPr lang="el-GR" sz="2000" dirty="0"/>
              <a:t>η ανεργία </a:t>
            </a:r>
            <a:endParaRPr lang="el-GR" sz="2000" dirty="0" smtClean="0"/>
          </a:p>
          <a:p>
            <a:r>
              <a:rPr lang="el-GR" sz="2000" dirty="0" smtClean="0"/>
              <a:t>• </a:t>
            </a:r>
            <a:r>
              <a:rPr lang="el-GR" sz="2000" dirty="0"/>
              <a:t>η φτώχεια </a:t>
            </a:r>
            <a:endParaRPr lang="el-GR" sz="2000" dirty="0" smtClean="0"/>
          </a:p>
          <a:p>
            <a:r>
              <a:rPr lang="el-GR" sz="2000" dirty="0" smtClean="0"/>
              <a:t>• </a:t>
            </a:r>
            <a:r>
              <a:rPr lang="el-GR" sz="2000" dirty="0"/>
              <a:t>το χαμηλό βιοτικό επίπεδο </a:t>
            </a:r>
            <a:endParaRPr lang="el-GR" sz="2000" dirty="0" smtClean="0"/>
          </a:p>
          <a:p>
            <a:r>
              <a:rPr lang="el-GR" sz="2000" dirty="0" smtClean="0"/>
              <a:t>• </a:t>
            </a:r>
            <a:r>
              <a:rPr lang="el-GR" sz="2000" dirty="0"/>
              <a:t>η κοινωνική υποβάθμιση </a:t>
            </a:r>
            <a:endParaRPr lang="el-GR" sz="2000" dirty="0" smtClean="0"/>
          </a:p>
          <a:p>
            <a:r>
              <a:rPr lang="el-GR" sz="2000" dirty="0" smtClean="0"/>
              <a:t>• </a:t>
            </a:r>
            <a:r>
              <a:rPr lang="el-GR" sz="2000" dirty="0"/>
              <a:t>η αδυναμία διεκπεραίωσης απλών καθημερινών εργασιών </a:t>
            </a:r>
            <a:endParaRPr lang="el-GR" sz="2000" dirty="0" smtClean="0"/>
          </a:p>
          <a:p>
            <a:r>
              <a:rPr lang="el-GR" sz="2000" dirty="0" smtClean="0"/>
              <a:t>• </a:t>
            </a:r>
            <a:r>
              <a:rPr lang="el-GR" sz="2000" dirty="0"/>
              <a:t>ο περιορισμός των κοινωνικών δραστηριοτήτων και της συμμετοχής στα κοινά </a:t>
            </a:r>
            <a:endParaRPr lang="el-GR" sz="2000" dirty="0" smtClean="0"/>
          </a:p>
          <a:p>
            <a:r>
              <a:rPr lang="el-GR" sz="2000" dirty="0" smtClean="0"/>
              <a:t>• </a:t>
            </a:r>
            <a:r>
              <a:rPr lang="el-GR" sz="2000" dirty="0"/>
              <a:t>η ανασφάλεια </a:t>
            </a:r>
            <a:endParaRPr lang="el-GR" sz="2000" dirty="0" smtClean="0"/>
          </a:p>
          <a:p>
            <a:r>
              <a:rPr lang="el-GR" sz="2000" dirty="0" smtClean="0"/>
              <a:t>• </a:t>
            </a:r>
            <a:r>
              <a:rPr lang="el-GR" sz="2000" dirty="0"/>
              <a:t>το αίσθημα κατωτερότητας </a:t>
            </a:r>
            <a:endParaRPr lang="el-GR" sz="2000" dirty="0" smtClean="0"/>
          </a:p>
          <a:p>
            <a:r>
              <a:rPr lang="el-GR" sz="2000" dirty="0" smtClean="0"/>
              <a:t>• </a:t>
            </a:r>
            <a:r>
              <a:rPr lang="el-GR" sz="2000" dirty="0"/>
              <a:t>ο περιορισμός στη σκέψη </a:t>
            </a:r>
            <a:endParaRPr lang="el-GR" sz="2000" dirty="0" smtClean="0"/>
          </a:p>
          <a:p>
            <a:r>
              <a:rPr lang="el-GR" sz="2000" dirty="0" smtClean="0"/>
              <a:t>• </a:t>
            </a:r>
            <a:r>
              <a:rPr lang="el-GR" sz="2000" dirty="0"/>
              <a:t>οι προκαταλήψεις  </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428605"/>
            <a:ext cx="8001056" cy="3785652"/>
          </a:xfrm>
          <a:prstGeom prst="rect">
            <a:avLst/>
          </a:prstGeom>
          <a:ln w="19050">
            <a:solidFill>
              <a:schemeClr val="accent2">
                <a:lumMod val="75000"/>
              </a:schemeClr>
            </a:solidFill>
          </a:ln>
        </p:spPr>
        <p:txBody>
          <a:bodyPr wrap="square">
            <a:spAutoFit/>
          </a:bodyPr>
          <a:lstStyle/>
          <a:p>
            <a:r>
              <a:rPr lang="el-GR" sz="2000" b="1" dirty="0" smtClean="0">
                <a:solidFill>
                  <a:schemeClr val="accent2">
                    <a:lumMod val="50000"/>
                  </a:schemeClr>
                </a:solidFill>
                <a:latin typeface="Segoe Script" pitchFamily="66" charset="0"/>
              </a:rPr>
              <a:t>	ΓΙΑ </a:t>
            </a:r>
            <a:r>
              <a:rPr lang="el-GR" sz="2000" b="1" dirty="0">
                <a:solidFill>
                  <a:schemeClr val="accent2">
                    <a:lumMod val="50000"/>
                  </a:schemeClr>
                </a:solidFill>
                <a:latin typeface="Segoe Script" pitchFamily="66" charset="0"/>
              </a:rPr>
              <a:t>ΤΗΝ ΚΟΙΝΩΝΙΑ </a:t>
            </a:r>
            <a:endParaRPr lang="el-GR" sz="2000" b="1" dirty="0" smtClean="0">
              <a:solidFill>
                <a:schemeClr val="accent2">
                  <a:lumMod val="50000"/>
                </a:schemeClr>
              </a:solidFill>
              <a:latin typeface="Segoe Script" pitchFamily="66" charset="0"/>
            </a:endParaRPr>
          </a:p>
          <a:p>
            <a:r>
              <a:rPr lang="el-GR" sz="2000" dirty="0" smtClean="0"/>
              <a:t>• </a:t>
            </a:r>
            <a:r>
              <a:rPr lang="el-GR" sz="2000" dirty="0"/>
              <a:t>Εμποδίζεται η οικονομική ανάπτυξη της κοινωνίας </a:t>
            </a:r>
            <a:endParaRPr lang="el-GR" sz="2000" dirty="0" smtClean="0"/>
          </a:p>
          <a:p>
            <a:r>
              <a:rPr lang="el-GR" sz="2000" dirty="0" smtClean="0"/>
              <a:t>• Εντείνεται </a:t>
            </a:r>
            <a:r>
              <a:rPr lang="el-GR" sz="2000" dirty="0"/>
              <a:t>η φτώχεια </a:t>
            </a:r>
            <a:endParaRPr lang="el-GR" sz="2000" dirty="0" smtClean="0"/>
          </a:p>
          <a:p>
            <a:r>
              <a:rPr lang="el-GR" sz="2000" dirty="0" smtClean="0"/>
              <a:t>• Οξύνονται </a:t>
            </a:r>
            <a:r>
              <a:rPr lang="el-GR" sz="2000" dirty="0"/>
              <a:t>οι κοινωνικές ανισότητες, ο ρατσισμός </a:t>
            </a:r>
            <a:endParaRPr lang="el-GR" sz="2000" dirty="0" smtClean="0"/>
          </a:p>
          <a:p>
            <a:r>
              <a:rPr lang="el-GR" sz="2000" dirty="0" smtClean="0"/>
              <a:t>• Αυξάνονται </a:t>
            </a:r>
            <a:r>
              <a:rPr lang="el-GR" sz="2000" dirty="0"/>
              <a:t>τα φαινόμενα κοινωνικής παθογένειας, όπως βία και εγκληματικότητα </a:t>
            </a:r>
            <a:endParaRPr lang="el-GR" sz="2000" dirty="0" smtClean="0"/>
          </a:p>
          <a:p>
            <a:r>
              <a:rPr lang="el-GR" sz="2000" dirty="0" smtClean="0"/>
              <a:t>• Δυσλειτουργεί η δημοκρατία, </a:t>
            </a:r>
            <a:r>
              <a:rPr lang="el-GR" sz="2000" dirty="0"/>
              <a:t>ευνοούνται τα ολοκληρωτικά καθεστώτα </a:t>
            </a:r>
            <a:endParaRPr lang="el-GR" sz="2000" dirty="0" smtClean="0"/>
          </a:p>
          <a:p>
            <a:r>
              <a:rPr lang="el-GR" sz="2000" dirty="0" smtClean="0"/>
              <a:t>• Διαιωνίζονται οι προκαταλήψεις </a:t>
            </a:r>
            <a:r>
              <a:rPr lang="el-GR" sz="2000" dirty="0"/>
              <a:t>και </a:t>
            </a:r>
            <a:r>
              <a:rPr lang="el-GR" sz="2000" dirty="0" smtClean="0"/>
              <a:t>τα στερεότυπα</a:t>
            </a:r>
          </a:p>
          <a:p>
            <a:r>
              <a:rPr lang="el-GR" sz="2000" dirty="0" smtClean="0"/>
              <a:t>• Δυσκολεύει η επαφή </a:t>
            </a:r>
            <a:r>
              <a:rPr lang="el-GR" sz="2000" dirty="0"/>
              <a:t>µε τον γλωσσικό κώδικα, άρα και µε την </a:t>
            </a:r>
            <a:r>
              <a:rPr lang="el-GR" sz="2000" dirty="0" err="1"/>
              <a:t>πολιτισµική</a:t>
            </a:r>
            <a:r>
              <a:rPr lang="el-GR" sz="2000" dirty="0"/>
              <a:t> </a:t>
            </a:r>
            <a:r>
              <a:rPr lang="el-GR" sz="2000" dirty="0" smtClean="0"/>
              <a:t>παράδοση</a:t>
            </a:r>
          </a:p>
          <a:p>
            <a:r>
              <a:rPr lang="el-GR" sz="2000" dirty="0" smtClean="0"/>
              <a:t> </a:t>
            </a:r>
            <a:r>
              <a:rPr lang="el-GR" sz="2000" dirty="0"/>
              <a:t>• </a:t>
            </a:r>
            <a:r>
              <a:rPr lang="el-GR" sz="2000" dirty="0" smtClean="0"/>
              <a:t>Διαιωνίζεται </a:t>
            </a:r>
            <a:r>
              <a:rPr lang="el-GR" sz="2000" dirty="0"/>
              <a:t>ο </a:t>
            </a:r>
            <a:r>
              <a:rPr lang="el-GR" sz="2000" dirty="0" err="1"/>
              <a:t>διαχωρισµός</a:t>
            </a:r>
            <a:r>
              <a:rPr lang="el-GR" sz="2000" dirty="0"/>
              <a:t> των λαών σε υπανάπτυκτους και </a:t>
            </a:r>
            <a:r>
              <a:rPr lang="el-GR" sz="2000" dirty="0" err="1"/>
              <a:t>αναπτυγµένους</a:t>
            </a:r>
            <a:endParaRPr lang="el-GR" sz="20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38-638.jpg"/>
          <p:cNvPicPr>
            <a:picLocks noChangeAspect="1" noChangeArrowheads="1"/>
          </p:cNvPicPr>
          <p:nvPr/>
        </p:nvPicPr>
        <p:blipFill>
          <a:blip r:embed="rId2" cstate="print"/>
          <a:srcRect/>
          <a:stretch>
            <a:fillRect/>
          </a:stretch>
        </p:blipFill>
        <p:spPr bwMode="auto">
          <a:xfrm>
            <a:off x="1533525" y="1147763"/>
            <a:ext cx="6076950" cy="4562475"/>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571480"/>
            <a:ext cx="7929618" cy="400110"/>
          </a:xfrm>
          <a:prstGeom prst="rect">
            <a:avLst/>
          </a:prstGeom>
        </p:spPr>
        <p:txBody>
          <a:bodyPr wrap="square">
            <a:spAutoFit/>
          </a:bodyPr>
          <a:lstStyle/>
          <a:p>
            <a:r>
              <a:rPr lang="el-GR" sz="2000" b="1" dirty="0">
                <a:solidFill>
                  <a:schemeClr val="accent2">
                    <a:lumMod val="50000"/>
                  </a:schemeClr>
                </a:solidFill>
                <a:latin typeface="Segoe Script" pitchFamily="66" charset="0"/>
              </a:rPr>
              <a:t>ΤΡΟΠΟΙ </a:t>
            </a:r>
            <a:r>
              <a:rPr lang="el-GR" sz="2000" b="1" dirty="0" smtClean="0">
                <a:solidFill>
                  <a:schemeClr val="accent2">
                    <a:lumMod val="50000"/>
                  </a:schemeClr>
                </a:solidFill>
                <a:latin typeface="Segoe Script" pitchFamily="66" charset="0"/>
              </a:rPr>
              <a:t>ΑΝΤΙΜΕΤΩΠΙΣΗΣ</a:t>
            </a:r>
            <a:endParaRPr lang="el-GR" sz="2000" dirty="0"/>
          </a:p>
        </p:txBody>
      </p:sp>
      <p:sp>
        <p:nvSpPr>
          <p:cNvPr id="3" name="2 - Ορθογώνιο"/>
          <p:cNvSpPr/>
          <p:nvPr/>
        </p:nvSpPr>
        <p:spPr>
          <a:xfrm>
            <a:off x="428596" y="1000108"/>
            <a:ext cx="7643866" cy="4401205"/>
          </a:xfrm>
          <a:prstGeom prst="rect">
            <a:avLst/>
          </a:prstGeom>
        </p:spPr>
        <p:txBody>
          <a:bodyPr wrap="square">
            <a:spAutoFit/>
          </a:bodyPr>
          <a:lstStyle/>
          <a:p>
            <a:r>
              <a:rPr lang="el-GR" sz="2000" dirty="0" smtClean="0"/>
              <a:t>1.Η υποχρεωτική εκπαίδευση να γίνει πράξη από την Πολιτεία. </a:t>
            </a:r>
          </a:p>
          <a:p>
            <a:r>
              <a:rPr lang="el-GR" sz="2000" dirty="0" smtClean="0"/>
              <a:t>2. Πρόσθετη στήριξη και παροχές στις άπορες οικογένειες και στα παιδιά τους. Συνεργασία εκπαιδευτικών με τους γονείς. </a:t>
            </a:r>
          </a:p>
          <a:p>
            <a:r>
              <a:rPr lang="el-GR" sz="2000" dirty="0" smtClean="0"/>
              <a:t>3. Ενισχυτική διδασκαλία ώστε να περιορίζεται η σχολική αποτυχία από κατάλληλα επιμορφωμένους εκπαιδευτικούς. </a:t>
            </a:r>
          </a:p>
          <a:p>
            <a:r>
              <a:rPr lang="el-GR" sz="2000" dirty="0" smtClean="0"/>
              <a:t>4. Τακτικά επιμορφωτικά προγράμματα για ενηλίκους αναλφάβητους. 5. παροχή από το κράτος </a:t>
            </a:r>
            <a:r>
              <a:rPr lang="el-GR" sz="2000" dirty="0" err="1" smtClean="0"/>
              <a:t>οικονοµικής</a:t>
            </a:r>
            <a:r>
              <a:rPr lang="el-GR" sz="2000" dirty="0" smtClean="0"/>
              <a:t> υποστήριξης στις οικογένειες των </a:t>
            </a:r>
            <a:r>
              <a:rPr lang="el-GR" sz="2000" dirty="0" err="1" smtClean="0"/>
              <a:t>οικονοµικά</a:t>
            </a:r>
            <a:r>
              <a:rPr lang="el-GR" sz="2000" dirty="0" smtClean="0"/>
              <a:t> ασθενέστερων µ</a:t>
            </a:r>
            <a:r>
              <a:rPr lang="el-GR" sz="2000" dirty="0" err="1" smtClean="0"/>
              <a:t>αθητών</a:t>
            </a:r>
            <a:r>
              <a:rPr lang="el-GR" sz="2000" dirty="0" smtClean="0"/>
              <a:t> ώστε να µην αναγκαστούν να εγκαταλείψουν τις σπουδές </a:t>
            </a:r>
          </a:p>
          <a:p>
            <a:r>
              <a:rPr lang="el-GR" sz="2000" dirty="0" smtClean="0"/>
              <a:t>6.ενεργοποίηση των διεθνών </a:t>
            </a:r>
            <a:r>
              <a:rPr lang="el-GR" sz="2000" dirty="0" err="1" smtClean="0"/>
              <a:t>οργανισµών</a:t>
            </a:r>
            <a:r>
              <a:rPr lang="el-GR" sz="2000" dirty="0" smtClean="0"/>
              <a:t> (ιδίως της UNESCO) </a:t>
            </a:r>
          </a:p>
          <a:p>
            <a:r>
              <a:rPr lang="el-GR" sz="2000" dirty="0" smtClean="0"/>
              <a:t>7. εκστρατεία </a:t>
            </a:r>
            <a:r>
              <a:rPr lang="el-GR" sz="2000" dirty="0" err="1" smtClean="0"/>
              <a:t>ενηµέρωσης</a:t>
            </a:r>
            <a:r>
              <a:rPr lang="el-GR" sz="2000" dirty="0" smtClean="0"/>
              <a:t> από τα MME για τα ειδικά </a:t>
            </a:r>
            <a:r>
              <a:rPr lang="el-GR" sz="2000" dirty="0" err="1" smtClean="0"/>
              <a:t>προγράµµατα</a:t>
            </a:r>
            <a:r>
              <a:rPr lang="el-GR" sz="2000" dirty="0" smtClean="0"/>
              <a:t> </a:t>
            </a:r>
            <a:r>
              <a:rPr lang="el-GR" sz="2000" dirty="0" err="1" smtClean="0"/>
              <a:t>επιµόρφωσης</a:t>
            </a:r>
            <a:r>
              <a:rPr lang="el-GR" sz="2000" dirty="0" smtClean="0"/>
              <a:t> των ενηλίκων αναλφάβητων </a:t>
            </a:r>
          </a:p>
          <a:p>
            <a:r>
              <a:rPr lang="el-GR" sz="2000" dirty="0" smtClean="0"/>
              <a:t>8. Όχι στον στιγματισμό των αναλφάβητων, ευαισθητοποίηση του κοινού</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286000" y="2500306"/>
            <a:ext cx="4572000" cy="2862322"/>
          </a:xfrm>
          <a:prstGeom prst="rect">
            <a:avLst/>
          </a:prstGeom>
          <a:ln w="19050">
            <a:solidFill>
              <a:schemeClr val="accent2">
                <a:lumMod val="75000"/>
              </a:schemeClr>
            </a:solidFill>
          </a:ln>
        </p:spPr>
        <p:txBody>
          <a:bodyPr wrap="square">
            <a:spAutoFit/>
          </a:bodyPr>
          <a:lstStyle/>
          <a:p>
            <a:pPr algn="ctr"/>
            <a:r>
              <a:rPr lang="el-GR" sz="2000" dirty="0" smtClean="0"/>
              <a:t>«Οι αναλφάβητοι πρέπει να βοηθηθούν ψυχολογικά, να τονωθούν κοινωνικά, να πάψουν να αισθάνονται αγράμματοι, το «απελέκητο ξύλο» της λαϊκής μας θυμοσοφίας. Να </a:t>
            </a:r>
            <a:r>
              <a:rPr lang="el-GR" sz="2000" dirty="0" err="1" smtClean="0"/>
              <a:t>αποενοχοποιηθούν</a:t>
            </a:r>
            <a:r>
              <a:rPr lang="el-GR" sz="2000" dirty="0" smtClean="0"/>
              <a:t> από αυτό το κοινωνικό στίγμα, μιας και δεν είναι, στο μεγαλύτερο ποσοστό, οι μοναδικοί υπεύθυνοι». ( Δημήτριος </a:t>
            </a:r>
            <a:r>
              <a:rPr lang="el-GR" sz="2000" dirty="0" err="1" smtClean="0"/>
              <a:t>Βεργίδης</a:t>
            </a:r>
            <a:r>
              <a:rPr lang="el-GR" sz="2000" dirty="0" smtClean="0"/>
              <a:t>)</a:t>
            </a:r>
            <a:endParaRPr lang="el-GR" sz="2000" dirty="0"/>
          </a:p>
        </p:txBody>
      </p:sp>
      <p:sp>
        <p:nvSpPr>
          <p:cNvPr id="4" name="3 - Ορθογώνιο"/>
          <p:cNvSpPr/>
          <p:nvPr/>
        </p:nvSpPr>
        <p:spPr>
          <a:xfrm>
            <a:off x="714348" y="500043"/>
            <a:ext cx="7786742" cy="1938992"/>
          </a:xfrm>
          <a:prstGeom prst="rect">
            <a:avLst/>
          </a:prstGeom>
          <a:ln w="19050">
            <a:solidFill>
              <a:schemeClr val="accent2">
                <a:lumMod val="75000"/>
              </a:schemeClr>
            </a:solidFill>
          </a:ln>
        </p:spPr>
        <p:txBody>
          <a:bodyPr wrap="square">
            <a:spAutoFit/>
          </a:bodyPr>
          <a:lstStyle/>
          <a:p>
            <a:r>
              <a:rPr lang="el-GR" sz="2000" dirty="0" smtClean="0"/>
              <a:t>Η  αντιμετώπιση του αναλφαβητισμού είναι μέρος μιας συνολικής πολιτικής εναντίον της φτώχειας και του κοινωνικού αποκλεισμού. Για την επιτυχία της πολιτικής αυτής χρειάζεται πρώτα </a:t>
            </a:r>
            <a:r>
              <a:rPr lang="el-GR" sz="2000" dirty="0" err="1" smtClean="0"/>
              <a:t>απ΄</a:t>
            </a:r>
            <a:r>
              <a:rPr lang="el-GR" sz="2000" dirty="0" smtClean="0"/>
              <a:t> όλα η δημοκρατική πολιτική βούληση, ώστε να μην υπάρχουν, όσο γίνεται , διακρίσεις ανάμεσα σε πολίτες τουλάχιστον σε κοινωνικά αγαθά όπως η Παιδεία.</a:t>
            </a:r>
            <a:endParaRPr lang="el-GR" sz="20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285720" y="571480"/>
          <a:ext cx="8501122" cy="5929353"/>
        </p:xfrm>
        <a:graphic>
          <a:graphicData uri="http://schemas.openxmlformats.org/drawingml/2006/table">
            <a:tbl>
              <a:tblPr firstRow="1" bandRow="1">
                <a:tableStyleId>{5C22544A-7EE6-4342-B048-85BDC9FD1C3A}</a:tableStyleId>
              </a:tblPr>
              <a:tblGrid>
                <a:gridCol w="4250561"/>
                <a:gridCol w="4250561"/>
              </a:tblGrid>
              <a:tr h="5929353">
                <a:tc>
                  <a:txBody>
                    <a:bodyPr/>
                    <a:lstStyle/>
                    <a:p>
                      <a:r>
                        <a:rPr lang="el-GR" sz="2000" dirty="0" smtClean="0"/>
                        <a:t>Μάθαινε και τ’ απλούστερα. </a:t>
                      </a:r>
                    </a:p>
                    <a:p>
                      <a:r>
                        <a:rPr lang="el-GR" sz="2000" dirty="0" smtClean="0"/>
                        <a:t>Γι’ αυτούς που ο καιρός τους ήρθε </a:t>
                      </a:r>
                    </a:p>
                    <a:p>
                      <a:r>
                        <a:rPr lang="el-GR" sz="2000" dirty="0" smtClean="0"/>
                        <a:t>ποτέ δεν είναι πολύ αργά. </a:t>
                      </a:r>
                    </a:p>
                    <a:p>
                      <a:r>
                        <a:rPr lang="el-GR" sz="2000" dirty="0" smtClean="0"/>
                        <a:t>Μάθαινε το </a:t>
                      </a:r>
                      <a:r>
                        <a:rPr lang="el-GR" sz="2000" dirty="0" err="1" smtClean="0"/>
                        <a:t>αβγ</a:t>
                      </a:r>
                      <a:r>
                        <a:rPr lang="el-GR" sz="2000" dirty="0" smtClean="0"/>
                        <a:t>, δε σε φτάνει, </a:t>
                      </a:r>
                    </a:p>
                    <a:p>
                      <a:r>
                        <a:rPr lang="el-GR" sz="2000" dirty="0" smtClean="0"/>
                        <a:t>μα συ να το μαθαίνεις. </a:t>
                      </a:r>
                    </a:p>
                    <a:p>
                      <a:r>
                        <a:rPr lang="el-GR" sz="2000" dirty="0" smtClean="0"/>
                        <a:t>Μη σου κακοφανεί. Ξεκίνα. </a:t>
                      </a:r>
                    </a:p>
                    <a:p>
                      <a:r>
                        <a:rPr lang="el-GR" sz="2000" dirty="0" smtClean="0"/>
                        <a:t>Πρέπει όλα να τα ξέρεις. </a:t>
                      </a:r>
                    </a:p>
                    <a:p>
                      <a:r>
                        <a:rPr lang="el-GR" sz="2000" dirty="0" smtClean="0"/>
                        <a:t>Εσύ να πάρεις πρέπει την εξουσία. </a:t>
                      </a:r>
                    </a:p>
                    <a:p>
                      <a:endParaRPr lang="el-GR" sz="2000" dirty="0" smtClean="0"/>
                    </a:p>
                    <a:p>
                      <a:r>
                        <a:rPr lang="el-GR" sz="2000" dirty="0" smtClean="0"/>
                        <a:t>Μάθαινε, άνθρωπε στο άσυλο. </a:t>
                      </a:r>
                    </a:p>
                    <a:p>
                      <a:r>
                        <a:rPr lang="el-GR" sz="2000" dirty="0" smtClean="0"/>
                        <a:t>Μάθαινε, άνθρωπε στη φυλακή. </a:t>
                      </a:r>
                    </a:p>
                    <a:p>
                      <a:r>
                        <a:rPr lang="el-GR" sz="2000" dirty="0" smtClean="0"/>
                        <a:t>Μάθαινε, γυναίκα στην κουζίνα. </a:t>
                      </a:r>
                    </a:p>
                    <a:p>
                      <a:r>
                        <a:rPr lang="el-GR" sz="2000" dirty="0" smtClean="0"/>
                        <a:t>Μάθαινε, </a:t>
                      </a:r>
                      <a:r>
                        <a:rPr lang="el-GR" sz="2000" dirty="0" err="1" smtClean="0"/>
                        <a:t>εξηντάχρονε</a:t>
                      </a:r>
                      <a:r>
                        <a:rPr lang="el-GR" sz="2000" dirty="0" smtClean="0"/>
                        <a:t>. </a:t>
                      </a:r>
                    </a:p>
                    <a:p>
                      <a:r>
                        <a:rPr lang="el-GR" sz="2000" dirty="0" smtClean="0"/>
                        <a:t>Εσύ να πάρεις πρέπει την εξουσία. </a:t>
                      </a:r>
                    </a:p>
                    <a:p>
                      <a:r>
                        <a:rPr lang="el-GR" sz="2000" dirty="0" smtClean="0"/>
                        <a:t>Ψάξε για σχολείο, άστεγε. </a:t>
                      </a:r>
                    </a:p>
                    <a:p>
                      <a:r>
                        <a:rPr lang="el-GR" sz="2000" dirty="0" smtClean="0"/>
                        <a:t>Προμηθεύσου γνώση, παγωμένε. </a:t>
                      </a:r>
                    </a:p>
                    <a:p>
                      <a:endParaRPr lang="el-GR"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c>
                  <a:txBody>
                    <a:bodyPr/>
                    <a:lstStyle/>
                    <a:p>
                      <a:r>
                        <a:rPr lang="el-GR" dirty="0" smtClean="0"/>
                        <a:t>Πεινασμένε, άρπαξε το βιβλίο: </a:t>
                      </a:r>
                      <a:r>
                        <a:rPr lang="el-GR" dirty="0" err="1" smtClean="0"/>
                        <a:t>είν</a:t>
                      </a:r>
                      <a:r>
                        <a:rPr lang="el-GR" dirty="0" smtClean="0"/>
                        <a:t>’ ένα όπλο. </a:t>
                      </a:r>
                    </a:p>
                    <a:p>
                      <a:r>
                        <a:rPr lang="el-GR" dirty="0" smtClean="0"/>
                        <a:t>Εσύ να πάρεις πρέπει την εξουσία. </a:t>
                      </a:r>
                    </a:p>
                    <a:p>
                      <a:r>
                        <a:rPr lang="el-GR" dirty="0" smtClean="0"/>
                        <a:t>Μην ντρέπεσαι να ρωτήσεις, σύντροφε. </a:t>
                      </a:r>
                    </a:p>
                    <a:p>
                      <a:endParaRPr lang="el-GR" dirty="0" smtClean="0"/>
                    </a:p>
                    <a:p>
                      <a:r>
                        <a:rPr lang="el-GR" dirty="0" smtClean="0"/>
                        <a:t>Μην αφεθείς να πείθεσαι, </a:t>
                      </a:r>
                    </a:p>
                    <a:p>
                      <a:r>
                        <a:rPr lang="el-GR" dirty="0" smtClean="0"/>
                        <a:t>μάθε να βλέπεις συ ο ίδιος. </a:t>
                      </a:r>
                    </a:p>
                    <a:p>
                      <a:r>
                        <a:rPr lang="el-GR" dirty="0" err="1" smtClean="0"/>
                        <a:t>Ό,τι</a:t>
                      </a:r>
                      <a:r>
                        <a:rPr lang="el-GR" dirty="0" smtClean="0"/>
                        <a:t> δεν ξέρεις ο ίδιος καθόλου δεν το ξέρεις. </a:t>
                      </a:r>
                    </a:p>
                    <a:p>
                      <a:r>
                        <a:rPr lang="el-GR" dirty="0" smtClean="0"/>
                        <a:t>Έλεγξε το λογαριασμό εσύ θα τον πληρώσεις. </a:t>
                      </a:r>
                    </a:p>
                    <a:p>
                      <a:r>
                        <a:rPr lang="el-GR" dirty="0" smtClean="0"/>
                        <a:t>Ψάξε με τα δάχτυλα κάθε σημάδι. </a:t>
                      </a:r>
                    </a:p>
                    <a:p>
                      <a:r>
                        <a:rPr lang="el-GR" dirty="0" smtClean="0"/>
                        <a:t>Ρώτα: πώς βρέθηκε αυτό εδώ; </a:t>
                      </a:r>
                    </a:p>
                    <a:p>
                      <a:r>
                        <a:rPr lang="el-GR" dirty="0" smtClean="0"/>
                        <a:t>Εσύ να πάρεις πρέπει την εξουσία.</a:t>
                      </a:r>
                    </a:p>
                    <a:p>
                      <a:endParaRPr lang="el-G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tr>
            </a:tbl>
          </a:graphicData>
        </a:graphic>
      </p:graphicFrame>
      <p:sp>
        <p:nvSpPr>
          <p:cNvPr id="4" name="3 - Ορθογώνιο"/>
          <p:cNvSpPr/>
          <p:nvPr/>
        </p:nvSpPr>
        <p:spPr>
          <a:xfrm>
            <a:off x="2786050" y="214290"/>
            <a:ext cx="3214709" cy="400110"/>
          </a:xfrm>
          <a:prstGeom prst="rect">
            <a:avLst/>
          </a:prstGeom>
        </p:spPr>
        <p:txBody>
          <a:bodyPr wrap="square">
            <a:spAutoFit/>
          </a:bodyPr>
          <a:lstStyle/>
          <a:p>
            <a:r>
              <a:rPr lang="el-GR" sz="2000" b="1" dirty="0" err="1" smtClean="0">
                <a:solidFill>
                  <a:schemeClr val="accent2">
                    <a:lumMod val="50000"/>
                  </a:schemeClr>
                </a:solidFill>
                <a:latin typeface="Segoe Script" pitchFamily="66" charset="0"/>
              </a:rPr>
              <a:t>Μπέρτολτ</a:t>
            </a:r>
            <a:r>
              <a:rPr lang="el-GR" sz="2000" b="1" dirty="0" smtClean="0">
                <a:solidFill>
                  <a:schemeClr val="accent2">
                    <a:lumMod val="50000"/>
                  </a:schemeClr>
                </a:solidFill>
                <a:latin typeface="Segoe Script" pitchFamily="66" charset="0"/>
              </a:rPr>
              <a:t> Μπρεχτ </a:t>
            </a:r>
          </a:p>
        </p:txBody>
      </p:sp>
      <p:pic>
        <p:nvPicPr>
          <p:cNvPr id="10242" name="Picture 2" descr="C:\Users\user\Desktop\αρχείο λήψης.jpg"/>
          <p:cNvPicPr>
            <a:picLocks noChangeAspect="1" noChangeArrowheads="1"/>
          </p:cNvPicPr>
          <p:nvPr/>
        </p:nvPicPr>
        <p:blipFill>
          <a:blip r:embed="rId2" cstate="print"/>
          <a:srcRect/>
          <a:stretch>
            <a:fillRect/>
          </a:stretch>
        </p:blipFill>
        <p:spPr bwMode="auto">
          <a:xfrm>
            <a:off x="7143768" y="4714884"/>
            <a:ext cx="1500198" cy="1928826"/>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357165"/>
            <a:ext cx="8286808" cy="5940088"/>
          </a:xfrm>
          <a:prstGeom prst="rect">
            <a:avLst/>
          </a:prstGeom>
        </p:spPr>
        <p:txBody>
          <a:bodyPr wrap="square">
            <a:spAutoFit/>
          </a:bodyPr>
          <a:lstStyle/>
          <a:p>
            <a:r>
              <a:rPr lang="el-GR" sz="2000" b="1" dirty="0">
                <a:solidFill>
                  <a:schemeClr val="accent2">
                    <a:lumMod val="50000"/>
                  </a:schemeClr>
                </a:solidFill>
                <a:latin typeface="Segoe Script" pitchFamily="66" charset="0"/>
              </a:rPr>
              <a:t>Ο …κοινωνικός αναλφαβητισμός </a:t>
            </a:r>
            <a:endParaRPr lang="el-GR" sz="2000" b="1" dirty="0" smtClean="0">
              <a:solidFill>
                <a:schemeClr val="accent2">
                  <a:lumMod val="50000"/>
                </a:schemeClr>
              </a:solidFill>
              <a:latin typeface="Segoe Script" pitchFamily="66" charset="0"/>
            </a:endParaRPr>
          </a:p>
          <a:p>
            <a:r>
              <a:rPr lang="el-GR" dirty="0" smtClean="0"/>
              <a:t>Στον </a:t>
            </a:r>
            <a:r>
              <a:rPr lang="el-GR" dirty="0"/>
              <a:t>κύκλο του αναλφαβητισμού εντάσσεται και το θέμα </a:t>
            </a:r>
            <a:r>
              <a:rPr lang="el-GR" dirty="0" smtClean="0"/>
              <a:t>του κοινωνικού αναλφαβητισμού δηλ. </a:t>
            </a:r>
            <a:r>
              <a:rPr lang="el-GR" b="1" u="sng" smtClean="0">
                <a:solidFill>
                  <a:schemeClr val="accent2">
                    <a:lumMod val="50000"/>
                  </a:schemeClr>
                </a:solidFill>
              </a:rPr>
              <a:t>της </a:t>
            </a:r>
            <a:r>
              <a:rPr lang="el-GR" b="1" u="sng" smtClean="0">
                <a:solidFill>
                  <a:schemeClr val="accent2">
                    <a:lumMod val="50000"/>
                  </a:schemeClr>
                </a:solidFill>
              </a:rPr>
              <a:t>κοινωνικής ασέβειας</a:t>
            </a:r>
            <a:r>
              <a:rPr lang="el-GR" dirty="0" smtClean="0"/>
              <a:t>. </a:t>
            </a:r>
            <a:r>
              <a:rPr lang="el-GR" dirty="0"/>
              <a:t>Τα φαινόμενα της έλλειψης κοινωνικού σεβασμού τα βιώνουμε καθημερινά στη ζωή μας. Πολλές φορές τα διαπράττουμε κι εμείς οι ίδιοι, λες για να δώσουμε στον εαυτό μας μετά την ευκαιρία να μετανιώσει για τις </a:t>
            </a:r>
            <a:r>
              <a:rPr lang="el-GR" dirty="0" smtClean="0"/>
              <a:t>αψυχολόγητες </a:t>
            </a:r>
            <a:r>
              <a:rPr lang="el-GR" dirty="0"/>
              <a:t>κοινωνικές συμπεριφορές μας. Για παράδειγμα, πόσες φορές αφήσαμε τα σκουπίδια μας στην παραλία, αδιαφορώντας για τους άλλους που θα </a:t>
            </a:r>
            <a:r>
              <a:rPr lang="el-GR" dirty="0" smtClean="0"/>
              <a:t>έρθουν </a:t>
            </a:r>
            <a:r>
              <a:rPr lang="el-GR" dirty="0"/>
              <a:t>μετά από μας να κάτσουν εκεί. Πόσες φορές παρκάραμε το αυτοκίνητό μας στη γωνία, αδιαφορώντας </a:t>
            </a:r>
            <a:r>
              <a:rPr lang="el-GR" dirty="0" smtClean="0"/>
              <a:t>γι’ </a:t>
            </a:r>
            <a:r>
              <a:rPr lang="el-GR" dirty="0"/>
              <a:t>αυτόν που δεν θα μπορέσει να στρίψει, γιατί θα τον εμποδίζει το αυτοκίνητό μας. Πόσες φορές κλείσαμε το γκαράζ του άλλου παρκάροντας μπροστά, στη λογική του «δεν θα αργήσω, θα φύγω σε δυο </a:t>
            </a:r>
            <a:r>
              <a:rPr lang="el-GR" dirty="0" smtClean="0"/>
              <a:t>λεπτά</a:t>
            </a:r>
            <a:r>
              <a:rPr lang="el-GR" dirty="0"/>
              <a:t>», και αυτά τα δυο </a:t>
            </a:r>
            <a:r>
              <a:rPr lang="el-GR" dirty="0" smtClean="0"/>
              <a:t>λεπτά </a:t>
            </a:r>
            <a:r>
              <a:rPr lang="el-GR" dirty="0"/>
              <a:t>δεν τελειώνουν ποτέ. Πόσες φορές παρκάραμε πάνω στο πεζοδρόμιο, </a:t>
            </a:r>
            <a:r>
              <a:rPr lang="el-GR" dirty="0" smtClean="0"/>
              <a:t>υποχρεώνοντας </a:t>
            </a:r>
            <a:r>
              <a:rPr lang="el-GR" dirty="0"/>
              <a:t>τους συνανθρώπους μας να κατεβούν στο δρόμο, με κίνδυνο να χάσουν τη ζωή τους από ατύχημα. Πόσες φορές κλείσαμε σημεία του πεζοδρομίου, που κατασκευάστηκαν με σκοπό να διευκολύνουν τη διάβαση ατόμων με ειδικές </a:t>
            </a:r>
            <a:r>
              <a:rPr lang="el-GR" dirty="0" smtClean="0"/>
              <a:t>ανάγκες. </a:t>
            </a:r>
            <a:r>
              <a:rPr lang="el-GR" dirty="0"/>
              <a:t>Παραλείπω τα επικίνδυνα προσπεράσματα που κάνουμε, συμπτώματα φιγούρας και επίδειξης, που δεν δίνουμε προτεραιότητα στον πεζό, τον ποδηλάτη ή το μοτοσικλετιστή, που δεν σταματάμε υποχρεωτικά στις διαβάσεις, που παραβιάζουμε συνειδητά ή αθέλητα το </a:t>
            </a:r>
            <a:r>
              <a:rPr lang="en-US" dirty="0" smtClean="0"/>
              <a:t>STOP </a:t>
            </a:r>
            <a:r>
              <a:rPr lang="el-GR" dirty="0" smtClean="0"/>
              <a:t>και </a:t>
            </a:r>
            <a:r>
              <a:rPr lang="el-GR" dirty="0"/>
              <a:t>το κόκκινο, που ξεχνάμε πως σ’ αυτόν τον κόσμο υπάρχουν εκτός από συνάνθρωποι και τα παιδιά μας. </a:t>
            </a:r>
            <a:endParaRPr lang="el-GR" dirty="0" smtClean="0"/>
          </a:p>
          <a:p>
            <a:r>
              <a:rPr lang="el-GR" b="1" i="1" dirty="0" smtClean="0"/>
              <a:t>Πηγή</a:t>
            </a:r>
            <a:r>
              <a:rPr lang="el-GR" b="1" i="1" dirty="0"/>
              <a:t>: Διαδίκτυο </a:t>
            </a:r>
            <a:r>
              <a:rPr lang="el-GR" b="1" i="1" dirty="0" err="1"/>
              <a:t>chryssablog</a:t>
            </a:r>
            <a:endParaRPr lang="el-GR" b="1" i="1"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751344"/>
            <a:ext cx="8286808" cy="3754874"/>
          </a:xfrm>
          <a:prstGeom prst="rect">
            <a:avLst/>
          </a:prstGeom>
          <a:ln w="19050">
            <a:solidFill>
              <a:schemeClr val="tx1"/>
            </a:solidFill>
          </a:ln>
        </p:spPr>
        <p:txBody>
          <a:bodyPr wrap="square">
            <a:spAutoFit/>
          </a:bodyPr>
          <a:lstStyle/>
          <a:p>
            <a:r>
              <a:rPr lang="el-GR" sz="2000" b="1" dirty="0" smtClean="0">
                <a:solidFill>
                  <a:schemeClr val="accent2">
                    <a:lumMod val="50000"/>
                  </a:schemeClr>
                </a:solidFill>
                <a:latin typeface="Segoe Script" pitchFamily="66" charset="0"/>
              </a:rPr>
              <a:t>Αναλφαβητισμός: ένα παγκόσμιο φαινόμενο</a:t>
            </a:r>
          </a:p>
          <a:p>
            <a:endParaRPr lang="el-GR" dirty="0" smtClean="0"/>
          </a:p>
          <a:p>
            <a:r>
              <a:rPr lang="el-GR" sz="2000" dirty="0" smtClean="0"/>
              <a:t>Σύμφωνα </a:t>
            </a:r>
            <a:r>
              <a:rPr lang="el-GR" sz="2000" dirty="0"/>
              <a:t>με τη φετινή ανακοίνωση του Ινστιτούτου Στατιστικής της UNESCO, </a:t>
            </a:r>
            <a:r>
              <a:rPr lang="el-GR" sz="2000" b="1" dirty="0"/>
              <a:t>757 εκατομμύρια άνθρωποι άνω των 15 ετών </a:t>
            </a:r>
            <a:r>
              <a:rPr lang="el-GR" sz="2000" dirty="0"/>
              <a:t>σε </a:t>
            </a:r>
            <a:r>
              <a:rPr lang="el-GR" sz="2000" dirty="0" smtClean="0"/>
              <a:t>όλον </a:t>
            </a:r>
            <a:r>
              <a:rPr lang="el-GR" sz="2000" dirty="0"/>
              <a:t>τον πλανήτη δεν έχουν τις βασικές ικανότητες ανάγνωσης και γραφής, ενώ από αυτούς, τα 115 εκατομμύρια είναι κάτω των 24 ετών. Ειδικότερα, το </a:t>
            </a:r>
            <a:r>
              <a:rPr lang="el-GR" sz="2000" b="1" dirty="0"/>
              <a:t>15% του παγκόσμιου πληθυσμού άνω των 15 ετών </a:t>
            </a:r>
            <a:r>
              <a:rPr lang="el-GR" sz="2000" dirty="0"/>
              <a:t>θεωρούνται αναλφάβητοι σύμφωνα με τον ορισμό της UNESCO. Το ποσοστό αυτό πέφτει στο 9%, όσον αφορά τους νέους ηλικίας 15 έως 24 ετών. Τα δύο τρίτα από τα 757 εκατομμύρια αναλφάβητων του κόσμου, ή το </a:t>
            </a:r>
            <a:r>
              <a:rPr lang="el-GR" sz="2000" b="1" dirty="0"/>
              <a:t>63%</a:t>
            </a:r>
            <a:r>
              <a:rPr lang="el-GR" sz="2000" dirty="0"/>
              <a:t>, σύμφωνα με τη UNICEF, </a:t>
            </a:r>
            <a:r>
              <a:rPr lang="el-GR" sz="2000" b="1" dirty="0"/>
              <a:t>είναι γυναίκες</a:t>
            </a:r>
            <a:r>
              <a:rPr lang="el-GR" sz="2000" dirty="0"/>
              <a:t>, ενώ από τα 115 εκατομμύρια νέων αναλφάβητων το 59% είναι κορίτσια</a:t>
            </a:r>
            <a:r>
              <a:rPr lang="el-GR" sz="2000" dirty="0" smtClean="0"/>
              <a:t>. </a:t>
            </a:r>
          </a:p>
          <a:p>
            <a:r>
              <a:rPr lang="el-GR" sz="2000" b="1" i="1" dirty="0" err="1" smtClean="0"/>
              <a:t>ΠΗΓΗPathfinder</a:t>
            </a:r>
            <a:r>
              <a:rPr lang="el-GR" sz="2000" b="1" i="1" dirty="0" smtClean="0"/>
              <a:t> 08/ 09/ 2015 </a:t>
            </a:r>
            <a:r>
              <a:rPr lang="el-GR" sz="2000" b="1" i="1" dirty="0" err="1" smtClean="0"/>
              <a:t>Pathfinder</a:t>
            </a:r>
            <a:r>
              <a:rPr lang="el-GR" sz="2000" b="1" i="1" dirty="0" smtClean="0"/>
              <a:t> </a:t>
            </a:r>
            <a:r>
              <a:rPr lang="el-GR" sz="2000" b="1" i="1" dirty="0" err="1" smtClean="0"/>
              <a:t>Team</a:t>
            </a:r>
            <a:endParaRPr lang="el-GR" sz="2000" b="1" i="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500042"/>
            <a:ext cx="7643866" cy="1938992"/>
          </a:xfrm>
          <a:prstGeom prst="rect">
            <a:avLst/>
          </a:prstGeom>
          <a:solidFill>
            <a:schemeClr val="accent2">
              <a:lumMod val="20000"/>
              <a:lumOff val="80000"/>
            </a:schemeClr>
          </a:solidFill>
          <a:ln w="19050">
            <a:solidFill>
              <a:schemeClr val="accent2">
                <a:lumMod val="75000"/>
              </a:schemeClr>
            </a:solidFill>
          </a:ln>
        </p:spPr>
        <p:txBody>
          <a:bodyPr wrap="square">
            <a:spAutoFit/>
          </a:bodyPr>
          <a:lstStyle/>
          <a:p>
            <a:r>
              <a:rPr lang="el-GR" sz="2000" b="1" dirty="0" smtClean="0">
                <a:solidFill>
                  <a:schemeClr val="accent2">
                    <a:lumMod val="50000"/>
                  </a:schemeClr>
                </a:solidFill>
                <a:latin typeface="Segoe Script" pitchFamily="66" charset="0"/>
              </a:rPr>
              <a:t>Ορισμός:</a:t>
            </a:r>
            <a:r>
              <a:rPr lang="el-GR" sz="2000" dirty="0" smtClean="0"/>
              <a:t> Αναλφαβητισμός είναι η αδυναμία του ατόμου να γράφει, να διαβάζει και να κατανοεί το περιεχόμενο ενός απλού κειμένου. Σύμφωνα με την UNESCO «αναλφάβητος είναι όποιος δεν έχει αποκτήσει τις αναγκαίες γνώσεις και ικανότητες για την άσκηση όλων των δραστηριοτήτων για τις οποίες η γραφή, η ανάγνωση και η αρίθμηση είναι απαραίτητες».</a:t>
            </a:r>
            <a:endParaRPr lang="el-GR" sz="2000" dirty="0"/>
          </a:p>
        </p:txBody>
      </p:sp>
      <p:sp>
        <p:nvSpPr>
          <p:cNvPr id="3" name="2 - Ορθογώνιο"/>
          <p:cNvSpPr/>
          <p:nvPr/>
        </p:nvSpPr>
        <p:spPr>
          <a:xfrm>
            <a:off x="1500166" y="2857496"/>
            <a:ext cx="5357834" cy="3477875"/>
          </a:xfrm>
          <a:prstGeom prst="rect">
            <a:avLst/>
          </a:prstGeom>
          <a:solidFill>
            <a:schemeClr val="accent2">
              <a:lumMod val="40000"/>
              <a:lumOff val="60000"/>
            </a:schemeClr>
          </a:solidFill>
          <a:ln w="19050">
            <a:solidFill>
              <a:schemeClr val="accent2">
                <a:lumMod val="75000"/>
              </a:schemeClr>
            </a:solidFill>
          </a:ln>
        </p:spPr>
        <p:txBody>
          <a:bodyPr wrap="square">
            <a:spAutoFit/>
          </a:bodyPr>
          <a:lstStyle/>
          <a:p>
            <a:pPr algn="ctr"/>
            <a:r>
              <a:rPr lang="el-GR" sz="2000" dirty="0" smtClean="0"/>
              <a:t>Το φαινόμενο του αναλφαβητισμού καταδεικνύει το βαθμό πολιτισμικής ανάπτυξης ενός λαού . Παρατηρείται κυρίως, στις αναπτυσσόμενες και τριτοκοσμικές χώρες, χωρίς αυτό να σημαίνει πως δεν εμφανίζεται και στις αναπτυγμένες. Στη δεύτερη περίπτωση πλήττει τα μειονεκτικά κοινωνικά στρώματα : τις οικονομικά εξαθλιωμένες τάξεις, τις ασθενέστερες κοινωνικές ομάδες, τους μετανάστες, τις μειονότητες, καθώς και μερικούς αγροτικούς πληθυσμούς με χαμηλό εισόδημα. </a:t>
            </a:r>
            <a:endParaRPr lang="el-GR" sz="2000"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Μάλιστα, φέτος παρατηρήθηκε αύξηση των χωρών&#10;όπου το ποσοστό αναλφάβητων ενηλίκων είναι&#10;μεγαλύτερο του 50%.&#10;• Ειδικότερα..."/>
          <p:cNvPicPr>
            <a:picLocks noChangeAspect="1" noChangeArrowheads="1"/>
          </p:cNvPicPr>
          <p:nvPr/>
        </p:nvPicPr>
        <p:blipFill>
          <a:blip r:embed="rId2" cstate="print"/>
          <a:srcRect/>
          <a:stretch>
            <a:fillRect/>
          </a:stretch>
        </p:blipFill>
        <p:spPr bwMode="auto">
          <a:xfrm>
            <a:off x="1285852" y="857232"/>
            <a:ext cx="6076950" cy="4562476"/>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Η διεθνής κοινότητα είχε δεσμευθεί ότι μέχρι το 2015 τα&#10;ποσοστά αναλφαβητισμού στον πλανήτη θα μειώνονταν&#10;κατά 50%, σε σ..."/>
          <p:cNvPicPr>
            <a:picLocks noChangeAspect="1" noChangeArrowheads="1"/>
          </p:cNvPicPr>
          <p:nvPr/>
        </p:nvPicPr>
        <p:blipFill>
          <a:blip r:embed="rId2" cstate="print"/>
          <a:srcRect/>
          <a:stretch>
            <a:fillRect/>
          </a:stretch>
        </p:blipFill>
        <p:spPr bwMode="auto">
          <a:xfrm>
            <a:off x="1000100" y="928670"/>
            <a:ext cx="6076950" cy="4562476"/>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428605"/>
            <a:ext cx="7715304" cy="3500461"/>
          </a:xfrm>
          <a:prstGeom prst="rect">
            <a:avLst/>
          </a:prstGeom>
          <a:ln w="19050">
            <a:solidFill>
              <a:schemeClr val="accent2">
                <a:lumMod val="75000"/>
              </a:schemeClr>
            </a:solidFill>
          </a:ln>
        </p:spPr>
        <p:txBody>
          <a:bodyPr wrap="square">
            <a:spAutoFit/>
          </a:bodyPr>
          <a:lstStyle/>
          <a:p>
            <a:r>
              <a:rPr lang="el-GR" sz="2000" dirty="0"/>
              <a:t>• Η διεθνής κοινότητα είχε δεσμευθεί ότι μέχρι το 2015 τα ποσοστά αναλφαβητισμού στον πλανήτη θα μειώνονταν κατά 50%, σε σχέση με τα νούμερα του 2000. </a:t>
            </a:r>
            <a:endParaRPr lang="el-GR" sz="2000" dirty="0" smtClean="0"/>
          </a:p>
          <a:p>
            <a:r>
              <a:rPr lang="el-GR" sz="2000" dirty="0" smtClean="0"/>
              <a:t>"</a:t>
            </a:r>
            <a:r>
              <a:rPr lang="el-GR" sz="2000" dirty="0"/>
              <a:t>Αν και παρατηρείται σταθερή μείωση των αναλφάβητων ανθρώπων", γράφει η UNESCO, στη φετινή ανακοίνωσή της, "οι περισσότερες χώρες απέτυχαν να 'πιάσουν' τον στόχο τους". </a:t>
            </a:r>
            <a:endParaRPr lang="el-GR" sz="2000" dirty="0" smtClean="0"/>
          </a:p>
          <a:p>
            <a:r>
              <a:rPr lang="el-GR" sz="2000" dirty="0" smtClean="0"/>
              <a:t>• </a:t>
            </a:r>
            <a:r>
              <a:rPr lang="el-GR" sz="2000" dirty="0"/>
              <a:t>Ειδικότερα, μόλις 39 χώρες αναμένεται να "πιάσουν" τον στόχο μείωσης του αναλφάβητου πληθυσμού τους στο μισό, μέσα στο 2015, ενώ άλλες 24 θα τον πλησιάσουν με απόκλιση κοντά στο 1%. Συνολικά, όμως, 33 χώρες θα χάσουν τον στόχο για 10 και περισσότερες ποσοστιαίες μονάδες.</a:t>
            </a:r>
          </a:p>
        </p:txBody>
      </p:sp>
      <p:pic>
        <p:nvPicPr>
          <p:cNvPr id="11266" name="Picture 2" descr="C:\Users\user\Desktop\education-for-all.png"/>
          <p:cNvPicPr>
            <a:picLocks noChangeAspect="1" noChangeArrowheads="1"/>
          </p:cNvPicPr>
          <p:nvPr/>
        </p:nvPicPr>
        <p:blipFill>
          <a:blip r:embed="rId2" cstate="print"/>
          <a:srcRect/>
          <a:stretch>
            <a:fillRect/>
          </a:stretch>
        </p:blipFill>
        <p:spPr bwMode="auto">
          <a:xfrm>
            <a:off x="4214810" y="4143380"/>
            <a:ext cx="3500430" cy="2333620"/>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ekpaideysi-sholeia.jpg"/>
          <p:cNvPicPr>
            <a:picLocks noChangeAspect="1" noChangeArrowheads="1"/>
          </p:cNvPicPr>
          <p:nvPr/>
        </p:nvPicPr>
        <p:blipFill>
          <a:blip r:embed="rId2" cstate="print"/>
          <a:srcRect/>
          <a:stretch>
            <a:fillRect/>
          </a:stretch>
        </p:blipFill>
        <p:spPr bwMode="auto">
          <a:xfrm>
            <a:off x="928662" y="642918"/>
            <a:ext cx="6572296" cy="4929222"/>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57224" y="357166"/>
            <a:ext cx="7072362" cy="3477875"/>
          </a:xfrm>
          <a:prstGeom prst="rect">
            <a:avLst/>
          </a:prstGeom>
          <a:ln w="19050">
            <a:solidFill>
              <a:schemeClr val="accent2">
                <a:lumMod val="75000"/>
              </a:schemeClr>
            </a:solidFill>
          </a:ln>
        </p:spPr>
        <p:txBody>
          <a:bodyPr wrap="square">
            <a:spAutoFit/>
          </a:bodyPr>
          <a:lstStyle/>
          <a:p>
            <a:r>
              <a:rPr lang="el-GR" dirty="0"/>
              <a:t> </a:t>
            </a:r>
            <a:r>
              <a:rPr lang="el-GR" sz="2000" dirty="0"/>
              <a:t>Μάλιστα, φέτος παρατηρήθηκε αύξηση των χωρών όπου το ποσοστό αναλφάβητων ενηλίκων είναι μεγαλύτερο του 50%. </a:t>
            </a:r>
            <a:endParaRPr lang="el-GR" sz="2000" dirty="0" smtClean="0"/>
          </a:p>
          <a:p>
            <a:r>
              <a:rPr lang="el-GR" sz="2000" dirty="0" smtClean="0"/>
              <a:t>• </a:t>
            </a:r>
            <a:r>
              <a:rPr lang="el-GR" sz="2000" dirty="0"/>
              <a:t>Ειδικότερα, από 11 πέρυσι, αυτές οι χώρες είναι πλέον 14. Πρόκειται για το Αφγανιστάν, το Μπενίν, την Μπουρκίνα Φάσο, την Κεντρική Αφρικανική Δημοκρατία, το Τσαντ, την Ακτή Ελεφαντοστού, την Αιθιοπία, τη Γουινέα, την Αϊτή, τη Λιβερία, το Μάλι, τη Μαυριτανία, τον Νίγηρα, τη Σενεγάλη, τη Σιέρα Λεόνε και το Νότιο Σουδάν. </a:t>
            </a:r>
            <a:endParaRPr lang="el-GR" sz="2000" dirty="0" smtClean="0"/>
          </a:p>
          <a:p>
            <a:r>
              <a:rPr lang="el-GR" sz="2000" dirty="0" smtClean="0"/>
              <a:t>• </a:t>
            </a:r>
            <a:r>
              <a:rPr lang="el-GR" sz="2000" dirty="0"/>
              <a:t>Σε 10 από αυτές, τα ποσοστά αναλφαβητισμού ξεπερνούν το 50% και στους νέους ηλικίας 15-24 ετών, προδιαγράφοντας ένα παρόμοια ζοφερό μέλλον.</a:t>
            </a:r>
          </a:p>
        </p:txBody>
      </p:sp>
      <p:pic>
        <p:nvPicPr>
          <p:cNvPr id="12290" name="Picture 2" descr="C:\Users\user\Desktop\2017090912535731-678x381.jpg"/>
          <p:cNvPicPr>
            <a:picLocks noChangeAspect="1" noChangeArrowheads="1"/>
          </p:cNvPicPr>
          <p:nvPr/>
        </p:nvPicPr>
        <p:blipFill>
          <a:blip r:embed="rId2" cstate="print"/>
          <a:srcRect/>
          <a:stretch>
            <a:fillRect/>
          </a:stretch>
        </p:blipFill>
        <p:spPr bwMode="auto">
          <a:xfrm>
            <a:off x="857224" y="4286256"/>
            <a:ext cx="2728908" cy="2107707"/>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Για τη Βόρεια Αμερική, την Αυστραλία και τη Δυτική&#10;Ευρώπη δεν υπάρχουν στοιχεία, καθώς στις&#10;περιοχές αυτές, τα ποσοστά ανα..."/>
          <p:cNvPicPr>
            <a:picLocks noChangeAspect="1" noChangeArrowheads="1"/>
          </p:cNvPicPr>
          <p:nvPr/>
        </p:nvPicPr>
        <p:blipFill>
          <a:blip r:embed="rId2" cstate="print"/>
          <a:srcRect/>
          <a:stretch>
            <a:fillRect/>
          </a:stretch>
        </p:blipFill>
        <p:spPr bwMode="auto">
          <a:xfrm>
            <a:off x="1285852" y="1000108"/>
            <a:ext cx="6076950" cy="4562476"/>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choolinafrica.jpg"/>
          <p:cNvPicPr>
            <a:picLocks noChangeAspect="1" noChangeArrowheads="1"/>
          </p:cNvPicPr>
          <p:nvPr/>
        </p:nvPicPr>
        <p:blipFill>
          <a:blip r:embed="rId2" cstate="print"/>
          <a:srcRect/>
          <a:stretch>
            <a:fillRect/>
          </a:stretch>
        </p:blipFill>
        <p:spPr bwMode="auto">
          <a:xfrm>
            <a:off x="1143000" y="1047750"/>
            <a:ext cx="6858000" cy="4762500"/>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928662" y="428604"/>
            <a:ext cx="7286676" cy="1938992"/>
          </a:xfrm>
          <a:prstGeom prst="rect">
            <a:avLst/>
          </a:prstGeom>
          <a:ln w="12700">
            <a:solidFill>
              <a:schemeClr val="accent2">
                <a:lumMod val="75000"/>
              </a:schemeClr>
            </a:solidFill>
          </a:ln>
        </p:spPr>
        <p:txBody>
          <a:bodyPr wrap="square">
            <a:spAutoFit/>
          </a:bodyPr>
          <a:lstStyle/>
          <a:p>
            <a:r>
              <a:rPr lang="el-GR" sz="2000" dirty="0"/>
              <a:t>Τα παιδιά που δεν πηγαίνουν στο σχολείο γιατί πρέπει να δουλέψουν ή γιατί έχει δίδακτρα που δεν μπορούν να πληρωθούν ή γιατί οι γονείς τους δεν έχουν αναγνωρίσει την αξία της μόρφωσης, είναι σίγουρο ότι θα είναι πιο φτωχά από αυτά που πήγαν στο σχολείο. Έτσι η φτώχεια θρέφει τη φτώχεια. </a:t>
            </a:r>
            <a:endParaRPr lang="el-GR" sz="2000" dirty="0" smtClean="0"/>
          </a:p>
          <a:p>
            <a:r>
              <a:rPr lang="el-GR" sz="2000" b="1" i="1" dirty="0" smtClean="0"/>
              <a:t>ΠΗΓΗ</a:t>
            </a:r>
            <a:r>
              <a:rPr lang="el-GR" sz="2000" b="1" i="1" dirty="0"/>
              <a:t>: </a:t>
            </a:r>
            <a:r>
              <a:rPr lang="el-GR" sz="2000" b="1" i="1" dirty="0" err="1"/>
              <a:t>Action</a:t>
            </a:r>
            <a:r>
              <a:rPr lang="el-GR" sz="2000" b="1" i="1" dirty="0"/>
              <a:t> </a:t>
            </a:r>
            <a:r>
              <a:rPr lang="el-GR" sz="2000" b="1" i="1" dirty="0" err="1"/>
              <a:t>Aid</a:t>
            </a:r>
            <a:endParaRPr lang="el-GR" sz="2000" b="1" i="1" dirty="0"/>
          </a:p>
        </p:txBody>
      </p:sp>
      <p:pic>
        <p:nvPicPr>
          <p:cNvPr id="7170" name="Picture 2" descr="C:\Users\user\Desktop\αρχείο λήψης.jpg"/>
          <p:cNvPicPr>
            <a:picLocks noChangeAspect="1" noChangeArrowheads="1"/>
          </p:cNvPicPr>
          <p:nvPr/>
        </p:nvPicPr>
        <p:blipFill>
          <a:blip r:embed="rId2" cstate="print"/>
          <a:srcRect/>
          <a:stretch>
            <a:fillRect/>
          </a:stretch>
        </p:blipFill>
        <p:spPr bwMode="auto">
          <a:xfrm>
            <a:off x="2500298" y="2786058"/>
            <a:ext cx="5000660" cy="3571900"/>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357166"/>
            <a:ext cx="7429552" cy="3785652"/>
          </a:xfrm>
          <a:prstGeom prst="rect">
            <a:avLst/>
          </a:prstGeom>
          <a:ln w="19050">
            <a:solidFill>
              <a:schemeClr val="accent2">
                <a:lumMod val="75000"/>
              </a:schemeClr>
            </a:solidFill>
          </a:ln>
        </p:spPr>
        <p:txBody>
          <a:bodyPr wrap="square">
            <a:spAutoFit/>
          </a:bodyPr>
          <a:lstStyle/>
          <a:p>
            <a:r>
              <a:rPr lang="el-GR" sz="2000" dirty="0"/>
              <a:t>Για τη Βόρεια Αμερική, την Αυστραλία και τη Δυτική Ευρώπη δεν υπάρχουν στοιχεία, καθώς στις περιοχές αυτές, τα ποσοστά αναλφάβητων είναι τόσο χαμηλά που έχει σταματήσει η παραδοσιακή καταγραφή τους. Αντί αυτής, γίνεται μία πιο λεπτομερής </a:t>
            </a:r>
            <a:r>
              <a:rPr lang="el-GR" sz="2000" dirty="0" smtClean="0"/>
              <a:t>αξιολόγηση </a:t>
            </a:r>
            <a:r>
              <a:rPr lang="el-GR" sz="2000" dirty="0"/>
              <a:t>του επιπέδου των κατοίκων, τα στοιχεία της οποίας δεν είναι συγκρίσιμα με τον υπόλοιπο πλανήτη. Στη χώρα μας, η σκέψη ότι παραμονεύει δίπλα μας ο αναλφαβητισμός θεωρείται ξεπερασμένη. Το ποσοστό των εγγράμματων ενηλίκων φτάνει το 97,7% του πληθυσμού. Σύμφωνα με την UNESCO, στην Ελλάδα ζουν 219,6 χιλιάδες αναλφάβητοι ενήλικες (άνω των 15 ετών), εκ των οποίων οι 151,1 χιλιάδες είναι γυναίκες </a:t>
            </a:r>
            <a:endParaRPr lang="el-GR" sz="2000" dirty="0" smtClean="0"/>
          </a:p>
          <a:p>
            <a:r>
              <a:rPr lang="el-GR" sz="2000" b="1" i="1" dirty="0" smtClean="0"/>
              <a:t>(Πηγή</a:t>
            </a:r>
            <a:r>
              <a:rPr lang="el-GR" sz="2000" b="1" i="1" dirty="0"/>
              <a:t>: Ινστιτούτο Στατιστικών UNESCO).</a:t>
            </a:r>
          </a:p>
        </p:txBody>
      </p:sp>
      <p:pic>
        <p:nvPicPr>
          <p:cNvPr id="13314" name="Picture 2" descr="C:\Users\user\Desktop\images.jpg"/>
          <p:cNvPicPr>
            <a:picLocks noChangeAspect="1" noChangeArrowheads="1"/>
          </p:cNvPicPr>
          <p:nvPr/>
        </p:nvPicPr>
        <p:blipFill>
          <a:blip r:embed="rId2" cstate="print"/>
          <a:srcRect/>
          <a:stretch>
            <a:fillRect/>
          </a:stretch>
        </p:blipFill>
        <p:spPr bwMode="auto">
          <a:xfrm>
            <a:off x="5715008" y="4714884"/>
            <a:ext cx="1876425" cy="1552575"/>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analfabitismos.jpg"/>
          <p:cNvPicPr>
            <a:picLocks noChangeAspect="1" noChangeArrowheads="1"/>
          </p:cNvPicPr>
          <p:nvPr/>
        </p:nvPicPr>
        <p:blipFill>
          <a:blip r:embed="rId2" cstate="print"/>
          <a:srcRect/>
          <a:stretch>
            <a:fillRect/>
          </a:stretch>
        </p:blipFill>
        <p:spPr bwMode="auto">
          <a:xfrm>
            <a:off x="214282" y="214290"/>
            <a:ext cx="8786874" cy="6562294"/>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Ωστόσο τα τελευταία χρόνια μια «άλλη» μορφή&#10;αναλφαβητισμού έρχεται να πυκνώσει τις παλιές στρατιές&#10;των οργανικά αναλφάβητω..."/>
          <p:cNvPicPr>
            <a:picLocks noChangeAspect="1" noChangeArrowheads="1"/>
          </p:cNvPicPr>
          <p:nvPr/>
        </p:nvPicPr>
        <p:blipFill>
          <a:blip r:embed="rId2" cstate="print"/>
          <a:srcRect/>
          <a:stretch>
            <a:fillRect/>
          </a:stretch>
        </p:blipFill>
        <p:spPr bwMode="auto">
          <a:xfrm>
            <a:off x="1500166" y="928670"/>
            <a:ext cx="6076950" cy="4562476"/>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357166"/>
            <a:ext cx="8215370" cy="4708981"/>
          </a:xfrm>
          <a:prstGeom prst="rect">
            <a:avLst/>
          </a:prstGeom>
          <a:ln w="12700">
            <a:solidFill>
              <a:schemeClr val="accent2">
                <a:lumMod val="75000"/>
              </a:schemeClr>
            </a:solidFill>
          </a:ln>
        </p:spPr>
        <p:txBody>
          <a:bodyPr wrap="square">
            <a:spAutoFit/>
          </a:bodyPr>
          <a:lstStyle/>
          <a:p>
            <a:r>
              <a:rPr lang="el-GR" sz="2000" b="1" dirty="0">
                <a:solidFill>
                  <a:schemeClr val="accent2">
                    <a:lumMod val="50000"/>
                  </a:schemeClr>
                </a:solidFill>
                <a:latin typeface="Segoe Script" pitchFamily="66" charset="0"/>
              </a:rPr>
              <a:t>Ειδικό λεξιλόγιο </a:t>
            </a:r>
            <a:endParaRPr lang="el-GR" sz="2000" b="1" dirty="0" smtClean="0">
              <a:solidFill>
                <a:schemeClr val="accent2">
                  <a:lumMod val="50000"/>
                </a:schemeClr>
              </a:solidFill>
              <a:latin typeface="Segoe Script" pitchFamily="66" charset="0"/>
            </a:endParaRPr>
          </a:p>
          <a:p>
            <a:r>
              <a:rPr lang="el-GR" sz="2000" dirty="0" smtClean="0"/>
              <a:t>-</a:t>
            </a:r>
            <a:r>
              <a:rPr lang="el-GR" sz="2000" dirty="0"/>
              <a:t>αναλφάβητος, αγράμματος, αμόρφωτος, αγραμματοσύνη , </a:t>
            </a:r>
            <a:r>
              <a:rPr lang="el-GR" sz="2000" dirty="0" smtClean="0"/>
              <a:t>αμορφωσιά</a:t>
            </a:r>
          </a:p>
          <a:p>
            <a:r>
              <a:rPr lang="el-GR" sz="2000" dirty="0" smtClean="0"/>
              <a:t>-</a:t>
            </a:r>
            <a:r>
              <a:rPr lang="el-GR" sz="2000" dirty="0"/>
              <a:t>διαβάζω, μελετώ, γράφω, ανάγνωση, σχολείο, γνώση, εκπαίδευση, παιδεία, </a:t>
            </a:r>
            <a:r>
              <a:rPr lang="el-GR" sz="2000" dirty="0" smtClean="0"/>
              <a:t>καλλιέργεια</a:t>
            </a:r>
          </a:p>
          <a:p>
            <a:r>
              <a:rPr lang="el-GR" sz="2000" dirty="0" smtClean="0"/>
              <a:t> </a:t>
            </a:r>
            <a:r>
              <a:rPr lang="el-GR" sz="2000" dirty="0"/>
              <a:t>-άξεστος, ακαλλιέργητος, απολίτιστος, δεισιδαίμονας, προληπτικός, ιδεοληπτικός, θρησκόληπτος </a:t>
            </a:r>
            <a:endParaRPr lang="el-GR" sz="2000" dirty="0" smtClean="0"/>
          </a:p>
          <a:p>
            <a:r>
              <a:rPr lang="el-GR" sz="2000" dirty="0" smtClean="0"/>
              <a:t>-</a:t>
            </a:r>
            <a:r>
              <a:rPr lang="el-GR" sz="2000" dirty="0"/>
              <a:t>μειονεκτώ, μειονεξία, διακρίσεις, θύμα, χειραγώγηση, εκμετάλλευση, </a:t>
            </a:r>
            <a:r>
              <a:rPr lang="el-GR" sz="2000" dirty="0" smtClean="0"/>
              <a:t>αποκλεισμός</a:t>
            </a:r>
          </a:p>
          <a:p>
            <a:r>
              <a:rPr lang="el-GR" sz="2000" dirty="0" smtClean="0"/>
              <a:t>-</a:t>
            </a:r>
            <a:r>
              <a:rPr lang="el-GR" sz="2000" dirty="0"/>
              <a:t>εγγράμματος, μορφωμένος, «πεπαιδευμένος</a:t>
            </a:r>
            <a:r>
              <a:rPr lang="el-GR" sz="2000" dirty="0" smtClean="0"/>
              <a:t>»</a:t>
            </a:r>
          </a:p>
          <a:p>
            <a:r>
              <a:rPr lang="el-GR" sz="2000" dirty="0" smtClean="0"/>
              <a:t>-</a:t>
            </a:r>
            <a:r>
              <a:rPr lang="el-GR" sz="2000" dirty="0"/>
              <a:t>διδάσκω, διδασκαλία, μαθαίνω, μάθηση, αγνοώ, άγνοια </a:t>
            </a:r>
            <a:endParaRPr lang="el-GR" sz="2000" dirty="0" smtClean="0"/>
          </a:p>
          <a:p>
            <a:r>
              <a:rPr lang="el-GR" sz="2000" dirty="0" smtClean="0"/>
              <a:t>-</a:t>
            </a:r>
            <a:r>
              <a:rPr lang="el-GR" sz="2000" dirty="0"/>
              <a:t>Πρόβλημα: σοβαρό, οξύ, μεγάλο, δύσκολο, σύνθετο, πολύπλοκο, περίπλοκο, δυσεπίλυτο, άλυτο, παλιό, σύγχρονο, χρόνιο ,κοινωνικό </a:t>
            </a:r>
            <a:r>
              <a:rPr lang="el-GR" sz="2000" dirty="0" smtClean="0"/>
              <a:t>πολιτικό</a:t>
            </a:r>
          </a:p>
          <a:p>
            <a:r>
              <a:rPr lang="el-GR" sz="2000" dirty="0" smtClean="0"/>
              <a:t>-</a:t>
            </a:r>
            <a:r>
              <a:rPr lang="el-GR" sz="2000" dirty="0"/>
              <a:t>Ρηματικά σύνολα: (ο αναλφαβητισμός) ευνοείται, διαιωνίζεται, υποθάλπεται, αυξάνεται , αντιμετωπίζεται, καταπολεμείται, περιορίζεται, εξαλείφεται, εκλείπει….</a:t>
            </a:r>
          </a:p>
        </p:txBody>
      </p:sp>
      <p:pic>
        <p:nvPicPr>
          <p:cNvPr id="14338" name="Picture 2" descr="C:\Users\user\Desktop\φωτογραφία-εξωφύλλου-1.jpg"/>
          <p:cNvPicPr>
            <a:picLocks noChangeAspect="1" noChangeArrowheads="1"/>
          </p:cNvPicPr>
          <p:nvPr/>
        </p:nvPicPr>
        <p:blipFill>
          <a:blip r:embed="rId2" cstate="print"/>
          <a:srcRect/>
          <a:stretch>
            <a:fillRect/>
          </a:stretch>
        </p:blipFill>
        <p:spPr bwMode="auto">
          <a:xfrm>
            <a:off x="4929190" y="4857736"/>
            <a:ext cx="4000528" cy="2000264"/>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357166"/>
            <a:ext cx="7929618" cy="4801314"/>
          </a:xfrm>
          <a:prstGeom prst="rect">
            <a:avLst/>
          </a:prstGeom>
        </p:spPr>
        <p:txBody>
          <a:bodyPr wrap="square">
            <a:spAutoFit/>
          </a:bodyPr>
          <a:lstStyle/>
          <a:p>
            <a:r>
              <a:rPr lang="el-GR" sz="2000" b="1" dirty="0">
                <a:solidFill>
                  <a:schemeClr val="accent2">
                    <a:lumMod val="50000"/>
                  </a:schemeClr>
                </a:solidFill>
                <a:latin typeface="Segoe Script" pitchFamily="66" charset="0"/>
              </a:rPr>
              <a:t>Επίκληση στην αυθεντία! </a:t>
            </a:r>
            <a:endParaRPr lang="el-GR" sz="2000" b="1" dirty="0" smtClean="0">
              <a:solidFill>
                <a:schemeClr val="accent2">
                  <a:lumMod val="50000"/>
                </a:schemeClr>
              </a:solidFill>
              <a:latin typeface="Segoe Script" pitchFamily="66" charset="0"/>
            </a:endParaRPr>
          </a:p>
          <a:p>
            <a:pPr>
              <a:buFont typeface="Wingdings" pitchFamily="2" charset="2"/>
              <a:buChar char="ü"/>
            </a:pPr>
            <a:r>
              <a:rPr lang="el-GR" dirty="0" smtClean="0"/>
              <a:t> H </a:t>
            </a:r>
            <a:r>
              <a:rPr lang="el-GR" dirty="0"/>
              <a:t>μόρφωση είναι στολίδι γι’ αυτούς που ευτυχούν και καταφύγιο γι’ αυτούς που δυστυχούν </a:t>
            </a:r>
            <a:r>
              <a:rPr lang="el-GR" b="1" i="1" dirty="0"/>
              <a:t>Ισοκράτης, 436- 338 </a:t>
            </a:r>
            <a:r>
              <a:rPr lang="el-GR" b="1" i="1" dirty="0" err="1"/>
              <a:t>π.Χ.</a:t>
            </a:r>
            <a:r>
              <a:rPr lang="el-GR" b="1" i="1" dirty="0"/>
              <a:t>, Αθηναίος ρήτορας </a:t>
            </a:r>
            <a:endParaRPr lang="el-GR" b="1" i="1" dirty="0" smtClean="0"/>
          </a:p>
          <a:p>
            <a:pPr>
              <a:buFont typeface="Wingdings" pitchFamily="2" charset="2"/>
              <a:buChar char="ü"/>
            </a:pPr>
            <a:r>
              <a:rPr lang="el-GR" dirty="0" smtClean="0"/>
              <a:t> Πρέπει </a:t>
            </a:r>
            <a:r>
              <a:rPr lang="el-GR" dirty="0"/>
              <a:t>να εγκαταλείψουμε την ιδέα ότι η εκπαίδευση αφορά μόνο τους νέους. Πώς είναι δυνατό, αφού τα μισά πράγματα που ξέρει κάποιος στα 20 του δεν είναι αλήθεια πια στα 40 του και τα μισά πράγματα που ξέρει στα 40 του δεν είχαν ανακαλυφθεί όταν ήταν 20; </a:t>
            </a:r>
            <a:endParaRPr lang="el-GR" dirty="0" smtClean="0"/>
          </a:p>
          <a:p>
            <a:pPr>
              <a:buFont typeface="Wingdings" pitchFamily="2" charset="2"/>
              <a:buChar char="ü"/>
            </a:pPr>
            <a:r>
              <a:rPr lang="el-GR" b="1" i="1" dirty="0" err="1" smtClean="0"/>
              <a:t>Arthur</a:t>
            </a:r>
            <a:r>
              <a:rPr lang="el-GR" b="1" i="1" dirty="0" smtClean="0"/>
              <a:t> </a:t>
            </a:r>
            <a:r>
              <a:rPr lang="el-GR" b="1" i="1" dirty="0" err="1"/>
              <a:t>Klark</a:t>
            </a:r>
            <a:r>
              <a:rPr lang="el-GR" b="1" i="1" dirty="0"/>
              <a:t> συγγραφέας έργων επιστημονικής φαντασίας. </a:t>
            </a:r>
            <a:endParaRPr lang="el-GR" b="1" i="1" dirty="0" smtClean="0"/>
          </a:p>
          <a:p>
            <a:pPr>
              <a:buFont typeface="Wingdings" pitchFamily="2" charset="2"/>
              <a:buChar char="ü"/>
            </a:pPr>
            <a:r>
              <a:rPr lang="el-GR" dirty="0" smtClean="0"/>
              <a:t> Έχουμε </a:t>
            </a:r>
            <a:r>
              <a:rPr lang="el-GR" dirty="0"/>
              <a:t>να κάνουμε με την καλύτερα εκπαιδευμένη γενιά στην ιστορία. Αλλά το μυαλό τους έχει βάλει τα καλά του χωρίς να έχει να πάει πουθενά. </a:t>
            </a:r>
            <a:endParaRPr lang="el-GR" dirty="0" smtClean="0"/>
          </a:p>
          <a:p>
            <a:pPr>
              <a:buFont typeface="Wingdings" pitchFamily="2" charset="2"/>
              <a:buChar char="ü"/>
            </a:pPr>
            <a:r>
              <a:rPr lang="el-GR" b="1" i="1" dirty="0" err="1" smtClean="0"/>
              <a:t>Τimothy</a:t>
            </a:r>
            <a:r>
              <a:rPr lang="el-GR" b="1" i="1" dirty="0" smtClean="0"/>
              <a:t> </a:t>
            </a:r>
            <a:r>
              <a:rPr lang="el-GR" b="1" i="1" dirty="0" err="1"/>
              <a:t>Leary</a:t>
            </a:r>
            <a:r>
              <a:rPr lang="el-GR" b="1" i="1" dirty="0"/>
              <a:t> 1920- 1996 Αμερικανός </a:t>
            </a:r>
            <a:r>
              <a:rPr lang="el-GR" b="1" i="1" dirty="0" smtClean="0"/>
              <a:t>ψυχολόγος</a:t>
            </a:r>
          </a:p>
          <a:p>
            <a:pPr>
              <a:buFont typeface="Wingdings" pitchFamily="2" charset="2"/>
              <a:buChar char="ü"/>
            </a:pPr>
            <a:r>
              <a:rPr lang="el-GR" dirty="0" smtClean="0"/>
              <a:t>Οι αναλφάβητοι του 21ου αιώνα δεν θα είναι εκείνοι που δεν ξέρουν γραφή και ανάγνωση, αλλά εκείνοι που δεν μπορούν να μάθουν, να ξεμάθουν και να ξαναμάθουν. </a:t>
            </a:r>
            <a:r>
              <a:rPr lang="el-GR" b="1" i="1" dirty="0" err="1" smtClean="0"/>
              <a:t>Alvin</a:t>
            </a:r>
            <a:r>
              <a:rPr lang="el-GR" b="1" i="1" dirty="0" smtClean="0"/>
              <a:t> </a:t>
            </a:r>
            <a:r>
              <a:rPr lang="el-GR" b="1" i="1" dirty="0" err="1" smtClean="0"/>
              <a:t>Toffler</a:t>
            </a:r>
            <a:r>
              <a:rPr lang="el-GR" b="1" i="1" dirty="0" smtClean="0"/>
              <a:t> 1928- Αμερικάνος συγγραφέας</a:t>
            </a:r>
          </a:p>
          <a:p>
            <a:pPr>
              <a:buFont typeface="Wingdings" pitchFamily="2" charset="2"/>
              <a:buChar char="ü"/>
            </a:pPr>
            <a:r>
              <a:rPr lang="el-GR" dirty="0" smtClean="0"/>
              <a:t> Όταν εκπαιδεύεις ένα αγόρι, μορφώνεις ένα αγόρι. Όταν εκπαιδεύεις ένα κορίτσι, μορφώνεις μια ολόκληρη γενιά. </a:t>
            </a:r>
            <a:r>
              <a:rPr lang="el-GR" b="1" i="1" dirty="0" smtClean="0"/>
              <a:t>Ινδική παροιμία</a:t>
            </a:r>
          </a:p>
          <a:p>
            <a:endParaRPr lang="el-GR" dirty="0"/>
          </a:p>
        </p:txBody>
      </p:sp>
      <p:pic>
        <p:nvPicPr>
          <p:cNvPr id="9218" name="Picture 2" descr="C:\Users\user\Desktop\αρχείο λήψης (1).jpg"/>
          <p:cNvPicPr>
            <a:picLocks noChangeAspect="1" noChangeArrowheads="1"/>
          </p:cNvPicPr>
          <p:nvPr/>
        </p:nvPicPr>
        <p:blipFill>
          <a:blip r:embed="rId2" cstate="print"/>
          <a:srcRect/>
          <a:stretch>
            <a:fillRect/>
          </a:stretch>
        </p:blipFill>
        <p:spPr bwMode="auto">
          <a:xfrm>
            <a:off x="6572264" y="4572008"/>
            <a:ext cx="2190750" cy="2085975"/>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 Ορθογώνιο"/>
          <p:cNvSpPr/>
          <p:nvPr/>
        </p:nvSpPr>
        <p:spPr>
          <a:xfrm>
            <a:off x="714348" y="571480"/>
            <a:ext cx="7572428" cy="1754326"/>
          </a:xfrm>
          <a:prstGeom prst="rect">
            <a:avLst/>
          </a:prstGeom>
          <a:ln w="19050">
            <a:solidFill>
              <a:schemeClr val="accent2">
                <a:lumMod val="75000"/>
              </a:schemeClr>
            </a:solidFill>
          </a:ln>
        </p:spPr>
        <p:txBody>
          <a:bodyPr wrap="square">
            <a:spAutoFit/>
          </a:bodyPr>
          <a:lstStyle/>
          <a:p>
            <a:r>
              <a:rPr lang="el-GR" b="1" dirty="0">
                <a:solidFill>
                  <a:schemeClr val="accent2">
                    <a:lumMod val="50000"/>
                  </a:schemeClr>
                </a:solidFill>
                <a:latin typeface="Segoe Script" pitchFamily="66" charset="0"/>
              </a:rPr>
              <a:t>Λειτουργικά αναλφάβητος </a:t>
            </a:r>
            <a:r>
              <a:rPr lang="el-GR" b="1" dirty="0" smtClean="0">
                <a:solidFill>
                  <a:schemeClr val="accent2">
                    <a:lumMod val="50000"/>
                  </a:schemeClr>
                </a:solidFill>
                <a:latin typeface="Segoe Script" pitchFamily="66" charset="0"/>
              </a:rPr>
              <a:t>: </a:t>
            </a:r>
            <a:r>
              <a:rPr lang="el-GR" dirty="0" smtClean="0"/>
              <a:t>ο </a:t>
            </a:r>
            <a:r>
              <a:rPr lang="el-GR" dirty="0"/>
              <a:t>άνθρωπος που ενώ έχει αποφοιτήσει από τη βασική -ίσως και από τη μέση- εκπαίδευση, δεν μπορεί να κατανοήσει και να επιλύσει απλά προβλήματα της </a:t>
            </a:r>
            <a:r>
              <a:rPr lang="el-GR" dirty="0" smtClean="0"/>
              <a:t>καθημερινότητας, να </a:t>
            </a:r>
            <a:r>
              <a:rPr lang="el-GR" dirty="0"/>
              <a:t>αντιληφθεί και να αναπτύξει λογικά </a:t>
            </a:r>
            <a:r>
              <a:rPr lang="el-GR" dirty="0" smtClean="0"/>
              <a:t>επιχειρήματα, να </a:t>
            </a:r>
            <a:r>
              <a:rPr lang="el-GR" dirty="0"/>
              <a:t>αρθρώσει σωστά τις </a:t>
            </a:r>
            <a:r>
              <a:rPr lang="el-GR" dirty="0" smtClean="0"/>
              <a:t>σκέψεις </a:t>
            </a:r>
            <a:r>
              <a:rPr lang="el-GR" dirty="0"/>
              <a:t>του και να τις </a:t>
            </a:r>
            <a:r>
              <a:rPr lang="el-GR" dirty="0" smtClean="0"/>
              <a:t>αντιστοιχίσει </a:t>
            </a:r>
            <a:r>
              <a:rPr lang="el-GR" dirty="0"/>
              <a:t>με την αντικειμενική </a:t>
            </a:r>
            <a:r>
              <a:rPr lang="el-GR" dirty="0" smtClean="0"/>
              <a:t>πραγματικότητα, να </a:t>
            </a:r>
            <a:r>
              <a:rPr lang="el-GR" dirty="0"/>
              <a:t>αναγνωρίσει και να υπερασπιστεί τα συμφέροντά του.</a:t>
            </a:r>
          </a:p>
        </p:txBody>
      </p:sp>
      <p:pic>
        <p:nvPicPr>
          <p:cNvPr id="3074" name="Picture 2" descr="C:\Users\user\Desktop\a-29-638.jpg"/>
          <p:cNvPicPr>
            <a:picLocks noChangeAspect="1" noChangeArrowheads="1"/>
          </p:cNvPicPr>
          <p:nvPr/>
        </p:nvPicPr>
        <p:blipFill>
          <a:blip r:embed="rId2" cstate="print"/>
          <a:srcRect/>
          <a:stretch>
            <a:fillRect/>
          </a:stretch>
        </p:blipFill>
        <p:spPr bwMode="auto">
          <a:xfrm>
            <a:off x="2928926" y="2468192"/>
            <a:ext cx="5845176" cy="4032642"/>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285728"/>
            <a:ext cx="8001056" cy="3170099"/>
          </a:xfrm>
          <a:prstGeom prst="rect">
            <a:avLst/>
          </a:prstGeom>
          <a:ln w="19050">
            <a:solidFill>
              <a:schemeClr val="accent2">
                <a:lumMod val="75000"/>
              </a:schemeClr>
            </a:solidFill>
          </a:ln>
        </p:spPr>
        <p:txBody>
          <a:bodyPr wrap="square">
            <a:spAutoFit/>
          </a:bodyPr>
          <a:lstStyle/>
          <a:p>
            <a:pPr algn="just"/>
            <a:r>
              <a:rPr lang="el-GR" sz="2000" dirty="0"/>
              <a:t>Ωστόσο τα τελευταία χρόνια μια «άλλη» μορφή αναλφαβητισμού έρχεται να πυκνώσει τις παλιές στρατιές των οργανικά αναλφάβητων με νέο αίμα. Σε χιλιάδες μαθητές, οι οποίοι ολοκληρώνουν τις γυμνασιακές και </a:t>
            </a:r>
            <a:r>
              <a:rPr lang="el-GR" sz="2000" dirty="0" err="1"/>
              <a:t>λυκειακές</a:t>
            </a:r>
            <a:r>
              <a:rPr lang="el-GR" sz="2000" dirty="0"/>
              <a:t> σπουδές τους, παρατηρούνται σοβαρά προβλήματα κατανόησης ενός κειμένου, αδυναμία να εκφραστούν για κάποιο ζήτημα, να συντάξουν μια ολοκληρωμένη πρόταση στο χαρτί, να συνδυάσουν τις γνώσεις που έχουν λάβει προκειμένου να εξηγήσουν ένα απλό φυσικό φαινόμενο ή ένα κοινωνικό ή ιστορικό γεγονός</a:t>
            </a:r>
            <a:r>
              <a:rPr lang="el-GR" sz="2000" dirty="0" smtClean="0"/>
              <a:t>.</a:t>
            </a:r>
          </a:p>
          <a:p>
            <a:pPr algn="just"/>
            <a:endParaRPr lang="el-GR" sz="2000" dirty="0" smtClean="0"/>
          </a:p>
          <a:p>
            <a:pPr algn="just"/>
            <a:r>
              <a:rPr lang="el-GR" sz="2000" i="1" dirty="0" smtClean="0"/>
              <a:t>Ελένη </a:t>
            </a:r>
            <a:r>
              <a:rPr lang="el-GR" sz="2000" i="1" dirty="0" err="1" smtClean="0"/>
              <a:t>Νικολαΐδου</a:t>
            </a:r>
            <a:r>
              <a:rPr lang="el-GR" sz="2000" i="1" dirty="0" smtClean="0"/>
              <a:t>, Ο νέος αναλφαβητισμός εφ. «ΤΟ ΒΗΜΑ», 20/12/2018</a:t>
            </a:r>
            <a:endParaRPr lang="el-GR" sz="2000" i="1" dirty="0"/>
          </a:p>
        </p:txBody>
      </p:sp>
      <p:pic>
        <p:nvPicPr>
          <p:cNvPr id="16386" name="Picture 2" descr="C:\Users\user\Desktop\ekpaideytikoi_enishytiki_121218.jpg"/>
          <p:cNvPicPr>
            <a:picLocks noChangeAspect="1" noChangeArrowheads="1"/>
          </p:cNvPicPr>
          <p:nvPr/>
        </p:nvPicPr>
        <p:blipFill>
          <a:blip r:embed="rId2" cstate="print"/>
          <a:srcRect/>
          <a:stretch>
            <a:fillRect/>
          </a:stretch>
        </p:blipFill>
        <p:spPr bwMode="auto">
          <a:xfrm>
            <a:off x="5048253" y="3786190"/>
            <a:ext cx="3333747" cy="2500310"/>
          </a:xfrm>
          <a:prstGeom prst="roundRect">
            <a:avLst/>
          </a:prstGeom>
          <a:ln w="1905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4290"/>
            <a:ext cx="8358246" cy="6186309"/>
          </a:xfrm>
          <a:prstGeom prst="rect">
            <a:avLst/>
          </a:prstGeom>
          <a:ln w="19050">
            <a:solidFill>
              <a:schemeClr val="accent2">
                <a:lumMod val="75000"/>
              </a:schemeClr>
            </a:solidFill>
          </a:ln>
        </p:spPr>
        <p:txBody>
          <a:bodyPr wrap="square">
            <a:spAutoFit/>
          </a:bodyPr>
          <a:lstStyle/>
          <a:p>
            <a:r>
              <a:rPr lang="el-GR" dirty="0"/>
              <a:t>Συχνά, βλέπω τους μαθητές των σχολείων που επισκέπτομαι, να μην μπορούν καν να συγκεντρωθούν όσο παλιότερα. Από τη μια μεριά, υπάρχει ένα μικρό ιερατείο τεσσάρων ή πέντε ατόμων της τάξης, που είναι πιο ενημερωμένα από </a:t>
            </a:r>
            <a:r>
              <a:rPr lang="el-GR" dirty="0" err="1" smtClean="0"/>
              <a:t>ό,τι</a:t>
            </a:r>
            <a:r>
              <a:rPr lang="el-GR" dirty="0" smtClean="0"/>
              <a:t> </a:t>
            </a:r>
            <a:r>
              <a:rPr lang="el-GR" dirty="0"/>
              <a:t>εγώ στη δική τους ηλικία. Από την άλλη μεριά όμως, υπάρχει μία συντριπτική πλειοψηφία λειτουργικά αναλφάβητων παιδιών που πράττουν το ίδιο, είτε είναι έξι, είτε δεκαέξι χρονών… Φοβάμαι, ότι έχει ανοίξει η ψαλίδα! Πολλές μελέτες δείχνουν, ότι η ικανότητά μας περιορίζεται πια… Με κάποιο τρόπο, έχουμε γίνει </a:t>
            </a:r>
            <a:r>
              <a:rPr lang="el-GR" dirty="0" smtClean="0"/>
              <a:t>περισσότερο αδιάφοροι, </a:t>
            </a:r>
            <a:r>
              <a:rPr lang="el-GR" dirty="0"/>
              <a:t>από τη στιγμή που επικράτησε ο ηλεκτρονικός τρόπος πληροφόρησης! Και αυτό, για έναν πρόσθετο λόγο: </a:t>
            </a:r>
            <a:r>
              <a:rPr lang="el-GR" dirty="0" smtClean="0"/>
              <a:t>η </a:t>
            </a:r>
            <a:r>
              <a:rPr lang="el-GR" dirty="0"/>
              <a:t>πληροφορία δεν ήταν ποτέ </a:t>
            </a:r>
            <a:r>
              <a:rPr lang="el-GR" dirty="0" smtClean="0"/>
              <a:t>δεδομένη</a:t>
            </a:r>
            <a:r>
              <a:rPr lang="el-GR" dirty="0"/>
              <a:t> </a:t>
            </a:r>
            <a:r>
              <a:rPr lang="el-GR" dirty="0" smtClean="0"/>
              <a:t> στους </a:t>
            </a:r>
            <a:r>
              <a:rPr lang="el-GR" dirty="0"/>
              <a:t>ανθρώπους της δικής μου γενιάς. Έπρεπε, να καταβάλλει κανείς κόπο - σε βιβλιοθήκες και βιβλιοπωλεία - βρίσκοντας </a:t>
            </a:r>
            <a:r>
              <a:rPr lang="el-GR" dirty="0" err="1"/>
              <a:t>ό,τι</a:t>
            </a:r>
            <a:r>
              <a:rPr lang="el-GR" dirty="0"/>
              <a:t> αναζητά. Δηλαδή, η διαδικασία για την εύρεση της πληροφορίας ήταν σαφής. Ή την κατείχες, ή όχι. Ο κόπος να την αφομοιώσεις, σε έκανε πνευματικά ενεργό. Αλλά στα σημερινά παιδιά επικρατεί μία ολέθρια νοοτροπία: </a:t>
            </a:r>
            <a:r>
              <a:rPr lang="el-GR" dirty="0" smtClean="0"/>
              <a:t>η </a:t>
            </a:r>
            <a:r>
              <a:rPr lang="el-GR" dirty="0"/>
              <a:t>πληροφορία υπάρχει κάπου, στο </a:t>
            </a:r>
            <a:r>
              <a:rPr lang="el-GR" dirty="0" err="1"/>
              <a:t>Google</a:t>
            </a:r>
            <a:r>
              <a:rPr lang="el-GR" dirty="0"/>
              <a:t> π.χ. Δεν τη βρίσκω, παρά μόνο εάν τη χρειαστώ. Όταν την έχω ανάγκη, εμφανίζονται 70.000 καταχωρήσεις και 300 φωτογραφίες με το πάτημα ενός κουμπιού και κάνω </a:t>
            </a:r>
            <a:r>
              <a:rPr lang="el-GR" dirty="0" err="1"/>
              <a:t>copy</a:t>
            </a:r>
            <a:r>
              <a:rPr lang="el-GR" dirty="0"/>
              <a:t> </a:t>
            </a:r>
            <a:r>
              <a:rPr lang="el-GR" dirty="0" err="1"/>
              <a:t>paste</a:t>
            </a:r>
            <a:r>
              <a:rPr lang="el-GR" dirty="0"/>
              <a:t>, στην πρώτη σελίδα που θα εμφανιστεί, κάτι που δε συνέβαινε στα χρόνια μου. Είναι αφάνταστη, η επήρεια της νοοτροπίας αυτής στην πνευματική νωθρότητα… Ξαφνικά, γινόμαστε και εμείς νωθροί, εάν δεν μπούμε στη διαδικασία της έρευνας. Η κοινωνία είναι γεμάτη από λειτουργικά αναλφάβητους, από ανθρώπους που δεν μπορούν να αποκωδικοποιήσουν μία σελίδα… </a:t>
            </a:r>
            <a:endParaRPr lang="el-GR" dirty="0" smtClean="0"/>
          </a:p>
          <a:p>
            <a:r>
              <a:rPr lang="el-GR" b="1" i="1" dirty="0" smtClean="0"/>
              <a:t>(</a:t>
            </a:r>
            <a:r>
              <a:rPr lang="el-GR" b="1" i="1" dirty="0"/>
              <a:t>Πέτρος </a:t>
            </a:r>
            <a:r>
              <a:rPr lang="el-GR" b="1" i="1" dirty="0" err="1"/>
              <a:t>Τατσόπουλος</a:t>
            </a:r>
            <a:r>
              <a:rPr lang="el-GR" b="1" i="1" dirty="0"/>
              <a:t>, συγγραφέας από </a:t>
            </a:r>
            <a:r>
              <a:rPr lang="el-GR" b="1" i="1" dirty="0" smtClean="0"/>
              <a:t>συνέντευξή του </a:t>
            </a:r>
            <a:r>
              <a:rPr lang="el-GR" b="1" i="1" dirty="0"/>
              <a:t>σε ψηφιακό περιοδικό)</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357166"/>
            <a:ext cx="7786742" cy="2246769"/>
          </a:xfrm>
          <a:prstGeom prst="rect">
            <a:avLst/>
          </a:prstGeom>
          <a:ln w="19050">
            <a:solidFill>
              <a:schemeClr val="accent2">
                <a:lumMod val="75000"/>
              </a:schemeClr>
            </a:solidFill>
          </a:ln>
        </p:spPr>
        <p:txBody>
          <a:bodyPr wrap="square">
            <a:spAutoFit/>
          </a:bodyPr>
          <a:lstStyle/>
          <a:p>
            <a:r>
              <a:rPr lang="el-GR" sz="2000" b="1" dirty="0" smtClean="0">
                <a:solidFill>
                  <a:schemeClr val="accent2">
                    <a:lumMod val="50000"/>
                  </a:schemeClr>
                </a:solidFill>
                <a:latin typeface="Segoe Script" pitchFamily="66" charset="0"/>
              </a:rPr>
              <a:t>Ψηφιακός </a:t>
            </a:r>
            <a:r>
              <a:rPr lang="el-GR" sz="2000" b="1" dirty="0">
                <a:solidFill>
                  <a:schemeClr val="accent2">
                    <a:lumMod val="50000"/>
                  </a:schemeClr>
                </a:solidFill>
                <a:latin typeface="Segoe Script" pitchFamily="66" charset="0"/>
              </a:rPr>
              <a:t>αναλφαβητισμός </a:t>
            </a:r>
            <a:endParaRPr lang="el-GR" sz="2000" b="1" dirty="0" smtClean="0">
              <a:solidFill>
                <a:schemeClr val="accent2">
                  <a:lumMod val="50000"/>
                </a:schemeClr>
              </a:solidFill>
              <a:latin typeface="Segoe Script" pitchFamily="66" charset="0"/>
            </a:endParaRPr>
          </a:p>
          <a:p>
            <a:r>
              <a:rPr lang="el-GR" sz="2000" dirty="0" smtClean="0"/>
              <a:t>• </a:t>
            </a:r>
            <a:r>
              <a:rPr lang="el-GR" sz="2000" dirty="0"/>
              <a:t>συνδέεται με τη δυνατότητα χρήσης των ηλεκτρονικών μέσων επικοινωνίας και πληροφόρησης. </a:t>
            </a:r>
            <a:endParaRPr lang="el-GR" sz="2000" dirty="0" smtClean="0"/>
          </a:p>
          <a:p>
            <a:r>
              <a:rPr lang="el-GR" sz="2000" dirty="0" smtClean="0"/>
              <a:t>• </a:t>
            </a:r>
            <a:r>
              <a:rPr lang="el-GR" sz="2000" dirty="0"/>
              <a:t>Η στοιχειώδης ικανότητα διαχείρισης του τεράστιου όγκου πληροφοριών που διοχετεύεται µέσω των τεχνολογικών - ψηφιακών </a:t>
            </a:r>
            <a:r>
              <a:rPr lang="el-GR" sz="2000" dirty="0" err="1"/>
              <a:t>επιτευγµάτων</a:t>
            </a:r>
            <a:r>
              <a:rPr lang="el-GR" sz="2000" dirty="0"/>
              <a:t> αναδεικνύεται σε γνώση µ</a:t>
            </a:r>
            <a:r>
              <a:rPr lang="el-GR" sz="2000" dirty="0" err="1"/>
              <a:t>είζονος</a:t>
            </a:r>
            <a:r>
              <a:rPr lang="el-GR" sz="2000" dirty="0"/>
              <a:t> </a:t>
            </a:r>
            <a:r>
              <a:rPr lang="el-GR" sz="2000" dirty="0" err="1"/>
              <a:t>σηµασίας</a:t>
            </a:r>
            <a:r>
              <a:rPr lang="el-GR" sz="2000" dirty="0"/>
              <a:t> </a:t>
            </a:r>
            <a:r>
              <a:rPr lang="el-GR" sz="2000" dirty="0" err="1"/>
              <a:t>όµοια</a:t>
            </a:r>
            <a:r>
              <a:rPr lang="el-GR" sz="2000" dirty="0"/>
              <a:t> µε αυτή της γραφής και ανάγνωσης. </a:t>
            </a:r>
          </a:p>
        </p:txBody>
      </p:sp>
      <p:pic>
        <p:nvPicPr>
          <p:cNvPr id="1026" name="Picture 2" descr="C:\Users\user\Desktop\img1_7.JPG"/>
          <p:cNvPicPr>
            <a:picLocks noChangeAspect="1" noChangeArrowheads="1"/>
          </p:cNvPicPr>
          <p:nvPr/>
        </p:nvPicPr>
        <p:blipFill>
          <a:blip r:embed="rId2" cstate="print"/>
          <a:srcRect/>
          <a:stretch>
            <a:fillRect/>
          </a:stretch>
        </p:blipFill>
        <p:spPr bwMode="auto">
          <a:xfrm>
            <a:off x="4143372" y="3357562"/>
            <a:ext cx="4324350" cy="3028950"/>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941463_358371980932847_1710291468_n-480x279.jpg"/>
          <p:cNvPicPr>
            <a:picLocks noChangeAspect="1" noChangeArrowheads="1"/>
          </p:cNvPicPr>
          <p:nvPr/>
        </p:nvPicPr>
        <p:blipFill>
          <a:blip r:embed="rId2" cstate="print"/>
          <a:srcRect/>
          <a:stretch>
            <a:fillRect/>
          </a:stretch>
        </p:blipFill>
        <p:spPr bwMode="auto">
          <a:xfrm>
            <a:off x="928662" y="642918"/>
            <a:ext cx="4572000" cy="2657475"/>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pic>
        <p:nvPicPr>
          <p:cNvPr id="2051" name="Picture 3" descr="C:\Users\user\Desktop\-22-638.jpg"/>
          <p:cNvPicPr>
            <a:picLocks noChangeAspect="1" noChangeArrowheads="1"/>
          </p:cNvPicPr>
          <p:nvPr/>
        </p:nvPicPr>
        <p:blipFill>
          <a:blip r:embed="rId3" cstate="print"/>
          <a:srcRect/>
          <a:stretch>
            <a:fillRect/>
          </a:stretch>
        </p:blipFill>
        <p:spPr bwMode="auto">
          <a:xfrm>
            <a:off x="4429124" y="3357562"/>
            <a:ext cx="4429124" cy="3325314"/>
          </a:xfrm>
          <a:prstGeom prst="roundRect">
            <a:avLst/>
          </a:prstGeom>
          <a:ln w="12700">
            <a:solidFill>
              <a:schemeClr val="accent2">
                <a:lumMod val="75000"/>
              </a:schemeClr>
            </a:solid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214291"/>
            <a:ext cx="7429552" cy="4401205"/>
          </a:xfrm>
          <a:prstGeom prst="rect">
            <a:avLst/>
          </a:prstGeom>
          <a:ln w="19050">
            <a:solidFill>
              <a:schemeClr val="accent2">
                <a:lumMod val="75000"/>
              </a:schemeClr>
            </a:solidFill>
          </a:ln>
        </p:spPr>
        <p:txBody>
          <a:bodyPr wrap="square">
            <a:spAutoFit/>
          </a:bodyPr>
          <a:lstStyle/>
          <a:p>
            <a:r>
              <a:rPr lang="el-GR" sz="2000" b="1" dirty="0">
                <a:solidFill>
                  <a:schemeClr val="accent2">
                    <a:lumMod val="50000"/>
                  </a:schemeClr>
                </a:solidFill>
                <a:latin typeface="Segoe Script" pitchFamily="66" charset="0"/>
              </a:rPr>
              <a:t>ΑΙΤΙΕΣ </a:t>
            </a:r>
            <a:endParaRPr lang="el-GR" sz="2000" b="1" dirty="0" smtClean="0">
              <a:solidFill>
                <a:schemeClr val="accent2">
                  <a:lumMod val="50000"/>
                </a:schemeClr>
              </a:solidFill>
              <a:latin typeface="Segoe Script" pitchFamily="66" charset="0"/>
            </a:endParaRPr>
          </a:p>
          <a:p>
            <a:r>
              <a:rPr lang="el-GR" sz="2000" dirty="0" smtClean="0"/>
              <a:t>• </a:t>
            </a:r>
            <a:r>
              <a:rPr lang="el-GR" sz="2000" dirty="0"/>
              <a:t>Η ανάγκη για </a:t>
            </a:r>
            <a:r>
              <a:rPr lang="el-GR" sz="2000" dirty="0" err="1"/>
              <a:t>βιοπορισµό</a:t>
            </a:r>
            <a:r>
              <a:rPr lang="el-GR" sz="2000" dirty="0"/>
              <a:t> οδηγεί στην </a:t>
            </a:r>
            <a:r>
              <a:rPr lang="el-GR" sz="2000" b="1" dirty="0">
                <a:solidFill>
                  <a:schemeClr val="accent2">
                    <a:lumMod val="50000"/>
                  </a:schemeClr>
                </a:solidFill>
              </a:rPr>
              <a:t>αναζήτηση εργασίας </a:t>
            </a:r>
            <a:r>
              <a:rPr lang="el-GR" sz="2000" dirty="0"/>
              <a:t>από την παιδική ηλικία και </a:t>
            </a:r>
            <a:r>
              <a:rPr lang="el-GR" sz="2000" dirty="0" err="1"/>
              <a:t>εποµένως</a:t>
            </a:r>
            <a:r>
              <a:rPr lang="el-GR" sz="2000" dirty="0"/>
              <a:t> στην </a:t>
            </a:r>
            <a:r>
              <a:rPr lang="el-GR" sz="2000" dirty="0" err="1"/>
              <a:t>αποµάκρυνση</a:t>
            </a:r>
            <a:r>
              <a:rPr lang="el-GR" sz="2000" dirty="0"/>
              <a:t> από τα εκπαιδευτικά κέντρα. </a:t>
            </a:r>
            <a:endParaRPr lang="el-GR" sz="2000" dirty="0" smtClean="0"/>
          </a:p>
          <a:p>
            <a:r>
              <a:rPr lang="el-GR" sz="2000" dirty="0" smtClean="0"/>
              <a:t>• </a:t>
            </a:r>
            <a:r>
              <a:rPr lang="el-GR" sz="2000" dirty="0"/>
              <a:t>H </a:t>
            </a:r>
            <a:r>
              <a:rPr lang="el-GR" sz="2000" b="1" dirty="0" err="1">
                <a:solidFill>
                  <a:schemeClr val="accent2">
                    <a:lumMod val="50000"/>
                  </a:schemeClr>
                </a:solidFill>
              </a:rPr>
              <a:t>οικονοµική</a:t>
            </a:r>
            <a:r>
              <a:rPr lang="el-GR" sz="2000" b="1" dirty="0">
                <a:solidFill>
                  <a:schemeClr val="accent2">
                    <a:lumMod val="50000"/>
                  </a:schemeClr>
                </a:solidFill>
              </a:rPr>
              <a:t> και κοινωνική καθυστέρηση, </a:t>
            </a:r>
            <a:r>
              <a:rPr lang="el-GR" sz="2000" b="1" dirty="0" err="1">
                <a:solidFill>
                  <a:schemeClr val="accent2">
                    <a:lumMod val="50000"/>
                  </a:schemeClr>
                </a:solidFill>
              </a:rPr>
              <a:t>χαµηλό</a:t>
            </a:r>
            <a:r>
              <a:rPr lang="el-GR" sz="2000" b="1" dirty="0">
                <a:solidFill>
                  <a:schemeClr val="accent2">
                    <a:lumMod val="50000"/>
                  </a:schemeClr>
                </a:solidFill>
              </a:rPr>
              <a:t> βιοτικό </a:t>
            </a:r>
            <a:r>
              <a:rPr lang="el-GR" sz="2000" b="1" dirty="0" smtClean="0">
                <a:solidFill>
                  <a:schemeClr val="accent2">
                    <a:lumMod val="50000"/>
                  </a:schemeClr>
                </a:solidFill>
              </a:rPr>
              <a:t>επίπεδο</a:t>
            </a:r>
            <a:r>
              <a:rPr lang="el-GR" sz="2000" dirty="0" smtClean="0"/>
              <a:t>. </a:t>
            </a:r>
          </a:p>
          <a:p>
            <a:r>
              <a:rPr lang="el-GR" sz="2000" dirty="0" smtClean="0"/>
              <a:t>• </a:t>
            </a:r>
            <a:r>
              <a:rPr lang="el-GR" sz="2000" b="1" dirty="0">
                <a:solidFill>
                  <a:schemeClr val="accent2">
                    <a:lumMod val="50000"/>
                  </a:schemeClr>
                </a:solidFill>
              </a:rPr>
              <a:t>Αδιαφορία του κράτους </a:t>
            </a:r>
            <a:r>
              <a:rPr lang="el-GR" sz="2000" dirty="0"/>
              <a:t>για την επαρχία, τις αγροτικές περιοχές, τις </a:t>
            </a:r>
            <a:r>
              <a:rPr lang="el-GR" sz="2000" dirty="0" err="1"/>
              <a:t>υποβαθµισµένες</a:t>
            </a:r>
            <a:r>
              <a:rPr lang="el-GR" sz="2000" dirty="0"/>
              <a:t> και τις </a:t>
            </a:r>
            <a:r>
              <a:rPr lang="el-GR" sz="2000" dirty="0" smtClean="0"/>
              <a:t>δυσπρόσιτες, </a:t>
            </a:r>
            <a:r>
              <a:rPr lang="el-GR" sz="2000" dirty="0" err="1" smtClean="0"/>
              <a:t>αδυναµία</a:t>
            </a:r>
            <a:r>
              <a:rPr lang="el-GR" sz="2000" dirty="0" smtClean="0"/>
              <a:t> ίδρυσης σχολείων</a:t>
            </a:r>
          </a:p>
          <a:p>
            <a:r>
              <a:rPr lang="el-GR" sz="2000" dirty="0" smtClean="0"/>
              <a:t>• </a:t>
            </a:r>
            <a:r>
              <a:rPr lang="el-GR" sz="2000" b="1" dirty="0">
                <a:solidFill>
                  <a:schemeClr val="accent2">
                    <a:lumMod val="50000"/>
                  </a:schemeClr>
                </a:solidFill>
              </a:rPr>
              <a:t>Κοινωνικές </a:t>
            </a:r>
            <a:r>
              <a:rPr lang="el-GR" sz="2000" b="1" dirty="0" smtClean="0">
                <a:solidFill>
                  <a:schemeClr val="accent2">
                    <a:lumMod val="50000"/>
                  </a:schemeClr>
                </a:solidFill>
              </a:rPr>
              <a:t>ανισότητες,  </a:t>
            </a:r>
            <a:r>
              <a:rPr lang="el-GR" sz="2000" dirty="0"/>
              <a:t>µη </a:t>
            </a:r>
            <a:r>
              <a:rPr lang="el-GR" sz="2000" dirty="0" err="1"/>
              <a:t>κατοχυρωµένο</a:t>
            </a:r>
            <a:r>
              <a:rPr lang="el-GR" sz="2000" dirty="0"/>
              <a:t> για όλους το κοινωνικό </a:t>
            </a:r>
            <a:r>
              <a:rPr lang="el-GR" sz="2000" dirty="0" err="1"/>
              <a:t>δικαίωµα</a:t>
            </a:r>
            <a:r>
              <a:rPr lang="el-GR" sz="2000" dirty="0"/>
              <a:t> στην </a:t>
            </a:r>
            <a:r>
              <a:rPr lang="el-GR" sz="2000" dirty="0" smtClean="0"/>
              <a:t>παιδεία: ο </a:t>
            </a:r>
            <a:r>
              <a:rPr lang="el-GR" sz="2000" dirty="0" err="1"/>
              <a:t>αναλφαβητισµός</a:t>
            </a:r>
            <a:r>
              <a:rPr lang="el-GR" sz="2000" dirty="0"/>
              <a:t> συνδέεται στενά µε τη φτώχεια και την κοινωνική περιθωριοποίηση (για </a:t>
            </a:r>
            <a:r>
              <a:rPr lang="el-GR" sz="2000" dirty="0" err="1"/>
              <a:t>παράδειγµα</a:t>
            </a:r>
            <a:r>
              <a:rPr lang="el-GR" sz="2000" dirty="0"/>
              <a:t> τα παιδιά αναλφάβητων γονιών έχουν µ</a:t>
            </a:r>
            <a:r>
              <a:rPr lang="el-GR" sz="2000" dirty="0" err="1"/>
              <a:t>εγαλύτερες</a:t>
            </a:r>
            <a:r>
              <a:rPr lang="el-GR" sz="2000" dirty="0"/>
              <a:t> πιθανότητες να µ</a:t>
            </a:r>
            <a:r>
              <a:rPr lang="el-GR" sz="2000" dirty="0" err="1"/>
              <a:t>είνουν</a:t>
            </a:r>
            <a:r>
              <a:rPr lang="el-GR" sz="2000" dirty="0"/>
              <a:t> αναλφάβητα).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2215</Words>
  <Application>Microsoft Office PowerPoint</Application>
  <PresentationFormat>Προβολή στην οθόνη (4:3)</PresentationFormat>
  <Paragraphs>122</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ΑΝΑΛΦΑΒΗΤΙΣΜΟΣ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ΑΝΑΛΦΑΒΗΤΙΣΜΟΣ</dc:title>
  <dc:creator>user</dc:creator>
  <cp:lastModifiedBy>user</cp:lastModifiedBy>
  <cp:revision>99</cp:revision>
  <dcterms:created xsi:type="dcterms:W3CDTF">2020-11-28T16:37:30Z</dcterms:created>
  <dcterms:modified xsi:type="dcterms:W3CDTF">2020-11-30T16:56:00Z</dcterms:modified>
</cp:coreProperties>
</file>