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76" r:id="rId5"/>
    <p:sldId id="259" r:id="rId6"/>
    <p:sldId id="27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7E5B10D-C7CE-4D01-85CC-C3840E52E253}" type="datetimeFigureOut">
              <a:rPr lang="el-GR" smtClean="0"/>
              <a:pPr/>
              <a:t>8/2/2023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9B09F9C-D747-442B-BFCA-D1E5F71C330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alpha val="54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5B10D-C7CE-4D01-85CC-C3840E52E253}" type="datetimeFigureOut">
              <a:rPr lang="el-GR" smtClean="0"/>
              <a:pPr/>
              <a:t>8/2/2023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09F9C-D747-442B-BFCA-D1E5F71C330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fiveia.g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chemeClr val="accent4">
                    <a:lumMod val="50000"/>
                  </a:schemeClr>
                </a:solidFill>
                <a:latin typeface="Century Gothic" pitchFamily="34" charset="0"/>
              </a:rPr>
              <a:t>ΕΦΗΒΕΙΑ</a:t>
            </a:r>
            <a:endParaRPr lang="el-GR" sz="2800" b="1" dirty="0">
              <a:solidFill>
                <a:schemeClr val="accent4">
                  <a:lumMod val="50000"/>
                </a:schemeClr>
              </a:solidFill>
              <a:latin typeface="Century Gothic" pitchFamily="34" charset="0"/>
            </a:endParaRPr>
          </a:p>
        </p:txBody>
      </p:sp>
      <p:pic>
        <p:nvPicPr>
          <p:cNvPr id="3" name="Picture 2" descr="The Shadow On The Moon At Night: 2008"/>
          <p:cNvPicPr>
            <a:picLocks noChangeAspect="1" noChangeArrowheads="1"/>
          </p:cNvPicPr>
          <p:nvPr/>
        </p:nvPicPr>
        <p:blipFill>
          <a:blip r:embed="rId2" cstate="print"/>
          <a:srcRect/>
          <a:stretch>
            <a:fillRect/>
          </a:stretch>
        </p:blipFill>
        <p:spPr bwMode="auto">
          <a:xfrm>
            <a:off x="3143240" y="1785926"/>
            <a:ext cx="2838450" cy="37242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357166"/>
            <a:ext cx="7715304" cy="2616101"/>
          </a:xfrm>
          <a:prstGeom prst="rect">
            <a:avLst/>
          </a:prstGeom>
        </p:spPr>
        <p:txBody>
          <a:bodyPr wrap="square">
            <a:spAutoFit/>
          </a:bodyPr>
          <a:lstStyle/>
          <a:p>
            <a:r>
              <a:rPr lang="el-GR" sz="2400" b="1" dirty="0">
                <a:solidFill>
                  <a:schemeClr val="accent4">
                    <a:lumMod val="50000"/>
                  </a:schemeClr>
                </a:solidFill>
                <a:latin typeface="Century Gothic" pitchFamily="34" charset="0"/>
              </a:rPr>
              <a:t>Πώς αντιδρούν οι νέοι σε όλα αυτά</a:t>
            </a:r>
            <a:r>
              <a:rPr lang="el-GR" sz="2400" b="1" dirty="0" smtClean="0">
                <a:solidFill>
                  <a:schemeClr val="accent4">
                    <a:lumMod val="50000"/>
                  </a:schemeClr>
                </a:solidFill>
                <a:latin typeface="Century Gothic" pitchFamily="34" charset="0"/>
              </a:rPr>
              <a:t>;</a:t>
            </a:r>
            <a:endParaRPr lang="el-GR" sz="2400" dirty="0" smtClean="0">
              <a:latin typeface="Century Gothic" pitchFamily="34" charset="0"/>
            </a:endParaRPr>
          </a:p>
          <a:p>
            <a:r>
              <a:rPr lang="el-GR" dirty="0" smtClean="0">
                <a:latin typeface="Century Gothic" pitchFamily="34" charset="0"/>
              </a:rPr>
              <a:t> </a:t>
            </a:r>
            <a:r>
              <a:rPr lang="el-GR" sz="2000" dirty="0">
                <a:latin typeface="Century Gothic" pitchFamily="34" charset="0"/>
              </a:rPr>
              <a:t>Δεν αντιδρούν όλοι το ίδιο, </a:t>
            </a:r>
            <a:r>
              <a:rPr lang="el-GR" sz="2000" dirty="0" smtClean="0">
                <a:latin typeface="Century Gothic" pitchFamily="34" charset="0"/>
              </a:rPr>
              <a:t>κάποιοι υπακούν </a:t>
            </a:r>
            <a:r>
              <a:rPr lang="el-GR" sz="2000" dirty="0">
                <a:latin typeface="Century Gothic" pitchFamily="34" charset="0"/>
              </a:rPr>
              <a:t>και συμβιβάζονται. Η αντίδραση ποικίλλει και εκδηλώνεται </a:t>
            </a:r>
            <a:r>
              <a:rPr lang="el-GR" sz="2000" dirty="0" smtClean="0">
                <a:latin typeface="Century Gothic" pitchFamily="34" charset="0"/>
              </a:rPr>
              <a:t>: </a:t>
            </a:r>
          </a:p>
          <a:p>
            <a:r>
              <a:rPr lang="el-GR" sz="2000" dirty="0" smtClean="0">
                <a:latin typeface="Century Gothic" pitchFamily="34" charset="0"/>
              </a:rPr>
              <a:t>• με την εξωτερική </a:t>
            </a:r>
            <a:r>
              <a:rPr lang="el-GR" sz="2000" dirty="0">
                <a:latin typeface="Century Gothic" pitchFamily="34" charset="0"/>
              </a:rPr>
              <a:t>εμφάνιση </a:t>
            </a:r>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τον τρόπο ψυχαγωγίας </a:t>
            </a:r>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τις συναναστροφές </a:t>
            </a:r>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τη γλώσσα (νεανική ιδιόλεκτος «γλώσσα των νέων» ) </a:t>
            </a:r>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την αδιαφορία και απάθεια</a:t>
            </a:r>
          </a:p>
        </p:txBody>
      </p:sp>
      <p:pic>
        <p:nvPicPr>
          <p:cNvPr id="14338" name="Picture 2" descr="Το νόημα των &quot;selfie&quot; για τους εφήβους και η στάση των γονέων | Best  Coaching"/>
          <p:cNvPicPr>
            <a:picLocks noChangeAspect="1" noChangeArrowheads="1"/>
          </p:cNvPicPr>
          <p:nvPr/>
        </p:nvPicPr>
        <p:blipFill>
          <a:blip r:embed="rId2" cstate="print"/>
          <a:srcRect/>
          <a:stretch>
            <a:fillRect/>
          </a:stretch>
        </p:blipFill>
        <p:spPr bwMode="auto">
          <a:xfrm>
            <a:off x="3260526" y="3286124"/>
            <a:ext cx="4330886" cy="2833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357166"/>
            <a:ext cx="7500990" cy="2616101"/>
          </a:xfrm>
          <a:prstGeom prst="rect">
            <a:avLst/>
          </a:prstGeom>
        </p:spPr>
        <p:txBody>
          <a:bodyPr wrap="square">
            <a:spAutoFit/>
          </a:bodyPr>
          <a:lstStyle/>
          <a:p>
            <a:r>
              <a:rPr lang="el-GR" sz="2400" b="1" dirty="0">
                <a:solidFill>
                  <a:schemeClr val="accent4">
                    <a:lumMod val="50000"/>
                  </a:schemeClr>
                </a:solidFill>
                <a:latin typeface="Century Gothic" pitchFamily="34" charset="0"/>
              </a:rPr>
              <a:t>Πώς αντιδρούν οι νέοι σε όλα αυτά; </a:t>
            </a:r>
            <a:endParaRPr lang="el-GR" sz="2400" b="1" dirty="0" smtClean="0">
              <a:solidFill>
                <a:schemeClr val="accent4">
                  <a:lumMod val="50000"/>
                </a:schemeClr>
              </a:solidFill>
              <a:latin typeface="Century Gothic" pitchFamily="34" charset="0"/>
            </a:endParaRPr>
          </a:p>
          <a:p>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την έλλειψη σεβασμού προς όλους και ιδίως σε </a:t>
            </a:r>
            <a:r>
              <a:rPr lang="el-GR" sz="2000" dirty="0" smtClean="0">
                <a:latin typeface="Century Gothic" pitchFamily="34" charset="0"/>
              </a:rPr>
              <a:t>μεγαλύτερους </a:t>
            </a:r>
          </a:p>
          <a:p>
            <a:r>
              <a:rPr lang="el-GR" sz="2000" dirty="0" smtClean="0">
                <a:latin typeface="Century Gothic" pitchFamily="34" charset="0"/>
              </a:rPr>
              <a:t>• </a:t>
            </a:r>
            <a:r>
              <a:rPr lang="el-GR" sz="2000" dirty="0">
                <a:latin typeface="Century Gothic" pitchFamily="34" charset="0"/>
              </a:rPr>
              <a:t>με την αμφισβήτηση και άρνηση των παραδομένων αξιών και δομών </a:t>
            </a:r>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με επιθετική συμπεριφορά, </a:t>
            </a:r>
            <a:r>
              <a:rPr lang="el-GR" sz="2000" dirty="0" smtClean="0">
                <a:latin typeface="Century Gothic" pitchFamily="34" charset="0"/>
              </a:rPr>
              <a:t>βία</a:t>
            </a:r>
          </a:p>
          <a:p>
            <a:r>
              <a:rPr lang="el-GR" sz="2000" dirty="0" smtClean="0">
                <a:latin typeface="Century Gothic" pitchFamily="34" charset="0"/>
              </a:rPr>
              <a:t>• </a:t>
            </a:r>
            <a:r>
              <a:rPr lang="el-GR" sz="2000" dirty="0">
                <a:latin typeface="Century Gothic" pitchFamily="34" charset="0"/>
              </a:rPr>
              <a:t>με φυγή στα ναρκωτικά , στο αλκοόλ </a:t>
            </a:r>
            <a:endParaRPr lang="el-GR" sz="2000" dirty="0" smtClean="0">
              <a:latin typeface="Century Gothic" pitchFamily="34" charset="0"/>
            </a:endParaRPr>
          </a:p>
        </p:txBody>
      </p:sp>
      <p:pic>
        <p:nvPicPr>
          <p:cNvPr id="13314" name="Picture 2" descr="alldayschool: Έκφραση - Έκθεση Α' Λυκείου : Χάσμα γενεών"/>
          <p:cNvPicPr>
            <a:picLocks noChangeAspect="1" noChangeArrowheads="1"/>
          </p:cNvPicPr>
          <p:nvPr/>
        </p:nvPicPr>
        <p:blipFill>
          <a:blip r:embed="rId2" cstate="print"/>
          <a:srcRect/>
          <a:stretch>
            <a:fillRect/>
          </a:stretch>
        </p:blipFill>
        <p:spPr bwMode="auto">
          <a:xfrm>
            <a:off x="2285984" y="3397188"/>
            <a:ext cx="6029316" cy="2865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286808" cy="2062103"/>
          </a:xfrm>
          <a:prstGeom prst="rect">
            <a:avLst/>
          </a:prstGeom>
        </p:spPr>
        <p:txBody>
          <a:bodyPr wrap="square">
            <a:spAutoFit/>
          </a:bodyPr>
          <a:lstStyle/>
          <a:p>
            <a:r>
              <a:rPr lang="el-GR" sz="2400" b="1" dirty="0">
                <a:solidFill>
                  <a:schemeClr val="accent4">
                    <a:lumMod val="50000"/>
                  </a:schemeClr>
                </a:solidFill>
                <a:latin typeface="Century Gothic" pitchFamily="34" charset="0"/>
              </a:rPr>
              <a:t>Τι λέει ο Αριστοτέλης; (επιλογή αποσπασμάτων) </a:t>
            </a:r>
            <a:endParaRPr lang="el-GR" sz="2400" b="1" dirty="0" smtClean="0">
              <a:solidFill>
                <a:schemeClr val="accent4">
                  <a:lumMod val="50000"/>
                </a:schemeClr>
              </a:solidFill>
              <a:latin typeface="Century Gothic" pitchFamily="34" charset="0"/>
            </a:endParaRPr>
          </a:p>
          <a:p>
            <a:endParaRPr lang="el-GR" sz="2400" b="1" dirty="0" smtClean="0">
              <a:solidFill>
                <a:schemeClr val="accent6"/>
              </a:solidFill>
              <a:latin typeface="Century Gothic" pitchFamily="34" charset="0"/>
            </a:endParaRPr>
          </a:p>
          <a:p>
            <a:pPr>
              <a:buFont typeface="Arial" pitchFamily="34" charset="0"/>
              <a:buChar char="•"/>
            </a:pPr>
            <a:r>
              <a:rPr lang="el-GR" sz="2000" dirty="0" smtClean="0">
                <a:latin typeface="Century Gothic" pitchFamily="34" charset="0"/>
              </a:rPr>
              <a:t> Από </a:t>
            </a:r>
            <a:r>
              <a:rPr lang="el-GR" sz="2000" dirty="0">
                <a:latin typeface="Century Gothic" pitchFamily="34" charset="0"/>
              </a:rPr>
              <a:t>τις επιθυμίες που σχετίζονται με το σώμα κυνηγούν κατά κύριο λόγο την </a:t>
            </a:r>
            <a:r>
              <a:rPr lang="el-GR" sz="2000" dirty="0" smtClean="0">
                <a:latin typeface="Century Gothic" pitchFamily="34" charset="0"/>
              </a:rPr>
              <a:t>ερωτική.</a:t>
            </a:r>
          </a:p>
          <a:p>
            <a:pPr>
              <a:buFont typeface="Arial" pitchFamily="34" charset="0"/>
              <a:buChar char="•"/>
            </a:pPr>
            <a:r>
              <a:rPr lang="el-GR" sz="2000" dirty="0" smtClean="0">
                <a:latin typeface="Century Gothic" pitchFamily="34" charset="0"/>
              </a:rPr>
              <a:t> </a:t>
            </a:r>
            <a:r>
              <a:rPr lang="el-GR" sz="2000" dirty="0">
                <a:latin typeface="Century Gothic" pitchFamily="34" charset="0"/>
              </a:rPr>
              <a:t>Αλλάζουν εύκολα επιθυμίες και τις χορταίνουν </a:t>
            </a:r>
            <a:r>
              <a:rPr lang="el-GR" sz="2000" dirty="0" smtClean="0">
                <a:latin typeface="Century Gothic" pitchFamily="34" charset="0"/>
              </a:rPr>
              <a:t>γρήγορα. </a:t>
            </a:r>
          </a:p>
          <a:p>
            <a:r>
              <a:rPr lang="el-GR" sz="2000" dirty="0">
                <a:latin typeface="Century Gothic" pitchFamily="34" charset="0"/>
              </a:rPr>
              <a:t> </a:t>
            </a:r>
          </a:p>
        </p:txBody>
      </p:sp>
      <p:pic>
        <p:nvPicPr>
          <p:cNvPr id="12290" name="Picture 2" descr="ΠΑΡΕΕΣ ΣΥΝΟΜΗΛΙΚΩΝ - ΠΡΟΣΩΠΙΚΟΤΗΤΑ - ΒΑΣΙΚΟΙ ΠΑΡΑΓΟΝΤΕΣ ΠΟΥ ΤΗΝ ΕΠΗΡΕΑΖΟΥΝ"/>
          <p:cNvPicPr>
            <a:picLocks noChangeAspect="1" noChangeArrowheads="1"/>
          </p:cNvPicPr>
          <p:nvPr/>
        </p:nvPicPr>
        <p:blipFill>
          <a:blip r:embed="rId2" cstate="print"/>
          <a:srcRect/>
          <a:stretch>
            <a:fillRect/>
          </a:stretch>
        </p:blipFill>
        <p:spPr bwMode="auto">
          <a:xfrm>
            <a:off x="2786050" y="2714620"/>
            <a:ext cx="5262558" cy="3505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642918"/>
            <a:ext cx="8001056" cy="1323439"/>
          </a:xfrm>
          <a:prstGeom prst="rect">
            <a:avLst/>
          </a:prstGeom>
        </p:spPr>
        <p:txBody>
          <a:bodyPr wrap="square">
            <a:spAutoFit/>
          </a:bodyPr>
          <a:lstStyle/>
          <a:p>
            <a:pPr>
              <a:buFont typeface="Arial" pitchFamily="34" charset="0"/>
              <a:buChar char="•"/>
            </a:pPr>
            <a:r>
              <a:rPr lang="el-GR" sz="2000" dirty="0" smtClean="0">
                <a:latin typeface="Century Gothic" pitchFamily="34" charset="0"/>
              </a:rPr>
              <a:t>Αγαπούν </a:t>
            </a:r>
            <a:r>
              <a:rPr lang="el-GR" sz="2000" dirty="0">
                <a:latin typeface="Century Gothic" pitchFamily="34" charset="0"/>
              </a:rPr>
              <a:t>τις τιμές, πιο πολύ όμως αγαπούν τη </a:t>
            </a:r>
            <a:r>
              <a:rPr lang="el-GR" sz="2000" dirty="0" smtClean="0">
                <a:latin typeface="Century Gothic" pitchFamily="34" charset="0"/>
              </a:rPr>
              <a:t>νίκη.</a:t>
            </a:r>
          </a:p>
          <a:p>
            <a:pPr>
              <a:buFont typeface="Arial" pitchFamily="34" charset="0"/>
              <a:buChar char="•"/>
            </a:pPr>
            <a:endParaRPr lang="el-GR" sz="2000" dirty="0" smtClean="0">
              <a:latin typeface="Century Gothic" pitchFamily="34" charset="0"/>
            </a:endParaRPr>
          </a:p>
          <a:p>
            <a:pPr>
              <a:buFont typeface="Arial" pitchFamily="34" charset="0"/>
              <a:buChar char="•"/>
            </a:pPr>
            <a:r>
              <a:rPr lang="el-GR" sz="2000" dirty="0" smtClean="0">
                <a:latin typeface="Century Gothic" pitchFamily="34" charset="0"/>
              </a:rPr>
              <a:t> Η </a:t>
            </a:r>
            <a:r>
              <a:rPr lang="el-GR" sz="2000" dirty="0">
                <a:latin typeface="Century Gothic" pitchFamily="34" charset="0"/>
              </a:rPr>
              <a:t>αγάπη τους για το χρήμα είναι πολύ μικρή, επειδή δεν έχουν ακόμη δοκιμάσει στέρηση και </a:t>
            </a:r>
            <a:r>
              <a:rPr lang="el-GR" sz="2000" dirty="0" smtClean="0">
                <a:latin typeface="Century Gothic" pitchFamily="34" charset="0"/>
              </a:rPr>
              <a:t>φτώχεια.</a:t>
            </a:r>
            <a:endParaRPr lang="el-GR" sz="2000" dirty="0">
              <a:latin typeface="Century Gothic" pitchFamily="34" charset="0"/>
            </a:endParaRPr>
          </a:p>
        </p:txBody>
      </p:sp>
      <p:pic>
        <p:nvPicPr>
          <p:cNvPr id="11266" name="Picture 2" descr="Το &quot;χρυσό&quot; της Εθνικής εφήβων το 2008 θυμήθηκε η ΕΟΚ (vid) | SPORTS ROOM"/>
          <p:cNvPicPr>
            <a:picLocks noChangeAspect="1" noChangeArrowheads="1"/>
          </p:cNvPicPr>
          <p:nvPr/>
        </p:nvPicPr>
        <p:blipFill>
          <a:blip r:embed="rId2" cstate="print"/>
          <a:srcRect/>
          <a:stretch>
            <a:fillRect/>
          </a:stretch>
        </p:blipFill>
        <p:spPr bwMode="auto">
          <a:xfrm>
            <a:off x="1643042" y="2264981"/>
            <a:ext cx="6191248" cy="41881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785794"/>
            <a:ext cx="8286808" cy="1323439"/>
          </a:xfrm>
          <a:prstGeom prst="rect">
            <a:avLst/>
          </a:prstGeom>
        </p:spPr>
        <p:txBody>
          <a:bodyPr wrap="square">
            <a:spAutoFit/>
          </a:bodyPr>
          <a:lstStyle/>
          <a:p>
            <a:pPr>
              <a:buFont typeface="Arial" pitchFamily="34" charset="0"/>
              <a:buChar char="•"/>
            </a:pPr>
            <a:r>
              <a:rPr lang="el-GR" sz="2000" dirty="0" smtClean="0">
                <a:latin typeface="Century Gothic" pitchFamily="34" charset="0"/>
              </a:rPr>
              <a:t> Ο </a:t>
            </a:r>
            <a:r>
              <a:rPr lang="el-GR" sz="2000" dirty="0">
                <a:latin typeface="Century Gothic" pitchFamily="34" charset="0"/>
              </a:rPr>
              <a:t>χαρακτήρας τους είναι τέτοιος που </a:t>
            </a:r>
            <a:r>
              <a:rPr lang="el-GR" sz="2000" dirty="0" smtClean="0">
                <a:latin typeface="Century Gothic" pitchFamily="34" charset="0"/>
              </a:rPr>
              <a:t>δεν βλέπουν </a:t>
            </a:r>
            <a:r>
              <a:rPr lang="el-GR" sz="2000" dirty="0">
                <a:latin typeface="Century Gothic" pitchFamily="34" charset="0"/>
              </a:rPr>
              <a:t>την κακή όψη των πραγμάτων, αλλά την </a:t>
            </a:r>
            <a:r>
              <a:rPr lang="el-GR" sz="2000" dirty="0" smtClean="0">
                <a:latin typeface="Century Gothic" pitchFamily="34" charset="0"/>
              </a:rPr>
              <a:t>καλή.</a:t>
            </a:r>
          </a:p>
          <a:p>
            <a:endParaRPr lang="el-GR" sz="2000" dirty="0" smtClean="0">
              <a:latin typeface="Century Gothic" pitchFamily="34" charset="0"/>
            </a:endParaRPr>
          </a:p>
          <a:p>
            <a:pPr>
              <a:buFont typeface="Arial" pitchFamily="34" charset="0"/>
              <a:buChar char="•"/>
            </a:pPr>
            <a:r>
              <a:rPr lang="el-GR" sz="2000" dirty="0" smtClean="0">
                <a:latin typeface="Century Gothic" pitchFamily="34" charset="0"/>
              </a:rPr>
              <a:t>  Αντιμετωπίζουν </a:t>
            </a:r>
            <a:r>
              <a:rPr lang="el-GR" sz="2000" dirty="0">
                <a:latin typeface="Century Gothic" pitchFamily="34" charset="0"/>
              </a:rPr>
              <a:t>τη ζωή με </a:t>
            </a:r>
            <a:r>
              <a:rPr lang="el-GR" sz="2000" dirty="0" smtClean="0">
                <a:latin typeface="Century Gothic" pitchFamily="34" charset="0"/>
              </a:rPr>
              <a:t>αισιοδοξία.</a:t>
            </a:r>
            <a:endParaRPr lang="el-GR" sz="2000" dirty="0">
              <a:latin typeface="Century Gothic" pitchFamily="34" charset="0"/>
            </a:endParaRPr>
          </a:p>
        </p:txBody>
      </p:sp>
      <p:pic>
        <p:nvPicPr>
          <p:cNvPr id="10242" name="Picture 2" descr="Στιχο-Μυθία: Ιουνίου 2011"/>
          <p:cNvPicPr>
            <a:picLocks noChangeAspect="1" noChangeArrowheads="1"/>
          </p:cNvPicPr>
          <p:nvPr/>
        </p:nvPicPr>
        <p:blipFill>
          <a:blip r:embed="rId2" cstate="print"/>
          <a:srcRect/>
          <a:stretch>
            <a:fillRect/>
          </a:stretch>
        </p:blipFill>
        <p:spPr bwMode="auto">
          <a:xfrm>
            <a:off x="3500430" y="2571744"/>
            <a:ext cx="381000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428604"/>
            <a:ext cx="8072494" cy="1323439"/>
          </a:xfrm>
          <a:prstGeom prst="rect">
            <a:avLst/>
          </a:prstGeom>
        </p:spPr>
        <p:txBody>
          <a:bodyPr wrap="square">
            <a:spAutoFit/>
          </a:bodyPr>
          <a:lstStyle/>
          <a:p>
            <a:pPr>
              <a:buFont typeface="Arial" pitchFamily="34" charset="0"/>
              <a:buChar char="•"/>
            </a:pPr>
            <a:r>
              <a:rPr lang="el-GR" dirty="0" smtClean="0"/>
              <a:t> </a:t>
            </a:r>
            <a:r>
              <a:rPr lang="el-GR" sz="2000" dirty="0">
                <a:latin typeface="Century Gothic" pitchFamily="34" charset="0"/>
              </a:rPr>
              <a:t>Ζουν κυρίως με την </a:t>
            </a:r>
            <a:r>
              <a:rPr lang="el-GR" sz="2000" dirty="0" smtClean="0">
                <a:latin typeface="Century Gothic" pitchFamily="34" charset="0"/>
              </a:rPr>
              <a:t>ελπίδα. </a:t>
            </a:r>
          </a:p>
          <a:p>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rPr>
              <a:t> </a:t>
            </a:r>
            <a:r>
              <a:rPr lang="el-GR" sz="2000" dirty="0" smtClean="0">
                <a:latin typeface="Century Gothic" pitchFamily="34" charset="0"/>
              </a:rPr>
              <a:t>Παραφέρονται εύκολα, είναι ευέξαπτοι και ρέπουν στο να αφήνονται να παρασυρθούν από το θυμό τους</a:t>
            </a:r>
            <a:endParaRPr lang="el-GR" sz="2000" dirty="0">
              <a:latin typeface="Century Gothic" pitchFamily="34" charset="0"/>
            </a:endParaRPr>
          </a:p>
        </p:txBody>
      </p:sp>
      <p:pic>
        <p:nvPicPr>
          <p:cNvPr id="9218" name="Picture 2" descr="Καρδιά Τα Χέρια Ρομαντικό - Δωρεάν φωτογραφία στο Pixabay"/>
          <p:cNvPicPr>
            <a:picLocks noChangeAspect="1" noChangeArrowheads="1"/>
          </p:cNvPicPr>
          <p:nvPr/>
        </p:nvPicPr>
        <p:blipFill>
          <a:blip r:embed="rId2" cstate="print"/>
          <a:srcRect/>
          <a:stretch>
            <a:fillRect/>
          </a:stretch>
        </p:blipFill>
        <p:spPr bwMode="auto">
          <a:xfrm>
            <a:off x="4143372" y="3286124"/>
            <a:ext cx="3815446" cy="2762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428605"/>
            <a:ext cx="6143652" cy="1015663"/>
          </a:xfrm>
          <a:prstGeom prst="rect">
            <a:avLst/>
          </a:prstGeom>
        </p:spPr>
        <p:txBody>
          <a:bodyPr wrap="square">
            <a:spAutoFit/>
          </a:bodyPr>
          <a:lstStyle/>
          <a:p>
            <a:pPr>
              <a:buFont typeface="Arial" pitchFamily="34" charset="0"/>
              <a:buChar char="•"/>
            </a:pPr>
            <a:r>
              <a:rPr lang="el-GR" dirty="0" smtClean="0"/>
              <a:t> </a:t>
            </a:r>
            <a:r>
              <a:rPr lang="el-GR" sz="2000" dirty="0" smtClean="0">
                <a:latin typeface="Century Gothic" pitchFamily="34" charset="0"/>
              </a:rPr>
              <a:t>Έχουν θάρρος </a:t>
            </a:r>
          </a:p>
          <a:p>
            <a:endParaRPr lang="el-GR" sz="2000" dirty="0" smtClean="0">
              <a:latin typeface="Century Gothic" pitchFamily="34" charset="0"/>
            </a:endParaRPr>
          </a:p>
          <a:p>
            <a:pPr>
              <a:buFont typeface="Arial" pitchFamily="34" charset="0"/>
              <a:buChar char="•"/>
            </a:pPr>
            <a:r>
              <a:rPr lang="el-GR" sz="2000" dirty="0" smtClean="0">
                <a:latin typeface="Century Gothic" pitchFamily="34" charset="0"/>
              </a:rPr>
              <a:t> Είναι συνεσταλμένοι </a:t>
            </a:r>
            <a:r>
              <a:rPr lang="el-GR" sz="2000" dirty="0">
                <a:latin typeface="Century Gothic" pitchFamily="34" charset="0"/>
              </a:rPr>
              <a:t>και ντροπαλοί</a:t>
            </a:r>
          </a:p>
        </p:txBody>
      </p:sp>
      <p:sp>
        <p:nvSpPr>
          <p:cNvPr id="8194" name="AutoShape 2" descr="Untit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6" name="AutoShape 4" descr="Untit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7" name="Picture 5" descr="C:\Users\user\Desktop\αρχείο λήψης.jpg"/>
          <p:cNvPicPr>
            <a:picLocks noChangeAspect="1" noChangeArrowheads="1"/>
          </p:cNvPicPr>
          <p:nvPr/>
        </p:nvPicPr>
        <p:blipFill>
          <a:blip r:embed="rId2" cstate="print"/>
          <a:srcRect/>
          <a:stretch>
            <a:fillRect/>
          </a:stretch>
        </p:blipFill>
        <p:spPr bwMode="auto">
          <a:xfrm>
            <a:off x="4071934" y="2428868"/>
            <a:ext cx="4257393" cy="2857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571480"/>
            <a:ext cx="7358114" cy="1323439"/>
          </a:xfrm>
          <a:prstGeom prst="rect">
            <a:avLst/>
          </a:prstGeom>
        </p:spPr>
        <p:txBody>
          <a:bodyPr wrap="square">
            <a:spAutoFit/>
          </a:bodyPr>
          <a:lstStyle/>
          <a:p>
            <a:pPr>
              <a:buFont typeface="Arial" pitchFamily="34" charset="0"/>
              <a:buChar char="•"/>
            </a:pPr>
            <a:r>
              <a:rPr lang="el-GR" sz="2000" dirty="0" smtClean="0">
                <a:latin typeface="Century Gothic" pitchFamily="34" charset="0"/>
              </a:rPr>
              <a:t>Είναι μεγαλόψυχοι.</a:t>
            </a:r>
          </a:p>
          <a:p>
            <a:endParaRPr lang="en-US" sz="2000" dirty="0" smtClean="0">
              <a:latin typeface="Century Gothic" pitchFamily="34" charset="0"/>
            </a:endParaRPr>
          </a:p>
          <a:p>
            <a:pPr>
              <a:buFont typeface="Arial" pitchFamily="34" charset="0"/>
              <a:buChar char="•"/>
            </a:pPr>
            <a:r>
              <a:rPr lang="el-GR" sz="2000" dirty="0" smtClean="0">
                <a:latin typeface="Century Gothic" pitchFamily="34" charset="0"/>
              </a:rPr>
              <a:t> Προτιμούν </a:t>
            </a:r>
            <a:r>
              <a:rPr lang="el-GR" sz="2000" dirty="0">
                <a:latin typeface="Century Gothic" pitchFamily="34" charset="0"/>
              </a:rPr>
              <a:t>να </a:t>
            </a:r>
            <a:r>
              <a:rPr lang="el-GR" sz="2000" dirty="0" smtClean="0">
                <a:latin typeface="Century Gothic" pitchFamily="34" charset="0"/>
              </a:rPr>
              <a:t>κάνουν μάλλον </a:t>
            </a:r>
            <a:r>
              <a:rPr lang="el-GR" sz="2000" dirty="0">
                <a:latin typeface="Century Gothic" pitchFamily="34" charset="0"/>
              </a:rPr>
              <a:t>όμορφα </a:t>
            </a:r>
            <a:r>
              <a:rPr lang="el-GR" sz="2000" dirty="0" smtClean="0">
                <a:latin typeface="Century Gothic" pitchFamily="34" charset="0"/>
              </a:rPr>
              <a:t>πράγματα</a:t>
            </a:r>
            <a:r>
              <a:rPr lang="en-US" sz="2000" dirty="0" smtClean="0">
                <a:latin typeface="Century Gothic" pitchFamily="34" charset="0"/>
              </a:rPr>
              <a:t>,</a:t>
            </a:r>
            <a:r>
              <a:rPr lang="el-GR" sz="2000" dirty="0" smtClean="0">
                <a:latin typeface="Century Gothic" pitchFamily="34" charset="0"/>
              </a:rPr>
              <a:t> </a:t>
            </a:r>
            <a:r>
              <a:rPr lang="el-GR" sz="2000" dirty="0">
                <a:latin typeface="Century Gothic" pitchFamily="34" charset="0"/>
              </a:rPr>
              <a:t>παρά πράγματα που τους </a:t>
            </a:r>
            <a:r>
              <a:rPr lang="el-GR" sz="2000" dirty="0" smtClean="0">
                <a:latin typeface="Century Gothic" pitchFamily="34" charset="0"/>
              </a:rPr>
              <a:t>συμφέρουν.</a:t>
            </a:r>
            <a:endParaRPr lang="el-GR" sz="2000" dirty="0">
              <a:latin typeface="Century Gothic" pitchFamily="34" charset="0"/>
            </a:endParaRPr>
          </a:p>
        </p:txBody>
      </p:sp>
      <p:pic>
        <p:nvPicPr>
          <p:cNvPr id="7170" name="Picture 2" descr="Αγόρια και κορίτσια στην εφηβεία, Louise Spilsbury - Skroutz.gr"/>
          <p:cNvPicPr>
            <a:picLocks noChangeAspect="1" noChangeArrowheads="1"/>
          </p:cNvPicPr>
          <p:nvPr/>
        </p:nvPicPr>
        <p:blipFill>
          <a:blip r:embed="rId2" cstate="print"/>
          <a:srcRect/>
          <a:stretch>
            <a:fillRect/>
          </a:stretch>
        </p:blipFill>
        <p:spPr bwMode="auto">
          <a:xfrm>
            <a:off x="4071934" y="2285992"/>
            <a:ext cx="2500330" cy="29527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00042"/>
            <a:ext cx="8143932" cy="1323439"/>
          </a:xfrm>
          <a:prstGeom prst="rect">
            <a:avLst/>
          </a:prstGeom>
        </p:spPr>
        <p:txBody>
          <a:bodyPr wrap="square">
            <a:spAutoFit/>
          </a:bodyPr>
          <a:lstStyle/>
          <a:p>
            <a:pPr>
              <a:buFont typeface="Arial" pitchFamily="34" charset="0"/>
              <a:buChar char="•"/>
            </a:pPr>
            <a:r>
              <a:rPr lang="el-GR" dirty="0" smtClean="0"/>
              <a:t> </a:t>
            </a:r>
            <a:r>
              <a:rPr lang="el-GR" sz="2000" dirty="0" smtClean="0">
                <a:latin typeface="Century Gothic" pitchFamily="34" charset="0"/>
              </a:rPr>
              <a:t>Αγαπούν τους </a:t>
            </a:r>
            <a:r>
              <a:rPr lang="el-GR" sz="2000" dirty="0">
                <a:latin typeface="Century Gothic" pitchFamily="34" charset="0"/>
              </a:rPr>
              <a:t>φίλους τους και τους συντρόφους τους </a:t>
            </a:r>
            <a:r>
              <a:rPr lang="el-GR" sz="2000" dirty="0" smtClean="0">
                <a:latin typeface="Century Gothic" pitchFamily="34" charset="0"/>
              </a:rPr>
              <a:t>περισσότερο.</a:t>
            </a:r>
          </a:p>
          <a:p>
            <a:endParaRPr lang="en-US" sz="2000" dirty="0" smtClean="0">
              <a:latin typeface="Century Gothic" pitchFamily="34" charset="0"/>
            </a:endParaRPr>
          </a:p>
          <a:p>
            <a:pPr>
              <a:buFont typeface="Arial" pitchFamily="34" charset="0"/>
              <a:buChar char="•"/>
            </a:pPr>
            <a:r>
              <a:rPr lang="el-GR" sz="2000" dirty="0" smtClean="0">
                <a:latin typeface="Century Gothic" pitchFamily="34" charset="0"/>
              </a:rPr>
              <a:t> Αγαπούν </a:t>
            </a:r>
            <a:r>
              <a:rPr lang="el-GR" sz="2000" dirty="0">
                <a:latin typeface="Century Gothic" pitchFamily="34" charset="0"/>
              </a:rPr>
              <a:t>σε υπερβολικό </a:t>
            </a:r>
            <a:r>
              <a:rPr lang="el-GR" sz="2000" dirty="0" smtClean="0">
                <a:latin typeface="Century Gothic" pitchFamily="34" charset="0"/>
              </a:rPr>
              <a:t>βαθμό.</a:t>
            </a:r>
            <a:endParaRPr lang="el-GR" sz="2000" dirty="0">
              <a:latin typeface="Century Gothic" pitchFamily="34" charset="0"/>
            </a:endParaRPr>
          </a:p>
        </p:txBody>
      </p:sp>
      <p:pic>
        <p:nvPicPr>
          <p:cNvPr id="6146" name="Picture 2" descr="Τα προβλήματα των εφήβων - ppt κατέβασμα"/>
          <p:cNvPicPr>
            <a:picLocks noChangeAspect="1" noChangeArrowheads="1"/>
          </p:cNvPicPr>
          <p:nvPr/>
        </p:nvPicPr>
        <p:blipFill>
          <a:blip r:embed="rId2" cstate="print"/>
          <a:srcRect/>
          <a:stretch>
            <a:fillRect/>
          </a:stretch>
        </p:blipFill>
        <p:spPr bwMode="auto">
          <a:xfrm flipH="1">
            <a:off x="4143372" y="2714620"/>
            <a:ext cx="4667249" cy="350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00042"/>
            <a:ext cx="7143800" cy="707886"/>
          </a:xfrm>
          <a:prstGeom prst="rect">
            <a:avLst/>
          </a:prstGeom>
        </p:spPr>
        <p:txBody>
          <a:bodyPr wrap="square">
            <a:spAutoFit/>
          </a:bodyPr>
          <a:lstStyle/>
          <a:p>
            <a:pPr>
              <a:buFont typeface="Arial" pitchFamily="34" charset="0"/>
              <a:buChar char="•"/>
            </a:pPr>
            <a:r>
              <a:rPr lang="el-GR" dirty="0" smtClean="0">
                <a:latin typeface="Century Gothic" pitchFamily="34" charset="0"/>
              </a:rPr>
              <a:t> </a:t>
            </a:r>
            <a:r>
              <a:rPr lang="el-GR" sz="2000" dirty="0">
                <a:latin typeface="Century Gothic" pitchFamily="34" charset="0"/>
              </a:rPr>
              <a:t>Πιστεύουν ότι τα ξέρουν </a:t>
            </a:r>
            <a:r>
              <a:rPr lang="el-GR" sz="2000" dirty="0" smtClean="0">
                <a:latin typeface="Century Gothic" pitchFamily="34" charset="0"/>
              </a:rPr>
              <a:t>όλα. </a:t>
            </a:r>
          </a:p>
          <a:p>
            <a:endParaRPr lang="el-GR" sz="2000" dirty="0" smtClean="0"/>
          </a:p>
        </p:txBody>
      </p:sp>
      <p:pic>
        <p:nvPicPr>
          <p:cNvPr id="5122" name="Picture 2" descr="Φωτεινός-Παντογνώστης"/>
          <p:cNvPicPr>
            <a:picLocks noChangeAspect="1" noChangeArrowheads="1" noCrop="1"/>
          </p:cNvPicPr>
          <p:nvPr/>
        </p:nvPicPr>
        <p:blipFill>
          <a:blip r:embed="rId2" cstate="print"/>
          <a:srcRect/>
          <a:stretch>
            <a:fillRect/>
          </a:stretch>
        </p:blipFill>
        <p:spPr bwMode="auto">
          <a:xfrm>
            <a:off x="2571736" y="1714488"/>
            <a:ext cx="4476780" cy="3357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71480"/>
            <a:ext cx="8358246" cy="6032421"/>
          </a:xfrm>
          <a:prstGeom prst="rect">
            <a:avLst/>
          </a:prstGeom>
        </p:spPr>
        <p:txBody>
          <a:bodyPr wrap="square">
            <a:spAutoFit/>
          </a:bodyPr>
          <a:lstStyle/>
          <a:p>
            <a:r>
              <a:rPr lang="el-GR" sz="2400" b="1" dirty="0" smtClean="0">
                <a:solidFill>
                  <a:schemeClr val="accent4">
                    <a:lumMod val="50000"/>
                  </a:schemeClr>
                </a:solidFill>
                <a:latin typeface="Century Gothic" pitchFamily="34" charset="0"/>
              </a:rPr>
              <a:t>Ορισμοί</a:t>
            </a:r>
          </a:p>
          <a:p>
            <a:endParaRPr lang="el-GR" sz="2400" dirty="0" smtClean="0">
              <a:latin typeface="Century Gothic" pitchFamily="34" charset="0"/>
            </a:endParaRPr>
          </a:p>
          <a:p>
            <a:r>
              <a:rPr lang="el-GR" dirty="0" smtClean="0">
                <a:latin typeface="Century Gothic" pitchFamily="34" charset="0"/>
              </a:rPr>
              <a:t> </a:t>
            </a:r>
            <a:r>
              <a:rPr lang="el-GR" sz="2000" dirty="0">
                <a:latin typeface="Century Gothic" pitchFamily="34" charset="0"/>
              </a:rPr>
              <a:t>Η εφηβεία είναι η περίοδος της μετάβασης από την παιδική στην ώριμη ηλικία κι έχει για κέντρο της την ήβη. Σαν όρος δηλαδή, αφορά στο σύνολο των ψυχικών λειτουργιών που συντελούνται επί </a:t>
            </a:r>
            <a:r>
              <a:rPr lang="el-GR" sz="2000" dirty="0" smtClean="0">
                <a:latin typeface="Century Gothic" pitchFamily="34" charset="0"/>
              </a:rPr>
              <a:t>της </a:t>
            </a:r>
            <a:r>
              <a:rPr lang="el-GR" sz="2000" dirty="0">
                <a:latin typeface="Century Gothic" pitchFamily="34" charset="0"/>
              </a:rPr>
              <a:t>ήβης (= εφηβεία) για να μπορέσει το άτομο να ενσωματώσει ψυχικά τις μεγάλες αλλαγές που προκύπτουν απ’ αυτήν. Τα </a:t>
            </a:r>
            <a:r>
              <a:rPr lang="el-GR" sz="2000" dirty="0" smtClean="0">
                <a:latin typeface="Century Gothic" pitchFamily="34" charset="0"/>
              </a:rPr>
              <a:t>όριά </a:t>
            </a:r>
            <a:r>
              <a:rPr lang="el-GR" sz="2000" dirty="0">
                <a:latin typeface="Century Gothic" pitchFamily="34" charset="0"/>
              </a:rPr>
              <a:t>της χρονικά είναι αρκετά ασαφή. </a:t>
            </a:r>
            <a:r>
              <a:rPr lang="el-GR" sz="2000" dirty="0" err="1" smtClean="0">
                <a:latin typeface="Century Gothic" pitchFamily="34" charset="0"/>
              </a:rPr>
              <a:t>iatronet.gr</a:t>
            </a:r>
            <a:endParaRPr lang="el-GR" sz="2000" dirty="0" smtClean="0">
              <a:latin typeface="Century Gothic" pitchFamily="34" charset="0"/>
            </a:endParaRPr>
          </a:p>
          <a:p>
            <a:endParaRPr lang="el-GR" dirty="0">
              <a:latin typeface="Century Gothic" pitchFamily="34" charset="0"/>
            </a:endParaRPr>
          </a:p>
          <a:p>
            <a:r>
              <a:rPr lang="el-GR" dirty="0" smtClean="0">
                <a:latin typeface="Century Gothic" pitchFamily="34" charset="0"/>
              </a:rPr>
              <a:t> </a:t>
            </a:r>
            <a:r>
              <a:rPr lang="el-GR" sz="2000" dirty="0">
                <a:latin typeface="Century Gothic" pitchFamily="34" charset="0"/>
              </a:rPr>
              <a:t>Εφηβεία είναι η περίοδος της ζωής του ανθρώπου στη διάρκεια της οποίας παρατηρείται η ωρίμανση των γεννητικών οργάνων και η ανάπτυξη των δευτερογενών χαρακτηριστικών του φύλου, ώστε το άτομο να γίνεται ικανό για αναπαραγωγή· στα κορίτσια διαρκεί συνήθως από το 12ο ως το 18ο έτος της ηλικίας τους, ενώ στα αγόρια από το 14ο ως το 20ο έτος τους, συμπίπτει με τη μετάβαση από την παιδική ηλικία στην ωριμότητα και χαρακτηρίζεται από αύξηση των πνευματικών ικανοτήτων και ένταση του συναισθηματικού βίου του εφήβου. [Λεξικό της Νέας Ελληνικής Γλώσσας, Γ. Μπαμπινιώτη]</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ARKAS -The Original Pag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0" name="Picture 4" descr="Δεν υπάρχει διαθέσιμη περιγραφή για τη φωτογραφία."/>
          <p:cNvPicPr>
            <a:picLocks noChangeAspect="1" noChangeArrowheads="1"/>
          </p:cNvPicPr>
          <p:nvPr/>
        </p:nvPicPr>
        <p:blipFill>
          <a:blip r:embed="rId2" cstate="print"/>
          <a:srcRect/>
          <a:stretch>
            <a:fillRect/>
          </a:stretch>
        </p:blipFill>
        <p:spPr bwMode="auto">
          <a:xfrm>
            <a:off x="1285852" y="785794"/>
            <a:ext cx="7000870" cy="4667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500042"/>
            <a:ext cx="7858180" cy="707886"/>
          </a:xfrm>
          <a:prstGeom prst="rect">
            <a:avLst/>
          </a:prstGeom>
        </p:spPr>
        <p:txBody>
          <a:bodyPr wrap="square">
            <a:spAutoFit/>
          </a:bodyPr>
          <a:lstStyle/>
          <a:p>
            <a:r>
              <a:rPr lang="el-GR" sz="2000" dirty="0">
                <a:latin typeface="Century Gothic" pitchFamily="34" charset="0"/>
              </a:rPr>
              <a:t>Τους αρέσουν επίσης τα γέλια και οι χαρές, γι αυτό και είναι </a:t>
            </a:r>
            <a:r>
              <a:rPr lang="el-GR" sz="2000" dirty="0" smtClean="0">
                <a:latin typeface="Century Gothic" pitchFamily="34" charset="0"/>
              </a:rPr>
              <a:t>πειραχτήρια</a:t>
            </a:r>
            <a:r>
              <a:rPr lang="el-GR" sz="2000" dirty="0" smtClean="0"/>
              <a:t> </a:t>
            </a:r>
            <a:endParaRPr lang="el-GR" sz="2000" dirty="0"/>
          </a:p>
        </p:txBody>
      </p:sp>
      <p:pic>
        <p:nvPicPr>
          <p:cNvPr id="3076" name="Picture 4" descr="Δείτε τον επίλογο στις Χαμηλές Πτήσεις του Αρκά που δεν δημοσιεύτηκε ποτέ -  zarpanews.gr"/>
          <p:cNvPicPr>
            <a:picLocks noChangeAspect="1" noChangeArrowheads="1"/>
          </p:cNvPicPr>
          <p:nvPr/>
        </p:nvPicPr>
        <p:blipFill>
          <a:blip r:embed="rId2" cstate="print"/>
          <a:srcRect/>
          <a:stretch>
            <a:fillRect/>
          </a:stretch>
        </p:blipFill>
        <p:spPr bwMode="auto">
          <a:xfrm>
            <a:off x="1071538" y="1500174"/>
            <a:ext cx="7596186" cy="5210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642918"/>
            <a:ext cx="7572428" cy="2862322"/>
          </a:xfrm>
          <a:prstGeom prst="rect">
            <a:avLst/>
          </a:prstGeom>
        </p:spPr>
        <p:txBody>
          <a:bodyPr wrap="square">
            <a:spAutoFit/>
          </a:bodyPr>
          <a:lstStyle/>
          <a:p>
            <a:r>
              <a:rPr lang="el-GR" sz="2000" dirty="0" err="1" smtClean="0">
                <a:latin typeface="Century Gothic" pitchFamily="34" charset="0"/>
              </a:rPr>
              <a:t>Δικτυογραφία</a:t>
            </a:r>
            <a:endParaRPr lang="el-GR" sz="2000" dirty="0" smtClean="0">
              <a:latin typeface="Century Gothic" pitchFamily="34" charset="0"/>
            </a:endParaRPr>
          </a:p>
          <a:p>
            <a:endParaRPr lang="el-GR" sz="2000" dirty="0" smtClean="0">
              <a:latin typeface="Century Gothic" pitchFamily="34" charset="0"/>
            </a:endParaRPr>
          </a:p>
          <a:p>
            <a:pPr>
              <a:buFont typeface="Arial" pitchFamily="34" charset="0"/>
              <a:buChar char="•"/>
            </a:pPr>
            <a:r>
              <a:rPr lang="el-GR" sz="2000" dirty="0" smtClean="0">
                <a:latin typeface="Century Gothic" pitchFamily="34" charset="0"/>
              </a:rPr>
              <a:t> </a:t>
            </a:r>
            <a:r>
              <a:rPr lang="en-US" sz="2000" dirty="0">
                <a:latin typeface="Century Gothic" pitchFamily="34" charset="0"/>
              </a:rPr>
              <a:t>http://www.vita.gr/psixologia/article/8407/goneis- </a:t>
            </a:r>
            <a:r>
              <a:rPr lang="en-US" sz="2000" dirty="0" err="1">
                <a:latin typeface="Century Gothic" pitchFamily="34" charset="0"/>
              </a:rPr>
              <a:t>efhboi-mporoyn-na-epikoinwnhsoyn</a:t>
            </a:r>
            <a:r>
              <a:rPr lang="en-US" sz="2000" dirty="0">
                <a:latin typeface="Century Gothic" pitchFamily="34" charset="0"/>
              </a:rPr>
              <a:t>/ </a:t>
            </a:r>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rPr>
              <a:t> </a:t>
            </a:r>
            <a:r>
              <a:rPr lang="en-US" sz="2000" dirty="0">
                <a:latin typeface="Century Gothic" pitchFamily="34" charset="0"/>
              </a:rPr>
              <a:t>http://efhbeia.wikispaces.com/ </a:t>
            </a:r>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rPr>
              <a:t>http</a:t>
            </a:r>
            <a:r>
              <a:rPr lang="en-US" sz="2000" dirty="0">
                <a:latin typeface="Century Gothic" pitchFamily="34" charset="0"/>
              </a:rPr>
              <a:t>://www.vita.gr/paidi/article/4618/to-seks-sthn- </a:t>
            </a:r>
            <a:r>
              <a:rPr lang="en-US" sz="2000" dirty="0" err="1">
                <a:latin typeface="Century Gothic" pitchFamily="34" charset="0"/>
              </a:rPr>
              <a:t>efhbeia</a:t>
            </a:r>
            <a:r>
              <a:rPr lang="en-US" sz="2000" dirty="0">
                <a:latin typeface="Century Gothic" pitchFamily="34" charset="0"/>
              </a:rPr>
              <a:t>/ </a:t>
            </a:r>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rPr>
              <a:t> </a:t>
            </a:r>
            <a:r>
              <a:rPr lang="en-US" sz="2000" dirty="0">
                <a:latin typeface="Century Gothic" pitchFamily="34" charset="0"/>
              </a:rPr>
              <a:t>http://www.paidorama.com/efibeia/ </a:t>
            </a:r>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hlinkClick r:id="rId2"/>
              </a:rPr>
              <a:t>http</a:t>
            </a:r>
            <a:r>
              <a:rPr lang="en-US" sz="2000" dirty="0">
                <a:latin typeface="Century Gothic" pitchFamily="34" charset="0"/>
                <a:hlinkClick r:id="rId2"/>
              </a:rPr>
              <a:t>://efiveia.gr</a:t>
            </a:r>
            <a:r>
              <a:rPr lang="en-US" sz="2000" dirty="0" smtClean="0">
                <a:latin typeface="Century Gothic" pitchFamily="34" charset="0"/>
                <a:hlinkClick r:id="rId2"/>
              </a:rPr>
              <a:t>/</a:t>
            </a:r>
            <a:endParaRPr lang="el-GR" sz="2000" dirty="0" smtClean="0">
              <a:latin typeface="Century Gothic" pitchFamily="34" charset="0"/>
            </a:endParaRPr>
          </a:p>
          <a:p>
            <a:pPr>
              <a:buFont typeface="Arial" pitchFamily="34" charset="0"/>
              <a:buChar char="•"/>
            </a:pPr>
            <a:r>
              <a:rPr lang="en-US" sz="2000" dirty="0" smtClean="0">
                <a:latin typeface="Century Gothic" pitchFamily="34" charset="0"/>
              </a:rPr>
              <a:t> </a:t>
            </a:r>
            <a:r>
              <a:rPr lang="el-GR" sz="2000" dirty="0" smtClean="0">
                <a:latin typeface="Century Gothic" pitchFamily="34" charset="0"/>
              </a:rPr>
              <a:t>Η </a:t>
            </a:r>
            <a:r>
              <a:rPr lang="el-GR" sz="2000" dirty="0">
                <a:latin typeface="Century Gothic" pitchFamily="34" charset="0"/>
              </a:rPr>
              <a:t>ψυχολογία της εφηβείας</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428604"/>
            <a:ext cx="8215370" cy="5447645"/>
          </a:xfrm>
          <a:prstGeom prst="rect">
            <a:avLst/>
          </a:prstGeom>
        </p:spPr>
        <p:txBody>
          <a:bodyPr wrap="square">
            <a:spAutoFit/>
          </a:bodyPr>
          <a:lstStyle/>
          <a:p>
            <a:r>
              <a:rPr lang="el-GR" sz="2400" b="1" dirty="0">
                <a:solidFill>
                  <a:schemeClr val="accent4">
                    <a:lumMod val="50000"/>
                  </a:schemeClr>
                </a:solidFill>
                <a:latin typeface="Century Gothic" pitchFamily="34" charset="0"/>
              </a:rPr>
              <a:t>Σημασία </a:t>
            </a:r>
            <a:endParaRPr lang="el-GR" sz="2400" b="1" dirty="0" smtClean="0">
              <a:solidFill>
                <a:schemeClr val="accent4">
                  <a:lumMod val="50000"/>
                </a:schemeClr>
              </a:solidFill>
              <a:latin typeface="Century Gothic" pitchFamily="34" charset="0"/>
            </a:endParaRPr>
          </a:p>
          <a:p>
            <a:endParaRPr lang="el-GR" sz="2400" dirty="0" smtClean="0">
              <a:latin typeface="Century Gothic" pitchFamily="34" charset="0"/>
            </a:endParaRPr>
          </a:p>
          <a:p>
            <a:r>
              <a:rPr lang="el-GR" sz="2000" dirty="0" smtClean="0">
                <a:latin typeface="Century Gothic" pitchFamily="34" charset="0"/>
              </a:rPr>
              <a:t>Η </a:t>
            </a:r>
            <a:r>
              <a:rPr lang="el-GR" sz="2000" dirty="0">
                <a:latin typeface="Century Gothic" pitchFamily="34" charset="0"/>
              </a:rPr>
              <a:t>συγκεκριμένη εποχή της ζωής του ανθρώπου είναι ιδιαίτερα σημαντική γιατί : το άτομο – ο έφηβος – αναπτύσσεται σωματικά, πνευματικά και ψυχικά</a:t>
            </a:r>
            <a:r>
              <a:rPr lang="el-GR" sz="2000" dirty="0" smtClean="0">
                <a:latin typeface="Century Gothic" pitchFamily="34" charset="0"/>
              </a:rPr>
              <a:t>.</a:t>
            </a:r>
          </a:p>
          <a:p>
            <a:endParaRPr lang="el-GR" sz="2000" dirty="0" smtClean="0">
              <a:latin typeface="Century Gothic" pitchFamily="34" charset="0"/>
            </a:endParaRPr>
          </a:p>
          <a:p>
            <a:r>
              <a:rPr lang="el-GR" sz="2000" dirty="0" smtClean="0">
                <a:latin typeface="Century Gothic" pitchFamily="34" charset="0"/>
              </a:rPr>
              <a:t> </a:t>
            </a:r>
            <a:r>
              <a:rPr lang="el-GR" sz="2000" dirty="0">
                <a:latin typeface="Century Gothic" pitchFamily="34" charset="0"/>
              </a:rPr>
              <a:t>Αναλυτικότερα : στο στάδιο της εφηβείας </a:t>
            </a:r>
            <a:r>
              <a:rPr lang="el-GR" sz="2000" dirty="0" smtClean="0">
                <a:latin typeface="Century Gothic" pitchFamily="34" charset="0"/>
              </a:rPr>
              <a:t>ολοκληρώνεται  </a:t>
            </a:r>
            <a:r>
              <a:rPr lang="el-GR" sz="2000" dirty="0">
                <a:latin typeface="Century Gothic" pitchFamily="34" charset="0"/>
              </a:rPr>
              <a:t>η </a:t>
            </a:r>
            <a:r>
              <a:rPr lang="el-GR" sz="2000" u="sng" dirty="0">
                <a:latin typeface="Century Gothic" pitchFamily="34" charset="0"/>
              </a:rPr>
              <a:t>σωματική ανάπτυξη </a:t>
            </a:r>
            <a:r>
              <a:rPr lang="el-GR" sz="2000" dirty="0">
                <a:latin typeface="Century Gothic" pitchFamily="34" charset="0"/>
              </a:rPr>
              <a:t>με τη βοήθεια των ενδοκρινών αδένων, </a:t>
            </a:r>
            <a:r>
              <a:rPr lang="el-GR" sz="2000" dirty="0" smtClean="0">
                <a:latin typeface="Century Gothic" pitchFamily="34" charset="0"/>
              </a:rPr>
              <a:t>η </a:t>
            </a:r>
            <a:r>
              <a:rPr lang="el-GR" sz="2000" u="sng" dirty="0">
                <a:latin typeface="Century Gothic" pitchFamily="34" charset="0"/>
              </a:rPr>
              <a:t>πνευματική εξέλιξη </a:t>
            </a:r>
            <a:r>
              <a:rPr lang="el-GR" sz="2000" dirty="0">
                <a:latin typeface="Century Gothic" pitchFamily="34" charset="0"/>
              </a:rPr>
              <a:t>με την ανάπτυξη του εγκεφάλου σε όγκο και βάρος και </a:t>
            </a:r>
            <a:r>
              <a:rPr lang="el-GR" sz="2000" dirty="0" smtClean="0">
                <a:latin typeface="Century Gothic" pitchFamily="34" charset="0"/>
              </a:rPr>
              <a:t>η </a:t>
            </a:r>
            <a:r>
              <a:rPr lang="el-GR" sz="2000" u="sng" dirty="0">
                <a:latin typeface="Century Gothic" pitchFamily="34" charset="0"/>
              </a:rPr>
              <a:t>ψυχολογική ωρίμανση </a:t>
            </a:r>
            <a:r>
              <a:rPr lang="el-GR" sz="2000" dirty="0">
                <a:latin typeface="Century Gothic" pitchFamily="34" charset="0"/>
              </a:rPr>
              <a:t>με τις επιδράσεις που δέχεται από το περιβάλλον του. </a:t>
            </a:r>
            <a:endParaRPr lang="el-GR" sz="2000" dirty="0" smtClean="0">
              <a:latin typeface="Century Gothic" pitchFamily="34" charset="0"/>
            </a:endParaRPr>
          </a:p>
          <a:p>
            <a:endParaRPr lang="el-GR" sz="2000" dirty="0" smtClean="0">
              <a:latin typeface="Century Gothic" pitchFamily="34" charset="0"/>
            </a:endParaRPr>
          </a:p>
          <a:p>
            <a:r>
              <a:rPr lang="el-GR" sz="2000" dirty="0" smtClean="0">
                <a:latin typeface="Century Gothic" pitchFamily="34" charset="0"/>
              </a:rPr>
              <a:t>Οι </a:t>
            </a:r>
            <a:r>
              <a:rPr lang="el-GR" sz="2000" dirty="0">
                <a:latin typeface="Century Gothic" pitchFamily="34" charset="0"/>
              </a:rPr>
              <a:t>αλλαγές αυτές επιδρούν στο χαρακτήρα και τη συμπεριφορά. </a:t>
            </a:r>
            <a:endParaRPr lang="el-GR" sz="2000" dirty="0" smtClean="0">
              <a:latin typeface="Century Gothic" pitchFamily="34" charset="0"/>
            </a:endParaRPr>
          </a:p>
          <a:p>
            <a:r>
              <a:rPr lang="el-GR" sz="2000" dirty="0" smtClean="0">
                <a:latin typeface="Century Gothic" pitchFamily="34" charset="0"/>
              </a:rPr>
              <a:t>Κατά </a:t>
            </a:r>
            <a:r>
              <a:rPr lang="el-GR" sz="2000" dirty="0">
                <a:latin typeface="Century Gothic" pitchFamily="34" charset="0"/>
              </a:rPr>
              <a:t>τον Αριστοτέλη οι νέοι είναι «επιθυμητικοί»(=κατέχονται από επιθυμίες), «φιλότιμοι» και «μεγαλόψυχοι», αλλά ταυτόχρονα και «οξύθυμοι»(=ευερέθιστοι), «εύπιστοι»(= ευκολόπιστοι) και «ευτράπελοι»(= αστείοι) (Ρητορική, Β΄ κεφ. 11</a:t>
            </a:r>
            <a:r>
              <a:rPr lang="el-GR" sz="2000" dirty="0" smtClean="0">
                <a:latin typeface="Century Gothic" pitchFamily="34" charset="0"/>
              </a:rPr>
              <a:t>).</a:t>
            </a:r>
            <a:endParaRPr lang="el-GR" sz="2000" dirty="0">
              <a:latin typeface="Century Gothic"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357166"/>
            <a:ext cx="6786610" cy="3539430"/>
          </a:xfrm>
          <a:prstGeom prst="rect">
            <a:avLst/>
          </a:prstGeom>
        </p:spPr>
        <p:txBody>
          <a:bodyPr wrap="square">
            <a:spAutoFit/>
          </a:bodyPr>
          <a:lstStyle/>
          <a:p>
            <a:r>
              <a:rPr lang="el-GR" sz="2400" b="1" dirty="0" smtClean="0">
                <a:solidFill>
                  <a:schemeClr val="accent4">
                    <a:lumMod val="50000"/>
                  </a:schemeClr>
                </a:solidFill>
                <a:latin typeface="Century Gothic" pitchFamily="34" charset="0"/>
              </a:rPr>
              <a:t>Χαρακτηριστικά εφηβικής ηλικίας </a:t>
            </a:r>
          </a:p>
          <a:p>
            <a:endParaRPr lang="el-GR" sz="2000" dirty="0" smtClean="0">
              <a:latin typeface="Century Gothic" pitchFamily="34" charset="0"/>
            </a:endParaRPr>
          </a:p>
          <a:p>
            <a:r>
              <a:rPr lang="el-GR" sz="2000" dirty="0" smtClean="0">
                <a:latin typeface="Century Gothic" pitchFamily="34" charset="0"/>
              </a:rPr>
              <a:t>• Σταδιακή διαμόρφωση της προσωπικότητας του νέου </a:t>
            </a:r>
          </a:p>
          <a:p>
            <a:r>
              <a:rPr lang="el-GR" sz="2000" dirty="0" smtClean="0">
                <a:latin typeface="Century Gothic" pitchFamily="34" charset="0"/>
              </a:rPr>
              <a:t>• Επιλογή επαγγελματικής κατεύθυνσης </a:t>
            </a:r>
          </a:p>
          <a:p>
            <a:r>
              <a:rPr lang="el-GR" sz="2000" dirty="0" smtClean="0">
                <a:latin typeface="Century Gothic" pitchFamily="34" charset="0"/>
              </a:rPr>
              <a:t>• Διεκδίκηση ανεξαρτησίας από τους γονείς </a:t>
            </a:r>
          </a:p>
          <a:p>
            <a:r>
              <a:rPr lang="el-GR" sz="2000" dirty="0" smtClean="0">
                <a:latin typeface="Century Gothic" pitchFamily="34" charset="0"/>
              </a:rPr>
              <a:t>• Διαμόρφωση ισχυρών φιλικών δεσμών </a:t>
            </a:r>
          </a:p>
          <a:p>
            <a:r>
              <a:rPr lang="el-GR" sz="2000" dirty="0" smtClean="0">
                <a:latin typeface="Century Gothic" pitchFamily="34" charset="0"/>
              </a:rPr>
              <a:t>• Διάθεση αμφισβήτησης και επαναστατικότητας </a:t>
            </a:r>
          </a:p>
          <a:p>
            <a:r>
              <a:rPr lang="el-GR" sz="2000" dirty="0" smtClean="0">
                <a:latin typeface="Century Gothic" pitchFamily="34" charset="0"/>
              </a:rPr>
              <a:t>• Τάση προς το νέο και την καινοτομία </a:t>
            </a:r>
          </a:p>
          <a:p>
            <a:r>
              <a:rPr lang="el-GR" sz="2000" dirty="0" smtClean="0">
                <a:latin typeface="Century Gothic" pitchFamily="34" charset="0"/>
              </a:rPr>
              <a:t>• Συναισθηματικές αντιφάσεις</a:t>
            </a:r>
          </a:p>
          <a:p>
            <a:r>
              <a:rPr lang="el-GR" sz="2000" dirty="0" smtClean="0">
                <a:latin typeface="Century Gothic" pitchFamily="34" charset="0"/>
              </a:rPr>
              <a:t>• Ανάγκη αποδοχής </a:t>
            </a:r>
          </a:p>
        </p:txBody>
      </p:sp>
      <p:pic>
        <p:nvPicPr>
          <p:cNvPr id="1026" name="Picture 2" descr="Εφηβεία... υπομονή θα περάσει - Skroutz.gr"/>
          <p:cNvPicPr>
            <a:picLocks noChangeAspect="1" noChangeArrowheads="1"/>
          </p:cNvPicPr>
          <p:nvPr/>
        </p:nvPicPr>
        <p:blipFill>
          <a:blip r:embed="rId2" cstate="print"/>
          <a:srcRect/>
          <a:stretch>
            <a:fillRect/>
          </a:stretch>
        </p:blipFill>
        <p:spPr bwMode="auto">
          <a:xfrm>
            <a:off x="6357950" y="3008830"/>
            <a:ext cx="2643206" cy="38491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428604"/>
            <a:ext cx="7358114" cy="3293209"/>
          </a:xfrm>
          <a:prstGeom prst="rect">
            <a:avLst/>
          </a:prstGeom>
        </p:spPr>
        <p:txBody>
          <a:bodyPr wrap="square">
            <a:spAutoFit/>
          </a:bodyPr>
          <a:lstStyle/>
          <a:p>
            <a:r>
              <a:rPr lang="el-GR" sz="2400" b="1" dirty="0">
                <a:solidFill>
                  <a:schemeClr val="accent4">
                    <a:lumMod val="50000"/>
                  </a:schemeClr>
                </a:solidFill>
                <a:latin typeface="Century Gothic" pitchFamily="34" charset="0"/>
              </a:rPr>
              <a:t>Γενικά προβλήματα των </a:t>
            </a:r>
            <a:r>
              <a:rPr lang="el-GR" sz="2400" b="1" dirty="0" smtClean="0">
                <a:solidFill>
                  <a:schemeClr val="accent4">
                    <a:lumMod val="50000"/>
                  </a:schemeClr>
                </a:solidFill>
                <a:latin typeface="Century Gothic" pitchFamily="34" charset="0"/>
              </a:rPr>
              <a:t>νέων</a:t>
            </a:r>
          </a:p>
          <a:p>
            <a:endParaRPr lang="el-GR" sz="2400" dirty="0" smtClean="0">
              <a:latin typeface="Century Gothic" pitchFamily="34" charset="0"/>
            </a:endParaRPr>
          </a:p>
          <a:p>
            <a:r>
              <a:rPr lang="el-GR" dirty="0" smtClean="0">
                <a:latin typeface="Century Gothic" pitchFamily="34" charset="0"/>
              </a:rPr>
              <a:t> </a:t>
            </a:r>
            <a:r>
              <a:rPr lang="el-GR" sz="2000" dirty="0">
                <a:latin typeface="Century Gothic" pitchFamily="34" charset="0"/>
              </a:rPr>
              <a:t>- Αίσθημα απογοήτευσης από την εικόνα της σύγχρονης κοινωνίας, ηθικά </a:t>
            </a:r>
            <a:r>
              <a:rPr lang="el-GR" sz="2000" dirty="0" smtClean="0">
                <a:latin typeface="Century Gothic" pitchFamily="34" charset="0"/>
              </a:rPr>
              <a:t>προβλήματα.</a:t>
            </a:r>
          </a:p>
          <a:p>
            <a:r>
              <a:rPr lang="el-GR" sz="2000" dirty="0" smtClean="0">
                <a:latin typeface="Century Gothic" pitchFamily="34" charset="0"/>
              </a:rPr>
              <a:t>- </a:t>
            </a:r>
            <a:r>
              <a:rPr lang="el-GR" sz="2000" dirty="0">
                <a:latin typeface="Century Gothic" pitchFamily="34" charset="0"/>
              </a:rPr>
              <a:t>Ρατσισμός και σχολικός </a:t>
            </a:r>
            <a:r>
              <a:rPr lang="el-GR" sz="2000" dirty="0" smtClean="0">
                <a:latin typeface="Century Gothic" pitchFamily="34" charset="0"/>
              </a:rPr>
              <a:t>εκφοβισμός.</a:t>
            </a:r>
          </a:p>
          <a:p>
            <a:r>
              <a:rPr lang="el-GR" sz="2000" dirty="0" smtClean="0">
                <a:latin typeface="Century Gothic" pitchFamily="34" charset="0"/>
              </a:rPr>
              <a:t> </a:t>
            </a:r>
            <a:r>
              <a:rPr lang="el-GR" sz="2000" dirty="0">
                <a:latin typeface="Century Gothic" pitchFamily="34" charset="0"/>
              </a:rPr>
              <a:t>- Αναποτελεσματικές διέξοδοι εκτόνωσης (αλκοόλ, ναρκωτικά, κάπνισμα</a:t>
            </a:r>
            <a:r>
              <a:rPr lang="el-GR" sz="2000" dirty="0" smtClean="0">
                <a:latin typeface="Century Gothic" pitchFamily="34" charset="0"/>
              </a:rPr>
              <a:t>).</a:t>
            </a:r>
          </a:p>
          <a:p>
            <a:r>
              <a:rPr lang="el-GR" sz="2000" dirty="0" smtClean="0">
                <a:latin typeface="Century Gothic" pitchFamily="34" charset="0"/>
              </a:rPr>
              <a:t> </a:t>
            </a:r>
            <a:r>
              <a:rPr lang="el-GR" sz="2000" dirty="0">
                <a:latin typeface="Century Gothic" pitchFamily="34" charset="0"/>
              </a:rPr>
              <a:t>- Χάσμα των </a:t>
            </a:r>
            <a:r>
              <a:rPr lang="el-GR" sz="2000" dirty="0" smtClean="0">
                <a:latin typeface="Century Gothic" pitchFamily="34" charset="0"/>
              </a:rPr>
              <a:t>γενεών. </a:t>
            </a:r>
          </a:p>
          <a:p>
            <a:r>
              <a:rPr lang="el-GR" sz="2000" dirty="0" smtClean="0">
                <a:latin typeface="Century Gothic" pitchFamily="34" charset="0"/>
              </a:rPr>
              <a:t>- </a:t>
            </a:r>
            <a:r>
              <a:rPr lang="el-GR" sz="2000" dirty="0">
                <a:latin typeface="Century Gothic" pitchFamily="34" charset="0"/>
              </a:rPr>
              <a:t>Σχέση εξάρτησης με την τεχνολογία και τα μέσα κοινωνικής </a:t>
            </a:r>
            <a:r>
              <a:rPr lang="el-GR" sz="2000" dirty="0" smtClean="0">
                <a:latin typeface="Century Gothic" pitchFamily="34" charset="0"/>
              </a:rPr>
              <a:t>δικτύωσης.</a:t>
            </a:r>
            <a:endParaRPr lang="el-GR" sz="2000" dirty="0">
              <a:latin typeface="Century Gothic" pitchFamily="34" charset="0"/>
            </a:endParaRPr>
          </a:p>
        </p:txBody>
      </p:sp>
      <p:sp>
        <p:nvSpPr>
          <p:cNvPr id="18434" name="AutoShape 2" descr="σχολικός εκφοβισμός | Το εφημεριδάκι μ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436" name="Picture 4" descr="σχολικός εκφοβισμός | Το εφημεριδάκι μας!"/>
          <p:cNvPicPr>
            <a:picLocks noChangeAspect="1" noChangeArrowheads="1"/>
          </p:cNvPicPr>
          <p:nvPr/>
        </p:nvPicPr>
        <p:blipFill>
          <a:blip r:embed="rId2" cstate="print"/>
          <a:srcRect/>
          <a:stretch>
            <a:fillRect/>
          </a:stretch>
        </p:blipFill>
        <p:spPr bwMode="auto">
          <a:xfrm>
            <a:off x="4929190" y="4149188"/>
            <a:ext cx="3643338" cy="2170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428604"/>
            <a:ext cx="7715304" cy="3539430"/>
          </a:xfrm>
          <a:prstGeom prst="rect">
            <a:avLst/>
          </a:prstGeom>
        </p:spPr>
        <p:txBody>
          <a:bodyPr wrap="square">
            <a:spAutoFit/>
          </a:bodyPr>
          <a:lstStyle/>
          <a:p>
            <a:r>
              <a:rPr lang="el-GR" sz="2400" b="1" dirty="0">
                <a:solidFill>
                  <a:schemeClr val="accent4">
                    <a:lumMod val="50000"/>
                  </a:schemeClr>
                </a:solidFill>
                <a:latin typeface="Century Gothic" pitchFamily="34" charset="0"/>
              </a:rPr>
              <a:t>Γενικά προβλήματα των </a:t>
            </a:r>
            <a:r>
              <a:rPr lang="el-GR" sz="2400" b="1" dirty="0" smtClean="0">
                <a:solidFill>
                  <a:schemeClr val="accent4">
                    <a:lumMod val="50000"/>
                  </a:schemeClr>
                </a:solidFill>
                <a:latin typeface="Century Gothic" pitchFamily="34" charset="0"/>
              </a:rPr>
              <a:t>νέων</a:t>
            </a:r>
          </a:p>
          <a:p>
            <a:r>
              <a:rPr lang="el-GR" sz="2000" dirty="0" smtClean="0">
                <a:latin typeface="Century Gothic" pitchFamily="34" charset="0"/>
              </a:rPr>
              <a:t>-</a:t>
            </a:r>
            <a:r>
              <a:rPr lang="el-GR" sz="2000" dirty="0">
                <a:latin typeface="Century Gothic" pitchFamily="34" charset="0"/>
              </a:rPr>
              <a:t>Αυξημένες σχολικές και φροντιστηριακές απαιτήσεις και η έλλειψη </a:t>
            </a:r>
            <a:r>
              <a:rPr lang="el-GR" sz="2000" dirty="0" smtClean="0">
                <a:latin typeface="Century Gothic" pitchFamily="34" charset="0"/>
              </a:rPr>
              <a:t>χρόνου. </a:t>
            </a:r>
          </a:p>
          <a:p>
            <a:r>
              <a:rPr lang="el-GR" sz="2000" dirty="0" smtClean="0">
                <a:latin typeface="Century Gothic" pitchFamily="34" charset="0"/>
              </a:rPr>
              <a:t>- Αγωνία </a:t>
            </a:r>
            <a:r>
              <a:rPr lang="el-GR" sz="2000" dirty="0">
                <a:latin typeface="Century Gothic" pitchFamily="34" charset="0"/>
              </a:rPr>
              <a:t>για την ορθή επιλογή επαγγελματικού </a:t>
            </a:r>
            <a:r>
              <a:rPr lang="el-GR" sz="2000" dirty="0" smtClean="0">
                <a:latin typeface="Century Gothic" pitchFamily="34" charset="0"/>
              </a:rPr>
              <a:t>προσανατολισμού.</a:t>
            </a:r>
          </a:p>
          <a:p>
            <a:pPr>
              <a:buFontTx/>
              <a:buChar char="-"/>
            </a:pPr>
            <a:r>
              <a:rPr lang="el-GR" sz="2000" dirty="0" smtClean="0">
                <a:latin typeface="Century Gothic" pitchFamily="34" charset="0"/>
              </a:rPr>
              <a:t> Ανασφάλεια </a:t>
            </a:r>
            <a:r>
              <a:rPr lang="el-GR" sz="2000" dirty="0">
                <a:latin typeface="Century Gothic" pitchFamily="34" charset="0"/>
              </a:rPr>
              <a:t>και φόβος για το </a:t>
            </a:r>
            <a:r>
              <a:rPr lang="el-GR" sz="2000" dirty="0" smtClean="0">
                <a:latin typeface="Century Gothic" pitchFamily="34" charset="0"/>
              </a:rPr>
              <a:t>μέλλον.</a:t>
            </a:r>
          </a:p>
          <a:p>
            <a:pPr>
              <a:buFontTx/>
              <a:buChar char="-"/>
            </a:pPr>
            <a:r>
              <a:rPr lang="el-GR" sz="2000" dirty="0" smtClean="0">
                <a:latin typeface="Century Gothic" pitchFamily="34" charset="0"/>
              </a:rPr>
              <a:t> Εσωτερικές </a:t>
            </a:r>
            <a:r>
              <a:rPr lang="el-GR" sz="2000" dirty="0">
                <a:latin typeface="Century Gothic" pitchFamily="34" charset="0"/>
              </a:rPr>
              <a:t>ανασφάλειες και αναζήτηση προσωπικής </a:t>
            </a:r>
            <a:r>
              <a:rPr lang="el-GR" sz="2000" dirty="0" smtClean="0">
                <a:latin typeface="Century Gothic" pitchFamily="34" charset="0"/>
              </a:rPr>
              <a:t>ταυτότητας.</a:t>
            </a:r>
          </a:p>
          <a:p>
            <a:pPr>
              <a:buFontTx/>
              <a:buChar char="-"/>
            </a:pPr>
            <a:r>
              <a:rPr lang="el-GR" sz="2000" dirty="0" smtClean="0">
                <a:latin typeface="Century Gothic" pitchFamily="34" charset="0"/>
              </a:rPr>
              <a:t> Οι </a:t>
            </a:r>
            <a:r>
              <a:rPr lang="el-GR" sz="2000" dirty="0">
                <a:latin typeface="Century Gothic" pitchFamily="34" charset="0"/>
              </a:rPr>
              <a:t>σχέσεις με το άλλο φύλο. </a:t>
            </a:r>
            <a:endParaRPr lang="el-GR" sz="2000" dirty="0" smtClean="0">
              <a:latin typeface="Century Gothic" pitchFamily="34" charset="0"/>
            </a:endParaRPr>
          </a:p>
          <a:p>
            <a:pPr>
              <a:buFontTx/>
              <a:buChar char="-"/>
            </a:pPr>
            <a:r>
              <a:rPr lang="el-GR" sz="2000" dirty="0">
                <a:latin typeface="Century Gothic" pitchFamily="34" charset="0"/>
              </a:rPr>
              <a:t> </a:t>
            </a:r>
            <a:r>
              <a:rPr lang="el-GR" sz="2000" dirty="0" smtClean="0">
                <a:latin typeface="Century Gothic" pitchFamily="34" charset="0"/>
              </a:rPr>
              <a:t>Οι </a:t>
            </a:r>
            <a:r>
              <a:rPr lang="el-GR" sz="2000" dirty="0">
                <a:latin typeface="Century Gothic" pitchFamily="34" charset="0"/>
              </a:rPr>
              <a:t>κοινωνικές </a:t>
            </a:r>
            <a:r>
              <a:rPr lang="el-GR" sz="2000" dirty="0" smtClean="0">
                <a:latin typeface="Century Gothic" pitchFamily="34" charset="0"/>
              </a:rPr>
              <a:t>προκαταλήψεις </a:t>
            </a:r>
            <a:r>
              <a:rPr lang="el-GR" sz="2000" dirty="0">
                <a:latin typeface="Century Gothic" pitchFamily="34" charset="0"/>
              </a:rPr>
              <a:t>δημιουργούν φραγμούς στην </a:t>
            </a:r>
            <a:r>
              <a:rPr lang="el-GR" sz="2000" dirty="0" smtClean="0">
                <a:latin typeface="Century Gothic" pitchFamily="34" charset="0"/>
              </a:rPr>
              <a:t>απελευθέρωση </a:t>
            </a:r>
            <a:r>
              <a:rPr lang="el-GR" sz="2000" dirty="0">
                <a:latin typeface="Century Gothic" pitchFamily="34" charset="0"/>
              </a:rPr>
              <a:t>του </a:t>
            </a:r>
            <a:r>
              <a:rPr lang="el-GR" sz="2000" dirty="0" smtClean="0">
                <a:latin typeface="Century Gothic" pitchFamily="34" charset="0"/>
              </a:rPr>
              <a:t>νέου.</a:t>
            </a:r>
            <a:endParaRPr lang="el-GR" sz="2000" dirty="0">
              <a:latin typeface="Century Gothic" pitchFamily="34" charset="0"/>
            </a:endParaRPr>
          </a:p>
        </p:txBody>
      </p:sp>
      <p:pic>
        <p:nvPicPr>
          <p:cNvPr id="34818" name="Picture 2" descr="Προς παράταση το σχολικό έτος – Νωρίτερα η έναρξη του νέου – Τι θα ισχύσει  για τα φροντιστήρια – ΝΕΟΙ ΟΡΙΖΟΝΤΕΣ"/>
          <p:cNvPicPr>
            <a:picLocks noChangeAspect="1" noChangeArrowheads="1"/>
          </p:cNvPicPr>
          <p:nvPr/>
        </p:nvPicPr>
        <p:blipFill>
          <a:blip r:embed="rId2" cstate="print"/>
          <a:srcRect/>
          <a:stretch>
            <a:fillRect/>
          </a:stretch>
        </p:blipFill>
        <p:spPr bwMode="auto">
          <a:xfrm>
            <a:off x="4286248" y="4000504"/>
            <a:ext cx="4305296" cy="25857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357166"/>
            <a:ext cx="8215370" cy="3847207"/>
          </a:xfrm>
          <a:prstGeom prst="rect">
            <a:avLst/>
          </a:prstGeom>
        </p:spPr>
        <p:txBody>
          <a:bodyPr wrap="square">
            <a:spAutoFit/>
          </a:bodyPr>
          <a:lstStyle/>
          <a:p>
            <a:r>
              <a:rPr lang="el-GR" sz="2400" b="1" dirty="0" smtClean="0">
                <a:solidFill>
                  <a:schemeClr val="accent4">
                    <a:lumMod val="50000"/>
                  </a:schemeClr>
                </a:solidFill>
                <a:latin typeface="Century Gothic" pitchFamily="34" charset="0"/>
              </a:rPr>
              <a:t>Οι προβληματισμοί των νέων στη σχολική ζωή</a:t>
            </a:r>
          </a:p>
          <a:p>
            <a:pPr>
              <a:buFont typeface="Arial" pitchFamily="34" charset="0"/>
              <a:buChar char="•"/>
            </a:pPr>
            <a:r>
              <a:rPr lang="el-GR" sz="2000" dirty="0" smtClean="0">
                <a:latin typeface="Century Gothic" pitchFamily="34" charset="0"/>
              </a:rPr>
              <a:t> </a:t>
            </a:r>
            <a:r>
              <a:rPr lang="el-GR" sz="2000" dirty="0">
                <a:latin typeface="Century Gothic" pitchFamily="34" charset="0"/>
              </a:rPr>
              <a:t>Η προσήλωση στο σχολικό βιβλίο </a:t>
            </a:r>
            <a:endParaRPr lang="el-GR" sz="2000" dirty="0" smtClean="0">
              <a:latin typeface="Century Gothic" pitchFamily="34" charset="0"/>
            </a:endParaRPr>
          </a:p>
          <a:p>
            <a:pPr>
              <a:buFont typeface="Arial" pitchFamily="34" charset="0"/>
              <a:buChar char="•"/>
            </a:pPr>
            <a:r>
              <a:rPr lang="el-GR" sz="2000" dirty="0">
                <a:latin typeface="Century Gothic" pitchFamily="34" charset="0"/>
              </a:rPr>
              <a:t> </a:t>
            </a:r>
            <a:r>
              <a:rPr lang="el-GR" sz="2000" dirty="0" smtClean="0">
                <a:latin typeface="Century Gothic" pitchFamily="34" charset="0"/>
              </a:rPr>
              <a:t>η αποστήθιση  </a:t>
            </a:r>
          </a:p>
          <a:p>
            <a:pPr>
              <a:buFont typeface="Arial" pitchFamily="34" charset="0"/>
              <a:buChar char="•"/>
            </a:pPr>
            <a:r>
              <a:rPr lang="el-GR" sz="2000" dirty="0" smtClean="0">
                <a:latin typeface="Century Gothic" pitchFamily="34" charset="0"/>
              </a:rPr>
              <a:t> η </a:t>
            </a:r>
            <a:r>
              <a:rPr lang="el-GR" sz="2000" dirty="0">
                <a:latin typeface="Century Gothic" pitchFamily="34" charset="0"/>
              </a:rPr>
              <a:t>στείρα απομνημόνευση γνώσεων και πληροφοριών που μετά τις εξετάσεις δεν έχουν καμιά </a:t>
            </a:r>
            <a:r>
              <a:rPr lang="el-GR" sz="2000" dirty="0" smtClean="0">
                <a:latin typeface="Century Gothic" pitchFamily="34" charset="0"/>
              </a:rPr>
              <a:t>χρησιμότητα</a:t>
            </a:r>
          </a:p>
          <a:p>
            <a:pPr>
              <a:buFont typeface="Arial" pitchFamily="34" charset="0"/>
              <a:buChar char="•"/>
            </a:pPr>
            <a:r>
              <a:rPr lang="el-GR" sz="2000" dirty="0" smtClean="0">
                <a:latin typeface="Century Gothic" pitchFamily="34" charset="0"/>
              </a:rPr>
              <a:t> </a:t>
            </a:r>
            <a:r>
              <a:rPr lang="el-GR" sz="2000" dirty="0">
                <a:latin typeface="Century Gothic" pitchFamily="34" charset="0"/>
              </a:rPr>
              <a:t>η απουσία ενδιαφέροντος για μάθηση, ο τρόπος διδασκαλίας των </a:t>
            </a:r>
            <a:r>
              <a:rPr lang="el-GR" sz="2000" dirty="0" smtClean="0">
                <a:latin typeface="Century Gothic" pitchFamily="34" charset="0"/>
              </a:rPr>
              <a:t>μαθημάτων</a:t>
            </a:r>
          </a:p>
          <a:p>
            <a:pPr>
              <a:buFont typeface="Arial" pitchFamily="34" charset="0"/>
              <a:buChar char="•"/>
            </a:pPr>
            <a:r>
              <a:rPr lang="el-GR" sz="2000" dirty="0" smtClean="0">
                <a:latin typeface="Century Gothic" pitchFamily="34" charset="0"/>
              </a:rPr>
              <a:t> το </a:t>
            </a:r>
            <a:r>
              <a:rPr lang="el-GR" sz="2000" dirty="0">
                <a:latin typeface="Century Gothic" pitchFamily="34" charset="0"/>
              </a:rPr>
              <a:t>εξεταστικό </a:t>
            </a:r>
            <a:r>
              <a:rPr lang="el-GR" sz="2000" dirty="0" smtClean="0">
                <a:latin typeface="Century Gothic" pitchFamily="34" charset="0"/>
              </a:rPr>
              <a:t>σύστημα</a:t>
            </a:r>
          </a:p>
          <a:p>
            <a:pPr>
              <a:buFont typeface="Arial" pitchFamily="34" charset="0"/>
              <a:buChar char="•"/>
            </a:pPr>
            <a:r>
              <a:rPr lang="el-GR" sz="2000" dirty="0">
                <a:latin typeface="Century Gothic" pitchFamily="34" charset="0"/>
              </a:rPr>
              <a:t> </a:t>
            </a:r>
            <a:r>
              <a:rPr lang="el-GR" sz="2000" dirty="0" smtClean="0">
                <a:latin typeface="Century Gothic" pitchFamily="34" charset="0"/>
              </a:rPr>
              <a:t>η </a:t>
            </a:r>
            <a:r>
              <a:rPr lang="el-GR" sz="2000" dirty="0">
                <a:latin typeface="Century Gothic" pitchFamily="34" charset="0"/>
              </a:rPr>
              <a:t>βαθμοθηρία που επηρεάζει τις σχέσεις μεταξύ των μαθητών αλλά και τις σχέσεις τους με τους </a:t>
            </a:r>
            <a:r>
              <a:rPr lang="el-GR" sz="2000" dirty="0" smtClean="0">
                <a:latin typeface="Century Gothic" pitchFamily="34" charset="0"/>
              </a:rPr>
              <a:t>διδάσκοντες</a:t>
            </a:r>
          </a:p>
          <a:p>
            <a:pPr>
              <a:buFont typeface="Arial" pitchFamily="34" charset="0"/>
              <a:buChar char="•"/>
            </a:pPr>
            <a:r>
              <a:rPr lang="el-GR" sz="2000" dirty="0" smtClean="0">
                <a:latin typeface="Century Gothic" pitchFamily="34" charset="0"/>
              </a:rPr>
              <a:t> </a:t>
            </a:r>
            <a:r>
              <a:rPr lang="el-GR" sz="2000" dirty="0">
                <a:latin typeface="Century Gothic" pitchFamily="34" charset="0"/>
              </a:rPr>
              <a:t>το φορτωμένο πρόγραμμα, η ρουτίνα , η </a:t>
            </a:r>
            <a:r>
              <a:rPr lang="el-GR" sz="2000" dirty="0" smtClean="0">
                <a:latin typeface="Century Gothic" pitchFamily="34" charset="0"/>
              </a:rPr>
              <a:t>πλήξη</a:t>
            </a:r>
          </a:p>
          <a:p>
            <a:pPr>
              <a:buFont typeface="Arial" pitchFamily="34" charset="0"/>
              <a:buChar char="•"/>
            </a:pPr>
            <a:r>
              <a:rPr lang="el-GR" sz="2000" dirty="0">
                <a:latin typeface="Century Gothic" pitchFamily="34" charset="0"/>
              </a:rPr>
              <a:t> </a:t>
            </a:r>
            <a:r>
              <a:rPr lang="el-GR" sz="2000" dirty="0" smtClean="0">
                <a:latin typeface="Century Gothic" pitchFamily="34" charset="0"/>
              </a:rPr>
              <a:t>το </a:t>
            </a:r>
            <a:r>
              <a:rPr lang="el-GR" sz="2000" dirty="0">
                <a:latin typeface="Century Gothic" pitchFamily="34" charset="0"/>
              </a:rPr>
              <a:t>άγχος για τις σχολικές υποχρεώσεις.</a:t>
            </a:r>
          </a:p>
        </p:txBody>
      </p:sp>
      <p:pic>
        <p:nvPicPr>
          <p:cNvPr id="17412" name="Picture 4" descr="Πορτφόλιο: denisismagilov | Φωτογραφίες αρχείου, Εικονογραφήσεις και  Διανυσματική τέχνη | Depositphotos®"/>
          <p:cNvPicPr>
            <a:picLocks noChangeAspect="1" noChangeArrowheads="1"/>
          </p:cNvPicPr>
          <p:nvPr/>
        </p:nvPicPr>
        <p:blipFill>
          <a:blip r:embed="rId2" cstate="print"/>
          <a:srcRect/>
          <a:stretch>
            <a:fillRect/>
          </a:stretch>
        </p:blipFill>
        <p:spPr bwMode="auto">
          <a:xfrm>
            <a:off x="5000628" y="4214818"/>
            <a:ext cx="3857622" cy="24945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428604"/>
            <a:ext cx="8001056" cy="3231654"/>
          </a:xfrm>
          <a:prstGeom prst="rect">
            <a:avLst/>
          </a:prstGeom>
        </p:spPr>
        <p:txBody>
          <a:bodyPr wrap="square">
            <a:spAutoFit/>
          </a:bodyPr>
          <a:lstStyle/>
          <a:p>
            <a:r>
              <a:rPr lang="el-GR" sz="2400" b="1" dirty="0">
                <a:solidFill>
                  <a:schemeClr val="accent4">
                    <a:lumMod val="50000"/>
                  </a:schemeClr>
                </a:solidFill>
                <a:latin typeface="Century Gothic" pitchFamily="34" charset="0"/>
              </a:rPr>
              <a:t>Οι προβληματισμοί των νέων στην εξωσχολική ζωή</a:t>
            </a:r>
            <a:r>
              <a:rPr lang="el-GR" sz="2400" dirty="0">
                <a:solidFill>
                  <a:schemeClr val="accent4">
                    <a:lumMod val="50000"/>
                  </a:schemeClr>
                </a:solidFill>
                <a:latin typeface="Century Gothic" pitchFamily="34" charset="0"/>
              </a:rPr>
              <a:t> </a:t>
            </a:r>
            <a:endParaRPr lang="el-GR" sz="2400" dirty="0" smtClean="0">
              <a:solidFill>
                <a:schemeClr val="accent4">
                  <a:lumMod val="50000"/>
                </a:schemeClr>
              </a:solidFill>
              <a:latin typeface="Century Gothic" pitchFamily="34" charset="0"/>
            </a:endParaRPr>
          </a:p>
          <a:p>
            <a:r>
              <a:rPr lang="el-GR" sz="2000" dirty="0" smtClean="0">
                <a:latin typeface="Century Gothic" pitchFamily="34" charset="0"/>
              </a:rPr>
              <a:t>• </a:t>
            </a:r>
            <a:r>
              <a:rPr lang="el-GR" sz="2000" dirty="0">
                <a:latin typeface="Century Gothic" pitchFamily="34" charset="0"/>
              </a:rPr>
              <a:t>Η έλλειψη της απαιτούμενης συναισθηματικής στήριξης από την οικογένεια</a:t>
            </a:r>
            <a:r>
              <a:rPr lang="el-GR" sz="2000" dirty="0" smtClean="0">
                <a:latin typeface="Century Gothic" pitchFamily="34" charset="0"/>
              </a:rPr>
              <a:t>.</a:t>
            </a:r>
          </a:p>
          <a:p>
            <a:r>
              <a:rPr lang="el-GR" sz="2000" dirty="0" smtClean="0">
                <a:latin typeface="Century Gothic" pitchFamily="34" charset="0"/>
              </a:rPr>
              <a:t> </a:t>
            </a:r>
            <a:r>
              <a:rPr lang="el-GR" sz="2000" dirty="0">
                <a:latin typeface="Century Gothic" pitchFamily="34" charset="0"/>
              </a:rPr>
              <a:t>• Οι πολλαπλές υποχρεώσεις των σύγχρονων γονέων προκαλούν μοναξιά και έλλειψη επικοινωνίας μεταξύ γονέων και </a:t>
            </a:r>
            <a:r>
              <a:rPr lang="el-GR" sz="2000" dirty="0" smtClean="0">
                <a:latin typeface="Century Gothic" pitchFamily="34" charset="0"/>
              </a:rPr>
              <a:t>παιδιών.</a:t>
            </a:r>
          </a:p>
          <a:p>
            <a:r>
              <a:rPr lang="el-GR" sz="2000" dirty="0" smtClean="0">
                <a:latin typeface="Century Gothic" pitchFamily="34" charset="0"/>
              </a:rPr>
              <a:t> </a:t>
            </a:r>
            <a:r>
              <a:rPr lang="el-GR" sz="2000" dirty="0">
                <a:latin typeface="Century Gothic" pitchFamily="34" charset="0"/>
              </a:rPr>
              <a:t>• η υποκρισία στις ανθρώπινες σχέσεις </a:t>
            </a:r>
            <a:r>
              <a:rPr lang="el-GR" sz="2000" dirty="0" smtClean="0">
                <a:latin typeface="Century Gothic" pitchFamily="34" charset="0"/>
              </a:rPr>
              <a:t>.</a:t>
            </a:r>
          </a:p>
          <a:p>
            <a:r>
              <a:rPr lang="el-GR" sz="2000" dirty="0" smtClean="0">
                <a:latin typeface="Century Gothic" pitchFamily="34" charset="0"/>
              </a:rPr>
              <a:t>• η </a:t>
            </a:r>
            <a:r>
              <a:rPr lang="el-GR" sz="2000" dirty="0">
                <a:latin typeface="Century Gothic" pitchFamily="34" charset="0"/>
              </a:rPr>
              <a:t>αδιαφορία των ανθρώπων για οτιδήποτε βρίσκεται πέρα από το στενό συμφέρον, ο ατομισμός, η νοοτροπία του «βολέματος</a:t>
            </a:r>
            <a:r>
              <a:rPr lang="el-GR" sz="2000" dirty="0" smtClean="0">
                <a:latin typeface="Century Gothic" pitchFamily="34" charset="0"/>
              </a:rPr>
              <a:t>».</a:t>
            </a:r>
            <a:endParaRPr lang="el-GR" sz="2000" dirty="0">
              <a:latin typeface="Century Gothic" pitchFamily="34" charset="0"/>
            </a:endParaRPr>
          </a:p>
        </p:txBody>
      </p:sp>
      <p:pic>
        <p:nvPicPr>
          <p:cNvPr id="16386" name="Picture 2" descr="Έχουμε Άποψη: ΤΟ ΧΑΣΜΑ ΓΕΝΕΩΝ"/>
          <p:cNvPicPr>
            <a:picLocks noChangeAspect="1" noChangeArrowheads="1"/>
          </p:cNvPicPr>
          <p:nvPr/>
        </p:nvPicPr>
        <p:blipFill>
          <a:blip r:embed="rId2" cstate="print"/>
          <a:srcRect/>
          <a:stretch>
            <a:fillRect/>
          </a:stretch>
        </p:blipFill>
        <p:spPr bwMode="auto">
          <a:xfrm>
            <a:off x="3643306" y="3714752"/>
            <a:ext cx="4999027" cy="28431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642918"/>
            <a:ext cx="8286808" cy="2308324"/>
          </a:xfrm>
          <a:prstGeom prst="rect">
            <a:avLst/>
          </a:prstGeom>
        </p:spPr>
        <p:txBody>
          <a:bodyPr wrap="square">
            <a:spAutoFit/>
          </a:bodyPr>
          <a:lstStyle/>
          <a:p>
            <a:r>
              <a:rPr lang="el-GR" sz="2400" b="1" dirty="0">
                <a:solidFill>
                  <a:schemeClr val="accent4">
                    <a:lumMod val="50000"/>
                  </a:schemeClr>
                </a:solidFill>
                <a:latin typeface="Century Gothic" pitchFamily="34" charset="0"/>
              </a:rPr>
              <a:t>Οι προβληματισμοί των νέων στην εξωσχολική </a:t>
            </a:r>
            <a:r>
              <a:rPr lang="el-GR" sz="2400" b="1" dirty="0" smtClean="0">
                <a:solidFill>
                  <a:schemeClr val="accent4">
                    <a:lumMod val="50000"/>
                  </a:schemeClr>
                </a:solidFill>
                <a:latin typeface="Century Gothic" pitchFamily="34" charset="0"/>
              </a:rPr>
              <a:t>ζωή</a:t>
            </a:r>
          </a:p>
          <a:p>
            <a:r>
              <a:rPr lang="el-GR" dirty="0" smtClean="0">
                <a:latin typeface="Century Gothic" pitchFamily="34" charset="0"/>
              </a:rPr>
              <a:t> </a:t>
            </a:r>
            <a:r>
              <a:rPr lang="el-GR" dirty="0">
                <a:latin typeface="Century Gothic" pitchFamily="34" charset="0"/>
              </a:rPr>
              <a:t>• </a:t>
            </a:r>
            <a:r>
              <a:rPr lang="el-GR" sz="2000" dirty="0">
                <a:latin typeface="Century Gothic" pitchFamily="34" charset="0"/>
              </a:rPr>
              <a:t>η ηθικολογία των μεγάλων, που παρουσιάζονται ως παντογνώστες, ή «αυθεντίες» και που επικαλούνται αξίες τις οποίες οι ίδιοι δεν εφαρμόζουν («Δάσκαλε, που δίδασκες</a:t>
            </a:r>
            <a:r>
              <a:rPr lang="el-GR" sz="2000" dirty="0" smtClean="0">
                <a:latin typeface="Century Gothic" pitchFamily="34" charset="0"/>
              </a:rPr>
              <a:t>..!!»</a:t>
            </a:r>
            <a:r>
              <a:rPr lang="en-US" sz="2000" dirty="0" smtClean="0">
                <a:latin typeface="Century Gothic" pitchFamily="34" charset="0"/>
              </a:rPr>
              <a:t>),</a:t>
            </a:r>
            <a:r>
              <a:rPr lang="el-GR" sz="2000" dirty="0" smtClean="0">
                <a:latin typeface="Century Gothic" pitchFamily="34" charset="0"/>
              </a:rPr>
              <a:t> </a:t>
            </a:r>
            <a:r>
              <a:rPr lang="el-GR" sz="2000" dirty="0">
                <a:latin typeface="Century Gothic" pitchFamily="34" charset="0"/>
              </a:rPr>
              <a:t>η αυστηρή και έντονη κριτική που δέχονται από τους μεγάλους </a:t>
            </a:r>
            <a:endParaRPr lang="el-GR" sz="2000" dirty="0" smtClean="0">
              <a:latin typeface="Century Gothic" pitchFamily="34" charset="0"/>
            </a:endParaRPr>
          </a:p>
          <a:p>
            <a:r>
              <a:rPr lang="el-GR" sz="2000" dirty="0" smtClean="0">
                <a:latin typeface="Century Gothic" pitchFamily="34" charset="0"/>
              </a:rPr>
              <a:t>• βία</a:t>
            </a:r>
            <a:r>
              <a:rPr lang="el-GR" sz="2000" dirty="0">
                <a:latin typeface="Century Gothic" pitchFamily="34" charset="0"/>
              </a:rPr>
              <a:t>, εγκληματικότητα, ναρκωτικά, ρατσισμός, κοινωνική ανισότητα </a:t>
            </a:r>
            <a:r>
              <a:rPr lang="el-GR" sz="2000" dirty="0" smtClean="0">
                <a:latin typeface="Century Gothic" pitchFamily="34" charset="0"/>
              </a:rPr>
              <a:t> </a:t>
            </a:r>
            <a:r>
              <a:rPr lang="el-GR" sz="2000" dirty="0">
                <a:latin typeface="Century Gothic" pitchFamily="34" charset="0"/>
              </a:rPr>
              <a:t>που </a:t>
            </a:r>
            <a:r>
              <a:rPr lang="el-GR" sz="2000" dirty="0" smtClean="0">
                <a:latin typeface="Century Gothic" pitchFamily="34" charset="0"/>
              </a:rPr>
              <a:t>διαβρώνουν και απειλούν  </a:t>
            </a:r>
            <a:r>
              <a:rPr lang="el-GR" sz="2000" dirty="0">
                <a:latin typeface="Century Gothic" pitchFamily="34" charset="0"/>
              </a:rPr>
              <a:t>και τη ζωή τους ακόμα.</a:t>
            </a:r>
          </a:p>
        </p:txBody>
      </p:sp>
      <p:pic>
        <p:nvPicPr>
          <p:cNvPr id="15364" name="Picture 4" descr="Λέσχη Ελλήνων Γελοιογράφων | Έκθεση σκίτσου με θέμα τα ναρκωτικά -  neolaia.gr ."/>
          <p:cNvPicPr>
            <a:picLocks noChangeAspect="1" noChangeArrowheads="1"/>
          </p:cNvPicPr>
          <p:nvPr/>
        </p:nvPicPr>
        <p:blipFill>
          <a:blip r:embed="rId2" cstate="print"/>
          <a:srcRect/>
          <a:stretch>
            <a:fillRect/>
          </a:stretch>
        </p:blipFill>
        <p:spPr bwMode="auto">
          <a:xfrm>
            <a:off x="5572132" y="3500438"/>
            <a:ext cx="2552700" cy="24574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987</Words>
  <Application>Microsoft Office PowerPoint</Application>
  <PresentationFormat>Προβολή στην οθόνη (4:3)</PresentationFormat>
  <Paragraphs>101</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ΕΦΗΒΕΙΑ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63</cp:revision>
  <dcterms:created xsi:type="dcterms:W3CDTF">2020-09-02T15:57:59Z</dcterms:created>
  <dcterms:modified xsi:type="dcterms:W3CDTF">2023-02-08T13:57:58Z</dcterms:modified>
</cp:coreProperties>
</file>