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1" r:id="rId4"/>
    <p:sldId id="286" r:id="rId5"/>
    <p:sldId id="285" r:id="rId6"/>
    <p:sldId id="277" r:id="rId7"/>
    <p:sldId id="278" r:id="rId8"/>
    <p:sldId id="279" r:id="rId9"/>
    <p:sldId id="287" r:id="rId10"/>
    <p:sldId id="280" r:id="rId11"/>
    <p:sldId id="289" r:id="rId12"/>
    <p:sldId id="282" r:id="rId13"/>
    <p:sldId id="288" r:id="rId14"/>
    <p:sldId id="294" r:id="rId15"/>
    <p:sldId id="290" r:id="rId16"/>
    <p:sldId id="291" r:id="rId17"/>
    <p:sldId id="292" r:id="rId18"/>
    <p:sldId id="29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8FD52E4-B240-485A-98A1-64B544B134BD}" type="datetimeFigureOut">
              <a:rPr lang="el-GR" smtClean="0"/>
              <a:pPr/>
              <a:t>21/4/2026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79E1BB-E57C-41A6-A14A-88B9732C299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843135"/>
            <a:ext cx="7643866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normalizeH="0" baseline="0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«Αν σωπαίναμε και δε μιλούσαμε, τα ρούχα 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b="1" dirty="0" smtClean="0">
              <a:ln w="11430"/>
              <a:latin typeface="Franklin Gothic Book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normalizeH="0" baseline="0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μας και η κατάσταση του σώματός μας  θα 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b="1" dirty="0" smtClean="0">
              <a:ln w="11430"/>
              <a:latin typeface="Franklin Gothic Book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normalizeH="0" baseline="0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πρόδιδαν τη ζωή </a:t>
            </a:r>
            <a:r>
              <a:rPr lang="el-GR" sz="2800" b="1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kumimoji="0" lang="el-GR" sz="2800" b="1" i="0" u="none" strike="noStrike" normalizeH="0" baseline="0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ου</a:t>
            </a:r>
            <a:r>
              <a:rPr kumimoji="0" lang="en-US" sz="2800" b="1" i="0" u="none" strike="noStrike" normalizeH="0" baseline="0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el-GR" sz="2800" b="1" i="0" u="none" strike="noStrike" normalizeH="0" baseline="0" dirty="0" smtClean="0">
                <a:ln w="11430"/>
                <a:latin typeface="Franklin Gothic Book" pitchFamily="34" charset="0"/>
                <a:ea typeface="Calibri" pitchFamily="34" charset="0"/>
                <a:cs typeface="Calibri" pitchFamily="34" charset="0"/>
              </a:rPr>
              <a:t> ζούμε». (Σαίξπηρ)</a:t>
            </a:r>
            <a:endParaRPr kumimoji="0" lang="el-GR" sz="2800" b="1" i="0" u="none" strike="noStrike" normalizeH="0" baseline="0" dirty="0" smtClean="0">
              <a:ln w="11430"/>
              <a:latin typeface="Franklin Gothic Book" pitchFamily="34" charset="0"/>
              <a:cs typeface="Calibri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.huffingtonpost.com/asset/6315c7272600003400547250.jpeg?ops=scalefit_720_noupsc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000108"/>
            <a:ext cx="68580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4" descr="fast fash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500174"/>
            <a:ext cx="6286544" cy="258127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285728"/>
            <a:ext cx="835824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Η κουλτούρα του καταναλωτισμού αντικατοπτρίζεται ξεκάθαρα στα μέσα </a:t>
            </a:r>
          </a:p>
          <a:p>
            <a:endParaRPr lang="el-GR" sz="2000" dirty="0"/>
          </a:p>
          <a:p>
            <a:r>
              <a:rPr lang="el-GR" sz="2000" dirty="0" smtClean="0"/>
              <a:t>κοινωνικής δικτύωσης. Σημαντικό </a:t>
            </a:r>
            <a:r>
              <a:rPr lang="el-GR" sz="2000" dirty="0"/>
              <a:t>δίαυλο αποτελούν και </a:t>
            </a:r>
            <a:r>
              <a:rPr lang="el-GR" sz="2000" dirty="0" smtClean="0"/>
              <a:t>οι</a:t>
            </a:r>
            <a:r>
              <a:rPr lang="en-US" sz="2000" dirty="0" smtClean="0"/>
              <a:t> influencers</a:t>
            </a:r>
            <a:r>
              <a:rPr lang="el-GR" sz="2000" dirty="0" smtClean="0"/>
              <a:t>, </a:t>
            </a:r>
            <a:r>
              <a:rPr lang="el-GR" sz="2000" dirty="0"/>
              <a:t>οι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οποίοι κοινοποιούν </a:t>
            </a:r>
            <a:r>
              <a:rPr lang="el-GR" sz="2000" dirty="0"/>
              <a:t>τις νέες αγορές τους, </a:t>
            </a:r>
            <a:r>
              <a:rPr lang="el-GR" sz="2000" dirty="0" smtClean="0"/>
              <a:t>με </a:t>
            </a:r>
            <a:r>
              <a:rPr lang="el-GR" sz="2000" dirty="0"/>
              <a:t>τις μάρκες πάντα να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επισημαίνονται </a:t>
            </a:r>
            <a:r>
              <a:rPr lang="el-GR" sz="2000" dirty="0"/>
              <a:t>στη </a:t>
            </a:r>
            <a:r>
              <a:rPr lang="el-GR" sz="2000" dirty="0" smtClean="0"/>
              <a:t>δημοσίευση.</a:t>
            </a:r>
            <a:endParaRPr lang="en-US" sz="2000" dirty="0" smtClean="0"/>
          </a:p>
          <a:p>
            <a:endParaRPr lang="en-US" sz="2000" dirty="0" smtClean="0"/>
          </a:p>
          <a:p>
            <a:endParaRPr lang="el-GR" sz="2000" dirty="0"/>
          </a:p>
          <a:p>
            <a:endParaRPr lang="el-GR" sz="2000" dirty="0" smtClean="0"/>
          </a:p>
        </p:txBody>
      </p:sp>
      <p:pic>
        <p:nvPicPr>
          <p:cNvPr id="7170" name="Picture 2" descr="C:\Users\user\Desktop\instagrammer-758x569-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3086795"/>
            <a:ext cx="4786314" cy="377120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00035" y="285729"/>
            <a:ext cx="82153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Μια 16χρονη, ονόματι Μία </a:t>
            </a:r>
            <a:r>
              <a:rPr lang="el-GR" sz="2000" dirty="0" err="1"/>
              <a:t>Γκράνθαμ</a:t>
            </a:r>
            <a:r>
              <a:rPr lang="el-GR" sz="2000" dirty="0"/>
              <a:t>, σε έρευνα των </a:t>
            </a:r>
            <a:r>
              <a:rPr lang="el-GR" sz="2000" dirty="0" err="1"/>
              <a:t>New</a:t>
            </a:r>
            <a:r>
              <a:rPr lang="el-GR" sz="2000" dirty="0"/>
              <a:t> </a:t>
            </a:r>
            <a:r>
              <a:rPr lang="el-GR" sz="2000" dirty="0" err="1"/>
              <a:t>York</a:t>
            </a:r>
            <a:r>
              <a:rPr lang="el-GR" sz="2000" dirty="0"/>
              <a:t> </a:t>
            </a:r>
            <a:r>
              <a:rPr lang="el-GR" sz="2000" dirty="0" err="1" smtClean="0"/>
              <a:t>Time</a:t>
            </a:r>
            <a:r>
              <a:rPr lang="en-US" sz="2000" dirty="0" smtClean="0"/>
              <a:t>s</a:t>
            </a:r>
            <a:r>
              <a:rPr lang="el-GR" sz="2000" dirty="0" smtClean="0"/>
              <a:t>, </a:t>
            </a:r>
            <a:endParaRPr lang="en-US" sz="2000" dirty="0" smtClean="0"/>
          </a:p>
          <a:p>
            <a:endParaRPr lang="en-US" sz="2000" dirty="0"/>
          </a:p>
          <a:p>
            <a:r>
              <a:rPr lang="el-GR" sz="2000" dirty="0" smtClean="0"/>
              <a:t>δήλωσε ότι </a:t>
            </a:r>
            <a:r>
              <a:rPr lang="el-GR" sz="2000" dirty="0"/>
              <a:t>δεν θα ήθελε να τη δουν με </a:t>
            </a:r>
            <a:r>
              <a:rPr lang="el-GR" sz="2000" dirty="0" smtClean="0"/>
              <a:t>το ίδιο  </a:t>
            </a:r>
            <a:r>
              <a:rPr lang="el-GR" sz="2000" dirty="0"/>
              <a:t>ρούχο πάνω από μία φορά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γιατί οι </a:t>
            </a:r>
            <a:r>
              <a:rPr lang="el-GR" sz="2000" dirty="0"/>
              <a:t>άνθρωποι ίσως πιστέψουν </a:t>
            </a:r>
            <a:r>
              <a:rPr lang="el-GR" sz="2000"/>
              <a:t>ότι </a:t>
            </a:r>
            <a:r>
              <a:rPr lang="el-GR" sz="2000" smtClean="0"/>
              <a:t>δεν </a:t>
            </a:r>
            <a:r>
              <a:rPr lang="el-GR" sz="2000" dirty="0"/>
              <a:t>διαθέτει </a:t>
            </a:r>
            <a:r>
              <a:rPr lang="el-GR" sz="2000" dirty="0" smtClean="0"/>
              <a:t>στυλ</a:t>
            </a:r>
            <a:r>
              <a:rPr lang="en-US" sz="2000" dirty="0" smtClean="0"/>
              <a:t> </a:t>
            </a:r>
            <a:r>
              <a:rPr lang="el-GR" sz="2000" dirty="0" smtClean="0"/>
              <a:t>εφόσον </a:t>
            </a:r>
          </a:p>
          <a:p>
            <a:endParaRPr lang="el-GR" sz="2000" dirty="0"/>
          </a:p>
          <a:p>
            <a:r>
              <a:rPr lang="el-GR" sz="2000" dirty="0" smtClean="0"/>
              <a:t>κυκλοφορεί με  </a:t>
            </a:r>
            <a:r>
              <a:rPr lang="el-GR" sz="2000" dirty="0"/>
              <a:t>το ίδιο κομμάτι ξανά και </a:t>
            </a:r>
            <a:r>
              <a:rPr lang="el-GR" sz="2000" dirty="0" smtClean="0"/>
              <a:t>ξανά.</a:t>
            </a:r>
            <a:endParaRPr lang="el-GR" sz="2000" dirty="0"/>
          </a:p>
        </p:txBody>
      </p:sp>
      <p:pic>
        <p:nvPicPr>
          <p:cNvPr id="41986" name="Picture 2" descr="Fast fashion: Polyester production has doubled since 2000, with huge  climate implications - ed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500306"/>
            <a:ext cx="7215238" cy="406278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214290"/>
            <a:ext cx="9144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dirty="0" smtClean="0"/>
          </a:p>
          <a:p>
            <a:pPr algn="just"/>
            <a:r>
              <a:rPr lang="el-GR" sz="2000" dirty="0" smtClean="0"/>
              <a:t>Υπάρχει, όμως και ο αντίποδας.</a:t>
            </a:r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Το </a:t>
            </a:r>
            <a:r>
              <a:rPr lang="el-GR" sz="2000" dirty="0" err="1" smtClean="0"/>
              <a:t>Vinted</a:t>
            </a:r>
            <a:r>
              <a:rPr lang="el-GR" sz="2000" dirty="0" smtClean="0"/>
              <a:t> είναι μια δημοφιλής ευρωπαϊκή διαδικτυακή πλατφόρμα (</a:t>
            </a:r>
            <a:r>
              <a:rPr lang="el-GR" sz="2000" dirty="0" err="1" smtClean="0"/>
              <a:t>app</a:t>
            </a:r>
            <a:endParaRPr lang="el-GR" sz="2000" dirty="0" smtClean="0"/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 και ιστοσελίδα) για την αγορά, πώληση και ανταλλαγή </a:t>
            </a:r>
            <a:r>
              <a:rPr lang="el-GR" sz="2000" b="1" dirty="0" smtClean="0"/>
              <a:t>μεταχειρισμένων</a:t>
            </a:r>
          </a:p>
          <a:p>
            <a:pPr algn="just"/>
            <a:endParaRPr lang="el-GR" sz="2000" b="1" dirty="0" smtClean="0"/>
          </a:p>
          <a:p>
            <a:pPr algn="just"/>
            <a:r>
              <a:rPr lang="el-GR" sz="2000" b="1" dirty="0" smtClean="0"/>
              <a:t> ρούχων, αξεσουάρ και ειδών σπιτιού</a:t>
            </a:r>
            <a:r>
              <a:rPr lang="el-GR" sz="2000" dirty="0" smtClean="0"/>
              <a:t>. Λειτουργεί ως μεσάζοντας,</a:t>
            </a:r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 επιτρέποντας σε ιδιώτες να ανανεώνουν τη ντουλάπα τους εύκολα, </a:t>
            </a:r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προωθώντας τη βιώσιμη μόδα και τη </a:t>
            </a:r>
            <a:r>
              <a:rPr lang="el-GR" sz="2000" dirty="0" err="1" smtClean="0"/>
              <a:t>second</a:t>
            </a:r>
            <a:r>
              <a:rPr lang="el-GR" sz="2000" dirty="0" smtClean="0"/>
              <a:t>-</a:t>
            </a:r>
            <a:r>
              <a:rPr lang="el-GR" sz="2000" dirty="0" err="1" smtClean="0"/>
              <a:t>hand</a:t>
            </a:r>
            <a:r>
              <a:rPr lang="el-GR" sz="2000" dirty="0" smtClean="0"/>
              <a:t> αγορά. </a:t>
            </a:r>
            <a:endParaRPr lang="el-GR" sz="2000" dirty="0"/>
          </a:p>
        </p:txBody>
      </p:sp>
      <p:pic>
        <p:nvPicPr>
          <p:cNvPr id="1026" name="Picture 2" descr="C:\Users\user\Desktop\Ανώνυμο-σχέδιο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32671"/>
            <a:ext cx="5000628" cy="262533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14282" y="285728"/>
            <a:ext cx="8572560" cy="62151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sz="2000" dirty="0" smtClean="0"/>
          </a:p>
          <a:p>
            <a:r>
              <a:rPr lang="el-GR" sz="2000" dirty="0" smtClean="0"/>
              <a:t>Τι είναι μόδα;</a:t>
            </a:r>
          </a:p>
          <a:p>
            <a:r>
              <a:rPr lang="el-GR" sz="2000" dirty="0" smtClean="0"/>
              <a:t>Α. κάτι σταθερό που δεν αλλάζει</a:t>
            </a:r>
          </a:p>
          <a:p>
            <a:r>
              <a:rPr lang="el-GR" sz="2000" dirty="0" smtClean="0"/>
              <a:t>Β. μια τάση που αλλάζει με τον χρόνο </a:t>
            </a:r>
          </a:p>
          <a:p>
            <a:r>
              <a:rPr lang="el-GR" sz="2000" dirty="0" smtClean="0"/>
              <a:t>Γ. κάτι που αφορά ενήλικες</a:t>
            </a:r>
          </a:p>
          <a:p>
            <a:endParaRPr lang="el-GR" sz="2000" dirty="0" smtClean="0"/>
          </a:p>
          <a:p>
            <a:r>
              <a:rPr lang="el-GR" sz="2000" dirty="0" smtClean="0"/>
              <a:t>Ποιο θεωρείτε βασικό αίτιο της μόδας;</a:t>
            </a:r>
          </a:p>
          <a:p>
            <a:r>
              <a:rPr lang="el-GR" sz="2000" dirty="0" smtClean="0"/>
              <a:t>Α. απομόνωση</a:t>
            </a:r>
          </a:p>
          <a:p>
            <a:r>
              <a:rPr lang="el-GR" sz="2000" dirty="0" smtClean="0"/>
              <a:t>Β. ανάγκη αποδοχής</a:t>
            </a:r>
          </a:p>
          <a:p>
            <a:r>
              <a:rPr lang="el-GR" sz="2000" dirty="0" smtClean="0"/>
              <a:t>Γ. αδιαφορία</a:t>
            </a:r>
          </a:p>
          <a:p>
            <a:endParaRPr lang="el-GR" sz="2000" dirty="0" smtClean="0"/>
          </a:p>
          <a:p>
            <a:r>
              <a:rPr lang="el-GR" sz="2000" dirty="0" smtClean="0"/>
              <a:t>Η μόδα επηρεάζει κυρίως</a:t>
            </a:r>
          </a:p>
          <a:p>
            <a:r>
              <a:rPr lang="el-GR" sz="2000" dirty="0" smtClean="0"/>
              <a:t>Α. ενήλικες μόνο</a:t>
            </a:r>
          </a:p>
          <a:p>
            <a:r>
              <a:rPr lang="el-GR" sz="2000" dirty="0" smtClean="0"/>
              <a:t>Β. παιδιά μόνο</a:t>
            </a:r>
          </a:p>
          <a:p>
            <a:r>
              <a:rPr lang="el-GR" sz="2000" dirty="0" smtClean="0"/>
              <a:t>Γ. όλες τις ηλικίες</a:t>
            </a:r>
          </a:p>
          <a:p>
            <a:endParaRPr lang="el-GR" sz="2000" dirty="0" smtClean="0"/>
          </a:p>
          <a:p>
            <a:r>
              <a:rPr lang="el-GR" sz="2000" dirty="0" smtClean="0"/>
              <a:t>Ποιο μέσο επηρεάζει κυρίως τη μόδα:</a:t>
            </a:r>
          </a:p>
          <a:p>
            <a:r>
              <a:rPr lang="el-GR" sz="2000" dirty="0" smtClean="0"/>
              <a:t>Α. τηλεόραση</a:t>
            </a:r>
          </a:p>
          <a:p>
            <a:r>
              <a:rPr lang="el-GR" sz="2000" dirty="0" smtClean="0"/>
              <a:t>Β.Μ.Κ.Δ.</a:t>
            </a:r>
          </a:p>
          <a:p>
            <a:r>
              <a:rPr lang="el-GR" sz="2000" dirty="0" smtClean="0"/>
              <a:t>Γ. εφημερίδες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85720" y="500042"/>
            <a:ext cx="8358246" cy="60007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000" dirty="0" smtClean="0"/>
              <a:t>Ποια είναι μια αρνητική συνέπεια της μόδας;</a:t>
            </a:r>
          </a:p>
          <a:p>
            <a:r>
              <a:rPr lang="el-GR" sz="2000" dirty="0" smtClean="0"/>
              <a:t>Α. αυτοπεποίθηση</a:t>
            </a:r>
          </a:p>
          <a:p>
            <a:r>
              <a:rPr lang="el-GR" sz="2000" dirty="0" smtClean="0"/>
              <a:t>Β. δημιουργικότητα</a:t>
            </a:r>
          </a:p>
          <a:p>
            <a:r>
              <a:rPr lang="el-GR" sz="2000" dirty="0" smtClean="0"/>
              <a:t>Γ. υπερκατανάλωση</a:t>
            </a:r>
          </a:p>
          <a:p>
            <a:endParaRPr lang="el-GR" sz="2000" dirty="0" smtClean="0"/>
          </a:p>
          <a:p>
            <a:r>
              <a:rPr lang="el-GR" sz="2000" dirty="0" smtClean="0"/>
              <a:t>Ποιο είναι ένα θετικό χαρακτηριστικό της μόδας;</a:t>
            </a:r>
          </a:p>
          <a:p>
            <a:r>
              <a:rPr lang="el-GR" sz="2000" dirty="0" smtClean="0"/>
              <a:t>Α. πίεση</a:t>
            </a:r>
          </a:p>
          <a:p>
            <a:r>
              <a:rPr lang="el-GR" sz="2000" dirty="0" smtClean="0"/>
              <a:t>Β. έκφραση προσωπικότητας</a:t>
            </a:r>
          </a:p>
          <a:p>
            <a:r>
              <a:rPr lang="el-GR" sz="2000" dirty="0" smtClean="0"/>
              <a:t>Γ. άγχος</a:t>
            </a:r>
          </a:p>
          <a:p>
            <a:endParaRPr lang="el-GR" sz="2000" dirty="0" smtClean="0"/>
          </a:p>
          <a:p>
            <a:r>
              <a:rPr lang="el-GR" sz="2000" dirty="0" smtClean="0"/>
              <a:t>Ποιος παράγοντας ενισχύει την επιρροή της μόδας;</a:t>
            </a:r>
          </a:p>
          <a:p>
            <a:r>
              <a:rPr lang="el-GR" sz="2000" dirty="0" smtClean="0"/>
              <a:t>Α. μοναξιά</a:t>
            </a:r>
          </a:p>
          <a:p>
            <a:r>
              <a:rPr lang="el-GR" sz="2000" dirty="0" smtClean="0"/>
              <a:t>Β. </a:t>
            </a:r>
            <a:r>
              <a:rPr lang="en-US" sz="2000" dirty="0" smtClean="0"/>
              <a:t>influencers</a:t>
            </a:r>
            <a:endParaRPr lang="el-GR" sz="2000" dirty="0" smtClean="0"/>
          </a:p>
          <a:p>
            <a:r>
              <a:rPr lang="el-GR" sz="2000" dirty="0" smtClean="0"/>
              <a:t>Γ. αποχή από το διαδίκτυο</a:t>
            </a:r>
          </a:p>
          <a:p>
            <a:endParaRPr lang="el-GR" sz="2000" dirty="0" smtClean="0"/>
          </a:p>
          <a:p>
            <a:r>
              <a:rPr lang="el-GR" sz="2000" dirty="0" smtClean="0"/>
              <a:t>Η ανάγκη των νέων να ανήκουν σε μια ομάδα οδηγεί σε:</a:t>
            </a:r>
          </a:p>
          <a:p>
            <a:r>
              <a:rPr lang="el-GR" sz="2000" dirty="0" smtClean="0"/>
              <a:t>Α. ανεξαρτησία</a:t>
            </a:r>
          </a:p>
          <a:p>
            <a:r>
              <a:rPr lang="el-GR" sz="2000" dirty="0" smtClean="0"/>
              <a:t>Β. υιοθέτηση τάσεων</a:t>
            </a:r>
          </a:p>
          <a:p>
            <a:r>
              <a:rPr lang="el-GR" sz="2000" dirty="0" smtClean="0"/>
              <a:t>Γ. απομόνωση</a:t>
            </a:r>
            <a:endParaRPr lang="el-GR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357158" y="714356"/>
            <a:ext cx="7715304" cy="47149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Οι νέοι δεν επηρεάζονται από τη μόδα.</a:t>
            </a:r>
          </a:p>
          <a:p>
            <a:r>
              <a:rPr lang="el-GR" sz="2400" dirty="0" smtClean="0"/>
              <a:t>ΣΩΣΤΟ-ΛΑΘΟΣ</a:t>
            </a:r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Η διαφήμιση επηρεάζει τη μόδα</a:t>
            </a:r>
          </a:p>
          <a:p>
            <a:r>
              <a:rPr lang="el-GR" sz="2400" dirty="0" smtClean="0"/>
              <a:t>ΣΩΣΤΟ- ΛΑΘΟΣ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215229"/>
            <a:ext cx="8572560" cy="64633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Ερωτηματολόγιο</a:t>
            </a:r>
            <a:endParaRPr kumimoji="0" lang="el-GR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 </a:t>
            </a: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1. Γιατί αγοράζετε συνήθως ρούχα;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 </a:t>
            </a: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Α.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ΦΘΕΙΡΟΝΤΑΙ ΤΑ ΠΑΛΙΑ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Β.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ΑΛΛΑΖΕΙ Η ΜΟΔΑ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Γ.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ΜΕ ΚΑΝΕΙ ΝΑ ΝΙΩΘΩ ΚΑΛΥΤΕΡΑ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2. Πιστεύετε ότι τα ρούχα σας δείχνουν κάτι για τον εαυτό σας;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 Α.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 ΝΑΙ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Β.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ΟΧΙ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3. Ποιο είναι το βασικό κριτήριο για να αγοράσετε ένα ρούχο;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 Α.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ΤΙΜΗ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Β.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ΝΑ ΜΕ ΒΟΛΕΥΕΙ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Γ.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ΝΑ ΕΙΝΑΙ ΣΤΗΝ ΜΟΔΑ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Δ.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Η ΦΙΡΜΑ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Ε.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Η ΓΝΩΜΗ </a:t>
            </a:r>
            <a:r>
              <a:rPr lang="el-GR" dirty="0" smtClean="0">
                <a:ea typeface="Calibri" pitchFamily="34" charset="0"/>
                <a:cs typeface="Calibri" pitchFamily="34" charset="0"/>
              </a:rPr>
              <a:t>    	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ΤΟΥ ΦΙΛΟΥ/ΗΣ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4. Προσέχετε την χώρα προέλευσης;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Α.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ΝΑΙ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Β.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ΟΧΙ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5. Τα παλιά σας ρούχα τι τα κάνετε;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 Α.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ΤΑ ΠΕΤΑΩ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Β.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ΤΑ ΧΑΡΙΖΩ </a:t>
            </a:r>
            <a:r>
              <a:rPr kumimoji="0" lang="el-GR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Γ.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ΤΑ ΠΟΥΛΩ </a:t>
            </a:r>
            <a:r>
              <a:rPr kumimoji="0" lang="el-GR" b="1" i="0" u="none" strike="noStrike" cap="none" normalizeH="0" baseline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Δ.</a:t>
            </a:r>
            <a:r>
              <a:rPr kumimoji="0" lang="el-GR" b="0" i="0" u="none" strike="noStrike" cap="none" normalizeH="0" baseline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ΤΑ ΑΝΤΑΛΛΑΣΣΩ 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alibri" pitchFamily="34" charset="0"/>
              </a:rPr>
              <a:t>ΜΕ ΦΙΛΟΥΣ/ΕΣ</a:t>
            </a:r>
            <a:endParaRPr kumimoji="0" lang="el-G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000100" y="-268988"/>
            <a:ext cx="750099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Calibri" pitchFamily="34" charset="0"/>
                <a:cs typeface="Bookman Old Style" pitchFamily="18" charset="0"/>
              </a:rPr>
              <a:t>		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1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			</a:t>
            </a: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«Μόδα»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800" i="0" u="none" strike="noStrike" normalizeH="0" baseline="0" dirty="0" smtClean="0">
              <a:ln w="1143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ΟΡΙΣΜΟΣ: Είναι η επικράτηση ενιαίας (κοινής,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γενικευμένης) αισθητικής και κοινωνικής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αντίληψης σχετικά με την εξωτερική εμφάνιση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του ατόμου (ένδυση, υπόδηση, κόμμωση) και τη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γενικότερη συμπεριφορά του, τον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800" dirty="0" smtClean="0">
                <a:ln w="11430"/>
                <a:ea typeface="Calibri" pitchFamily="34" charset="0"/>
                <a:cs typeface="Calibri" pitchFamily="34" charset="0"/>
              </a:rPr>
              <a:t>τ</a:t>
            </a: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ρόπο ψυχαγωγίας... </a:t>
            </a:r>
            <a:endParaRPr kumimoji="0" lang="el-GR" sz="2800" i="0" u="none" strike="noStrike" normalizeH="0" baseline="0" dirty="0" smtClean="0">
              <a:ln w="11430"/>
              <a:cs typeface="Calibri" pitchFamily="34" charset="0"/>
            </a:endParaRPr>
          </a:p>
        </p:txBody>
      </p:sp>
      <p:pic>
        <p:nvPicPr>
          <p:cNvPr id="3" name="2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4786322"/>
            <a:ext cx="24288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071538" y="427302"/>
            <a:ext cx="664373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		</a:t>
            </a: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ΕΝΔΥΜΑΣΙΑ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800" i="0" u="none" strike="noStrike" normalizeH="0" baseline="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Υπήρξε πάντοτε ένα βασικό πολιτισμικό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στοιχείο κάθε κοινωνίας, ένα είδος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πολιτισμικής έκφρασης ως εξωτερίκευση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sz="2800" dirty="0" smtClean="0">
              <a:ln w="11430"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i="0" u="none" strike="noStrike" normalizeH="0" baseline="0" dirty="0" smtClean="0">
                <a:ln w="11430"/>
                <a:ea typeface="Calibri" pitchFamily="34" charset="0"/>
                <a:cs typeface="Calibri" pitchFamily="34" charset="0"/>
              </a:rPr>
              <a:t>του εσωτερικού κόσμου.</a:t>
            </a:r>
            <a:r>
              <a:rPr kumimoji="0" lang="el-GR" sz="2800" i="0" u="none" strike="noStrike" normalizeH="0" baseline="0" dirty="0" smtClean="0">
                <a:ln w="11430"/>
                <a:cs typeface="Calibri" pitchFamily="34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s://www.maxmag.gr/wp-content/uploads/2020/04/fast-fashion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142984"/>
            <a:ext cx="7505700" cy="42291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857232"/>
            <a:ext cx="80724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800" dirty="0" smtClean="0"/>
          </a:p>
          <a:p>
            <a:r>
              <a:rPr lang="el-GR" sz="2800" dirty="0" smtClean="0"/>
              <a:t>- Η </a:t>
            </a:r>
            <a:r>
              <a:rPr lang="el-GR" sz="2800" dirty="0"/>
              <a:t>γρήγορη μόδα είναι φθηνή, μοντέρνα και </a:t>
            </a:r>
            <a:endParaRPr lang="el-GR" sz="2800" dirty="0" smtClean="0"/>
          </a:p>
          <a:p>
            <a:endParaRPr lang="el-GR" sz="2800" dirty="0"/>
          </a:p>
          <a:p>
            <a:r>
              <a:rPr lang="el-GR" sz="2800" dirty="0"/>
              <a:t>κ</a:t>
            </a:r>
            <a:r>
              <a:rPr lang="el-GR" sz="2800" dirty="0" smtClean="0"/>
              <a:t>αταστροφική.</a:t>
            </a:r>
          </a:p>
          <a:p>
            <a:endParaRPr lang="el-GR" sz="2800" dirty="0"/>
          </a:p>
          <a:p>
            <a:r>
              <a:rPr lang="el-GR" sz="2800" dirty="0" smtClean="0"/>
              <a:t>Ήρθε </a:t>
            </a:r>
            <a:r>
              <a:rPr lang="el-GR" sz="2800" dirty="0"/>
              <a:t>η ώρα να την </a:t>
            </a:r>
            <a:r>
              <a:rPr lang="el-GR" sz="2800" dirty="0" smtClean="0"/>
              <a:t>επιβραδύνετε!</a:t>
            </a:r>
            <a:endParaRPr lang="el-GR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571480"/>
            <a:ext cx="7143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Το φαινόμενο </a:t>
            </a:r>
            <a:r>
              <a:rPr lang="el-GR" sz="2400" b="1" dirty="0" smtClean="0"/>
              <a:t>«</a:t>
            </a:r>
            <a:r>
              <a:rPr lang="el-GR" sz="2400" b="1" dirty="0" err="1" smtClean="0"/>
              <a:t>fast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fashion</a:t>
            </a:r>
            <a:r>
              <a:rPr lang="el-GR" sz="2400" b="1" dirty="0" smtClean="0"/>
              <a:t>»</a:t>
            </a:r>
            <a:r>
              <a:rPr lang="el-GR" sz="2400" dirty="0" smtClean="0"/>
              <a:t>, δηλαδή η γρήγορη μόδα, </a:t>
            </a:r>
            <a:endParaRPr lang="en-US" sz="2400" dirty="0" smtClean="0"/>
          </a:p>
          <a:p>
            <a:endParaRPr lang="en-US" sz="2400" dirty="0"/>
          </a:p>
          <a:p>
            <a:r>
              <a:rPr lang="el-GR" sz="2400" dirty="0" smtClean="0"/>
              <a:t>περιγράφεται ως η αγορά μοντέρνων ρούχων που </a:t>
            </a:r>
          </a:p>
          <a:p>
            <a:endParaRPr lang="el-GR" sz="2400" dirty="0"/>
          </a:p>
          <a:p>
            <a:r>
              <a:rPr lang="el-GR" sz="2400" dirty="0" smtClean="0"/>
              <a:t>πωλούνται σε χαμηλό </a:t>
            </a:r>
            <a:r>
              <a:rPr lang="el-GR" sz="2400" dirty="0"/>
              <a:t>κόστος και έχουν σχεδιαστεί για </a:t>
            </a:r>
            <a:endParaRPr lang="el-GR" sz="2400" dirty="0" smtClean="0"/>
          </a:p>
          <a:p>
            <a:endParaRPr lang="el-GR" sz="2400" dirty="0"/>
          </a:p>
          <a:p>
            <a:r>
              <a:rPr lang="el-GR" sz="2400" dirty="0" smtClean="0"/>
              <a:t>να </a:t>
            </a:r>
            <a:r>
              <a:rPr lang="el-GR" sz="2400" dirty="0"/>
              <a:t>φορεθούν λίγες </a:t>
            </a:r>
            <a:r>
              <a:rPr lang="el-GR" sz="2400" dirty="0" smtClean="0"/>
              <a:t>φορές.</a:t>
            </a:r>
            <a:endParaRPr lang="en-US" sz="2400" dirty="0" smtClean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71538" y="785794"/>
            <a:ext cx="65008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/>
              <a:t>Η γρήγορη μόδα απειλεί τόσο </a:t>
            </a:r>
            <a:r>
              <a:rPr lang="el-GR" sz="2400" b="1" dirty="0" smtClean="0"/>
              <a:t> το</a:t>
            </a:r>
            <a:r>
              <a:rPr lang="el-GR" sz="2400" b="1" dirty="0"/>
              <a:t> </a:t>
            </a:r>
            <a:r>
              <a:rPr lang="el-GR" sz="2400" b="1" dirty="0" smtClean="0"/>
              <a:t>περιβάλλον όσο </a:t>
            </a:r>
          </a:p>
          <a:p>
            <a:endParaRPr lang="el-GR" sz="2400" b="1" dirty="0"/>
          </a:p>
          <a:p>
            <a:r>
              <a:rPr lang="el-GR" sz="2400" b="1" dirty="0" smtClean="0"/>
              <a:t>και </a:t>
            </a:r>
            <a:r>
              <a:rPr lang="el-GR" sz="2400" b="1" dirty="0"/>
              <a:t>τις αξίες της </a:t>
            </a:r>
            <a:r>
              <a:rPr lang="el-GR" sz="2400" b="1" dirty="0" smtClean="0"/>
              <a:t>ανθρώπινης </a:t>
            </a:r>
            <a:r>
              <a:rPr lang="el-GR" sz="2400" b="1" dirty="0"/>
              <a:t>εργασίας</a:t>
            </a:r>
            <a:r>
              <a:rPr lang="el-GR" sz="2400" dirty="0"/>
              <a:t>.</a:t>
            </a:r>
          </a:p>
        </p:txBody>
      </p:sp>
      <p:sp>
        <p:nvSpPr>
          <p:cNvPr id="3075" name="AutoShape 3" descr="A mountain of unsold clothing from fast-fashion retailers is piling up in  the Chilean dese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077" name="AutoShape 5" descr="Fast fashion: the industry that destroys the environment. – the SAFIA Blo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3078" name="Picture 6" descr="C:\Users\user\Desktop\αρχείο λήψης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657474"/>
            <a:ext cx="6215106" cy="262891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428604"/>
            <a:ext cx="91440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Η κατασκευή ενδυμάτων ευθύνεται για το 2-8% των ετήσιων εκπομπών αερίων του </a:t>
            </a:r>
            <a:endParaRPr lang="en-US" sz="2000" dirty="0" smtClean="0"/>
          </a:p>
          <a:p>
            <a:endParaRPr lang="en-US" sz="2000" dirty="0"/>
          </a:p>
          <a:p>
            <a:r>
              <a:rPr lang="el-GR" sz="2000" dirty="0" smtClean="0"/>
              <a:t>θερμοκηπίου</a:t>
            </a:r>
            <a:r>
              <a:rPr lang="el-GR" sz="2000" dirty="0"/>
              <a:t>. Πρόκειται για ποσοστό μεγαλύτερο από εκείνο όλων των διεθνών </a:t>
            </a:r>
            <a:endParaRPr lang="en-US" sz="2000" dirty="0" smtClean="0"/>
          </a:p>
          <a:p>
            <a:endParaRPr lang="en-US" sz="2000" dirty="0"/>
          </a:p>
          <a:p>
            <a:r>
              <a:rPr lang="el-GR" sz="2000" dirty="0" smtClean="0"/>
              <a:t>πτήσεων </a:t>
            </a:r>
            <a:r>
              <a:rPr lang="el-GR" sz="2000" dirty="0"/>
              <a:t>και των θαλάσσιων μεταφορών μαζί. Παράλληλα, η βιομηχανία της μόδας </a:t>
            </a:r>
            <a:endParaRPr lang="en-US" sz="2000" dirty="0" smtClean="0"/>
          </a:p>
          <a:p>
            <a:endParaRPr lang="en-US" sz="2000" dirty="0"/>
          </a:p>
          <a:p>
            <a:r>
              <a:rPr lang="el-GR" sz="2000" dirty="0" smtClean="0"/>
              <a:t>κατηγορείται </a:t>
            </a:r>
            <a:r>
              <a:rPr lang="el-GR" sz="2000" dirty="0"/>
              <a:t>ως υπεύθυνη για το 20% όλων των βιομηχανικών λυμάτων.</a:t>
            </a:r>
          </a:p>
          <a:p>
            <a:endParaRPr lang="en-US" sz="2000" dirty="0" smtClean="0"/>
          </a:p>
          <a:p>
            <a:r>
              <a:rPr lang="el-GR" sz="2000" dirty="0" smtClean="0"/>
              <a:t>Επιπλέον</a:t>
            </a:r>
            <a:r>
              <a:rPr lang="el-GR" sz="2000" dirty="0"/>
              <a:t>, κάθε χρόνο 150 </a:t>
            </a:r>
            <a:r>
              <a:rPr lang="el-GR" sz="2000" dirty="0" smtClean="0"/>
              <a:t>εκατομμύρια δέντρα</a:t>
            </a:r>
            <a:r>
              <a:rPr lang="el-GR" sz="2000" dirty="0"/>
              <a:t> καταστρέφονται για την παραγωγή </a:t>
            </a:r>
            <a:endParaRPr lang="en-US" sz="2000" dirty="0" smtClean="0"/>
          </a:p>
          <a:p>
            <a:endParaRPr lang="en-US" sz="2000" dirty="0"/>
          </a:p>
          <a:p>
            <a:r>
              <a:rPr lang="el-GR" sz="2000" dirty="0" err="1" smtClean="0"/>
              <a:t>ρεγιόν</a:t>
            </a:r>
            <a:r>
              <a:rPr lang="el-GR" sz="2000" dirty="0" smtClean="0"/>
              <a:t> </a:t>
            </a:r>
            <a:r>
              <a:rPr lang="el-GR" sz="2000" dirty="0"/>
              <a:t>ή </a:t>
            </a:r>
            <a:r>
              <a:rPr lang="el-GR" sz="2000" dirty="0" err="1"/>
              <a:t>βισκόζης</a:t>
            </a:r>
            <a:r>
              <a:rPr lang="el-GR" sz="2000" dirty="0"/>
              <a:t>. Και όλα για να </a:t>
            </a:r>
            <a:r>
              <a:rPr lang="el-GR" sz="2000" dirty="0" smtClean="0"/>
              <a:t>καταλήξου</a:t>
            </a:r>
            <a:r>
              <a:rPr lang="el-GR" sz="2000" dirty="0"/>
              <a:t>ν</a:t>
            </a:r>
            <a:r>
              <a:rPr lang="el-GR" sz="2000" dirty="0" smtClean="0"/>
              <a:t> </a:t>
            </a:r>
            <a:r>
              <a:rPr lang="el-GR" sz="2000" dirty="0"/>
              <a:t>στο τέλος κάθε χρόνου με τις </a:t>
            </a:r>
            <a:endParaRPr lang="en-US" sz="2000" dirty="0" smtClean="0"/>
          </a:p>
          <a:p>
            <a:endParaRPr lang="en-US" sz="2000" dirty="0"/>
          </a:p>
          <a:p>
            <a:r>
              <a:rPr lang="el-GR" sz="2000" dirty="0" smtClean="0"/>
              <a:t>χωματερές </a:t>
            </a:r>
            <a:r>
              <a:rPr lang="el-GR" sz="2000" dirty="0"/>
              <a:t>να γεμίζουν με 40 εκατομμύρια τόνους πεταμένων ρούχων.</a:t>
            </a:r>
          </a:p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4"/>
            <a:ext cx="807249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/>
              <a:t>Ο ανθρώπινος παράγοντας</a:t>
            </a:r>
          </a:p>
          <a:p>
            <a:endParaRPr lang="el-GR" sz="2000" dirty="0" smtClean="0"/>
          </a:p>
          <a:p>
            <a:r>
              <a:rPr lang="el-GR" sz="2000" dirty="0" smtClean="0"/>
              <a:t>Η παιδική εργασία, οι χαμηλοί μισθοί και οι επισφαλείς </a:t>
            </a:r>
          </a:p>
          <a:p>
            <a:endParaRPr lang="el-GR" sz="2000" dirty="0"/>
          </a:p>
          <a:p>
            <a:r>
              <a:rPr lang="el-GR" sz="2000" dirty="0" smtClean="0"/>
              <a:t>συνθήκες κυριαρχούν στα εργοστάσια ενδυμάτων γρήγορης </a:t>
            </a:r>
          </a:p>
          <a:p>
            <a:endParaRPr lang="el-GR" sz="2000" dirty="0"/>
          </a:p>
          <a:p>
            <a:r>
              <a:rPr lang="el-GR" sz="2000" dirty="0" smtClean="0"/>
              <a:t>μόδας. Τον Απρίλιο του 2013, κτίριο στο Μπαγκλαντές, όπου </a:t>
            </a:r>
          </a:p>
          <a:p>
            <a:endParaRPr lang="el-GR" sz="2000" dirty="0"/>
          </a:p>
          <a:p>
            <a:r>
              <a:rPr lang="el-GR" sz="2000" dirty="0" smtClean="0"/>
              <a:t>στεγάζονταν πέντε εργοστάσια ενδυμάτων κατέρρευσε, με </a:t>
            </a:r>
          </a:p>
          <a:p>
            <a:endParaRPr lang="el-GR" sz="2000" dirty="0"/>
          </a:p>
          <a:p>
            <a:r>
              <a:rPr lang="el-GR" sz="2000" dirty="0" smtClean="0"/>
              <a:t>επακόλουθα τον θάνατο 1.132 ανθρώπων και τον </a:t>
            </a:r>
          </a:p>
          <a:p>
            <a:endParaRPr lang="el-GR" sz="2000" dirty="0"/>
          </a:p>
          <a:p>
            <a:r>
              <a:rPr lang="el-GR" sz="2000" dirty="0" smtClean="0"/>
              <a:t>τραυματισμό περισσότερων από 2.500.</a:t>
            </a:r>
          </a:p>
          <a:p>
            <a:endParaRPr lang="el-GR" sz="2000" dirty="0" smtClean="0"/>
          </a:p>
          <a:p>
            <a:r>
              <a:rPr lang="el-GR" sz="2000" dirty="0" smtClean="0"/>
              <a:t>Οι εργαζόμενοι στην παραγωγή ενδυμάτων εξακολουθούν να διατρέχουν </a:t>
            </a:r>
          </a:p>
          <a:p>
            <a:endParaRPr lang="el-GR" sz="2000" dirty="0"/>
          </a:p>
          <a:p>
            <a:r>
              <a:rPr lang="el-GR" sz="2000" dirty="0" smtClean="0"/>
              <a:t>σοβαρότατους κινδύνους και να αμείβονται με περίπου 3,43 δολάρια την </a:t>
            </a:r>
          </a:p>
          <a:p>
            <a:endParaRPr lang="el-GR" sz="2000" dirty="0"/>
          </a:p>
          <a:p>
            <a:r>
              <a:rPr lang="el-GR" sz="2000" dirty="0" smtClean="0"/>
              <a:t>ημέρα. </a:t>
            </a:r>
            <a:endParaRPr lang="el-GR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</TotalTime>
  <Words>347</Words>
  <Application>Microsoft Office PowerPoint</Application>
  <PresentationFormat>Προβολή στην οθόνη (4:3)</PresentationFormat>
  <Paragraphs>183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Διαστημικό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32</cp:revision>
  <dcterms:created xsi:type="dcterms:W3CDTF">2023-04-04T18:28:09Z</dcterms:created>
  <dcterms:modified xsi:type="dcterms:W3CDTF">2026-04-21T12:35:28Z</dcterms:modified>
</cp:coreProperties>
</file>