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7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86" r:id="rId19"/>
    <p:sldId id="285" r:id="rId20"/>
    <p:sldId id="277" r:id="rId21"/>
    <p:sldId id="278" r:id="rId22"/>
    <p:sldId id="279" r:id="rId23"/>
    <p:sldId id="287" r:id="rId24"/>
    <p:sldId id="280" r:id="rId25"/>
    <p:sldId id="289" r:id="rId26"/>
    <p:sldId id="282" r:id="rId27"/>
    <p:sldId id="284" r:id="rId28"/>
    <p:sldId id="288" r:id="rId29"/>
    <p:sldId id="27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E679E1BB-E57C-41A6-A14A-88B9732C2999}"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8FD52E4-B240-485A-98A1-64B544B134B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E679E1BB-E57C-41A6-A14A-88B9732C2999}"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FD52E4-B240-485A-98A1-64B544B134BD}" type="datetimeFigureOut">
              <a:rPr lang="el-GR" smtClean="0"/>
              <a:pPr/>
              <a:t>5/4/2023</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79E1BB-E57C-41A6-A14A-88B9732C2999}"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843135"/>
            <a:ext cx="7643866"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«Αν σωπαίναμε και δε μιλούσαμε, τα ρούχα </a:t>
            </a:r>
          </a:p>
          <a:p>
            <a:pPr marL="0" marR="0" lvl="0" indent="457200" algn="l" defTabSz="914400" rtl="0" eaLnBrk="1" fontAlgn="base" latinLnBrk="0" hangingPunct="1">
              <a:lnSpc>
                <a:spcPct val="100000"/>
              </a:lnSpc>
              <a:spcBef>
                <a:spcPct val="0"/>
              </a:spcBef>
              <a:spcAft>
                <a:spcPct val="0"/>
              </a:spcAft>
              <a:buClrTx/>
              <a:buSzTx/>
              <a:buFontTx/>
              <a:buNone/>
              <a:tabLst/>
            </a:pPr>
            <a:endParaRPr lang="el-GR" sz="2800" b="1"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μας και η κατάσταση του σώματός μας  θα </a:t>
            </a:r>
          </a:p>
          <a:p>
            <a:pPr marL="0" marR="0" lvl="0" indent="457200" algn="l" defTabSz="914400" rtl="0" eaLnBrk="1" fontAlgn="base" latinLnBrk="0" hangingPunct="1">
              <a:lnSpc>
                <a:spcPct val="100000"/>
              </a:lnSpc>
              <a:spcBef>
                <a:spcPct val="0"/>
              </a:spcBef>
              <a:spcAft>
                <a:spcPct val="0"/>
              </a:spcAft>
              <a:buClrTx/>
              <a:buSzTx/>
              <a:buFontTx/>
              <a:buNone/>
              <a:tabLst/>
            </a:pPr>
            <a:endParaRPr lang="el-GR" sz="2800" b="1"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πρόδιδαν τη ζωή </a:t>
            </a:r>
            <a:r>
              <a:rPr lang="el-GR" sz="2800" b="1"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π</a:t>
            </a:r>
            <a:r>
              <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ου</a:t>
            </a:r>
            <a:r>
              <a:rPr kumimoji="0" lang="en-US"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 </a:t>
            </a:r>
            <a:r>
              <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ea typeface="Calibri" pitchFamily="34" charset="0"/>
                <a:cs typeface="Calibri" pitchFamily="34" charset="0"/>
              </a:rPr>
              <a:t> ζούμε». (Σαίξπηρ)</a:t>
            </a:r>
            <a:endParaRPr kumimoji="0" lang="el-GR" sz="2800" b="1" i="0" u="none" strike="noStrike" normalizeH="0" baseline="0" dirty="0" smtClean="0">
              <a:ln w="11430"/>
              <a:effectLst>
                <a:outerShdw blurRad="50800" dist="39000" dir="5460000" algn="tl">
                  <a:srgbClr val="000000">
                    <a:alpha val="38000"/>
                  </a:srgbClr>
                </a:outerShdw>
              </a:effectLst>
              <a:latin typeface="Calibri" pitchFamily="34" charset="0"/>
              <a:cs typeface="Calibri"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sz="1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85720" y="486936"/>
            <a:ext cx="8643998"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Η επίδραση των ευρωπαϊκών  μεταρρυθμιστικών </a:t>
            </a:r>
            <a:r>
              <a:rPr lang="el-GR" sz="2800" dirty="0" smtClean="0">
                <a:ln w="11430"/>
                <a:ea typeface="Times New Roman" pitchFamily="18" charset="0"/>
                <a:cs typeface="Tahoma" pitchFamily="34" charset="0"/>
              </a:rPr>
              <a:t>   </a:t>
            </a:r>
            <a:r>
              <a:rPr kumimoji="0" lang="el-GR" sz="2800" i="0" u="none" strike="noStrike" normalizeH="0" baseline="0" dirty="0" smtClean="0">
                <a:ln w="11430"/>
                <a:ea typeface="Times New Roman" pitchFamily="18" charset="0"/>
                <a:cs typeface="Tahoma" pitchFamily="34" charset="0"/>
              </a:rPr>
              <a:t>ιδεών  στην Ελλάδα</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l-GR" sz="2800" i="0" u="none" strike="noStrike" normalizeH="0" baseline="0" dirty="0" smtClean="0">
              <a:ln w="1143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800" i="0" u="none" strike="noStrike" normalizeH="0" baseline="0" dirty="0" smtClean="0">
                <a:ln w="11430"/>
                <a:ea typeface="Times New Roman" pitchFamily="18" charset="0"/>
                <a:cs typeface="Tahoma" pitchFamily="34" charset="0"/>
              </a:rPr>
              <a:t>Να παρακολουθήσετε μέσα από τις εικόνες που σας δίνονται, την εξέλιξη της γυναικείας ενδυμασίας από την αρχαιότητα μέχρι σήμερα στον τόπο μας.</a:t>
            </a:r>
            <a:endParaRPr kumimoji="0" lang="el-GR" sz="2800" i="0" u="none" strike="noStrike" normalizeH="0" baseline="0" dirty="0" smtClean="0">
              <a:ln w="1143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7"/>
          <p:cNvPicPr/>
          <p:nvPr/>
        </p:nvPicPr>
        <p:blipFill>
          <a:blip r:embed="rId2" cstate="print"/>
          <a:srcRect/>
          <a:stretch>
            <a:fillRect/>
          </a:stretch>
        </p:blipFill>
        <p:spPr bwMode="auto">
          <a:xfrm>
            <a:off x="1357290" y="1928802"/>
            <a:ext cx="5572164" cy="3714775"/>
          </a:xfrm>
          <a:prstGeom prst="rect">
            <a:avLst/>
          </a:prstGeom>
          <a:noFill/>
          <a:ln w="9525">
            <a:noFill/>
            <a:miter lim="800000"/>
            <a:headEnd/>
            <a:tailEnd/>
          </a:ln>
        </p:spPr>
      </p:pic>
      <p:sp>
        <p:nvSpPr>
          <p:cNvPr id="22529" name="Rectangle 1"/>
          <p:cNvSpPr>
            <a:spLocks noChangeArrowheads="1"/>
          </p:cNvSpPr>
          <p:nvPr/>
        </p:nvSpPr>
        <p:spPr bwMode="auto">
          <a:xfrm rot="10800000" flipV="1">
            <a:off x="214283" y="753335"/>
            <a:ext cx="828680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800" i="1" u="none" strike="noStrike" normalizeH="0" baseline="0" dirty="0" smtClean="0">
                <a:ln w="11430"/>
                <a:ea typeface="Times New Roman" pitchFamily="18" charset="0"/>
                <a:cs typeface="Tahoma" pitchFamily="34" charset="0"/>
              </a:rPr>
              <a:t>«Ελληνίδων έργα κατ' οίκον</a:t>
            </a:r>
            <a:r>
              <a:rPr kumimoji="0" lang="el-GR" sz="2800" i="0" u="none" strike="noStrike" normalizeH="0" baseline="0" dirty="0" smtClean="0">
                <a:ln w="11430"/>
                <a:ea typeface="Times New Roman" pitchFamily="18" charset="0"/>
                <a:cs typeface="Tahoma" pitchFamily="34" charset="0"/>
              </a:rPr>
              <a:t>» Κλασικιστική αναπαράσταση του 19ου αι. από τον J. </a:t>
            </a:r>
            <a:r>
              <a:rPr kumimoji="0" lang="el-GR" sz="2800" i="0" u="none" strike="noStrike" normalizeH="0" baseline="0" dirty="0" err="1" smtClean="0">
                <a:ln w="11430"/>
                <a:ea typeface="Times New Roman" pitchFamily="18" charset="0"/>
                <a:cs typeface="Tahoma" pitchFamily="34" charset="0"/>
              </a:rPr>
              <a:t>Buhlmann</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8"/>
          <p:cNvPicPr/>
          <p:nvPr/>
        </p:nvPicPr>
        <p:blipFill>
          <a:blip r:embed="rId2" cstate="print"/>
          <a:srcRect/>
          <a:stretch>
            <a:fillRect/>
          </a:stretch>
        </p:blipFill>
        <p:spPr bwMode="auto">
          <a:xfrm>
            <a:off x="2143108" y="1571612"/>
            <a:ext cx="5214974" cy="4929222"/>
          </a:xfrm>
          <a:prstGeom prst="rect">
            <a:avLst/>
          </a:prstGeom>
          <a:noFill/>
          <a:ln w="9525">
            <a:noFill/>
            <a:miter lim="800000"/>
            <a:headEnd/>
            <a:tailEnd/>
          </a:ln>
        </p:spPr>
      </p:pic>
      <p:sp>
        <p:nvSpPr>
          <p:cNvPr id="23553" name="Rectangle 1"/>
          <p:cNvSpPr>
            <a:spLocks noChangeArrowheads="1"/>
          </p:cNvSpPr>
          <p:nvPr/>
        </p:nvSpPr>
        <p:spPr bwMode="auto">
          <a:xfrm>
            <a:off x="1925827" y="363686"/>
            <a:ext cx="529234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Γυναίκες της βυζαντινής εποχής</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9"/>
          <p:cNvPicPr/>
          <p:nvPr/>
        </p:nvPicPr>
        <p:blipFill>
          <a:blip r:embed="rId2" cstate="print"/>
          <a:srcRect/>
          <a:stretch>
            <a:fillRect/>
          </a:stretch>
        </p:blipFill>
        <p:spPr bwMode="auto">
          <a:xfrm>
            <a:off x="1285875" y="1928802"/>
            <a:ext cx="6572250" cy="3857652"/>
          </a:xfrm>
          <a:prstGeom prst="rect">
            <a:avLst/>
          </a:prstGeom>
          <a:noFill/>
          <a:ln w="9525">
            <a:noFill/>
            <a:miter lim="800000"/>
            <a:headEnd/>
            <a:tailEnd/>
          </a:ln>
        </p:spPr>
      </p:pic>
      <p:sp>
        <p:nvSpPr>
          <p:cNvPr id="24577" name="Rectangle 1"/>
          <p:cNvSpPr>
            <a:spLocks noChangeArrowheads="1"/>
          </p:cNvSpPr>
          <p:nvPr/>
        </p:nvSpPr>
        <p:spPr bwMode="auto">
          <a:xfrm>
            <a:off x="1751357" y="-491453"/>
            <a:ext cx="564128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endPar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Tahoma"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lang="el-GR" sz="2800" dirty="0" smtClean="0">
                <a:ln w="11430"/>
                <a:ea typeface="Times New Roman" pitchFamily="18" charset="0"/>
                <a:cs typeface="Tahoma" pitchFamily="34" charset="0"/>
              </a:rPr>
              <a:t>Γυναίκες </a:t>
            </a:r>
            <a:r>
              <a:rPr kumimoji="0" lang="el-GR" sz="2800" i="0" u="none" strike="noStrike" normalizeH="0" baseline="0" dirty="0" smtClean="0">
                <a:ln w="11430"/>
                <a:ea typeface="Times New Roman" pitchFamily="18" charset="0"/>
                <a:cs typeface="Tahoma" pitchFamily="34" charset="0"/>
              </a:rPr>
              <a:t>απασχολημένες με διάφορες οικιακές εργασίες κατά την Τουρκοκρατία, Αθήνα, </a:t>
            </a:r>
            <a:r>
              <a:rPr kumimoji="0" lang="el-GR" sz="2800" i="0" u="none" strike="noStrike" normalizeH="0" baseline="0" dirty="0" err="1" smtClean="0">
                <a:ln w="11430"/>
                <a:ea typeface="Times New Roman" pitchFamily="18" charset="0"/>
                <a:cs typeface="Tahoma" pitchFamily="34" charset="0"/>
              </a:rPr>
              <a:t>Γεννάδειος</a:t>
            </a:r>
            <a:r>
              <a:rPr kumimoji="0" lang="el-GR" sz="2800" i="0" u="none" strike="noStrike" normalizeH="0" baseline="0" dirty="0" smtClean="0">
                <a:ln w="11430"/>
                <a:ea typeface="Times New Roman" pitchFamily="18" charset="0"/>
                <a:cs typeface="Tahoma" pitchFamily="34" charset="0"/>
              </a:rPr>
              <a:t> Βιβλιοθήκη</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0"/>
          <p:cNvPicPr/>
          <p:nvPr/>
        </p:nvPicPr>
        <p:blipFill>
          <a:blip r:embed="rId2" cstate="print"/>
          <a:srcRect/>
          <a:stretch>
            <a:fillRect/>
          </a:stretch>
        </p:blipFill>
        <p:spPr bwMode="auto">
          <a:xfrm>
            <a:off x="2667000" y="1285859"/>
            <a:ext cx="3810000" cy="5143537"/>
          </a:xfrm>
          <a:prstGeom prst="rect">
            <a:avLst/>
          </a:prstGeom>
          <a:noFill/>
          <a:ln w="9525">
            <a:noFill/>
            <a:miter lim="800000"/>
            <a:headEnd/>
            <a:tailEnd/>
          </a:ln>
        </p:spPr>
      </p:pic>
      <p:sp>
        <p:nvSpPr>
          <p:cNvPr id="25601" name="Rectangle 1"/>
          <p:cNvSpPr>
            <a:spLocks noChangeArrowheads="1"/>
          </p:cNvSpPr>
          <p:nvPr/>
        </p:nvSpPr>
        <p:spPr bwMode="auto">
          <a:xfrm>
            <a:off x="-1" y="90910"/>
            <a:ext cx="91440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Η Αμαλία με τη φορεσιά που επί </a:t>
            </a:r>
            <a:r>
              <a:rPr kumimoji="0" lang="el-GR" sz="2800" i="0" u="none" strike="noStrike" normalizeH="0" baseline="0" dirty="0" err="1" smtClean="0">
                <a:ln w="11430"/>
                <a:ea typeface="Times New Roman" pitchFamily="18" charset="0"/>
                <a:cs typeface="Tahoma" pitchFamily="34" charset="0"/>
              </a:rPr>
              <a:t>Όθωνος</a:t>
            </a:r>
            <a:r>
              <a:rPr kumimoji="0" lang="el-GR" sz="2800" i="0" u="none" strike="noStrike" normalizeH="0" baseline="0" dirty="0" smtClean="0">
                <a:ln w="11430"/>
                <a:ea typeface="Times New Roman" pitchFamily="18" charset="0"/>
                <a:cs typeface="Tahoma" pitchFamily="34" charset="0"/>
              </a:rPr>
              <a:t> καθιερώθηκε ως εθνική και πήρε το όνομά της</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3"/>
          <p:cNvPicPr/>
          <p:nvPr/>
        </p:nvPicPr>
        <p:blipFill>
          <a:blip r:embed="rId2" cstate="print"/>
          <a:srcRect/>
          <a:stretch>
            <a:fillRect/>
          </a:stretch>
        </p:blipFill>
        <p:spPr bwMode="auto">
          <a:xfrm>
            <a:off x="857224" y="1285860"/>
            <a:ext cx="2571768" cy="3714776"/>
          </a:xfrm>
          <a:prstGeom prst="rect">
            <a:avLst/>
          </a:prstGeom>
          <a:noFill/>
          <a:ln w="9525">
            <a:noFill/>
            <a:miter lim="800000"/>
            <a:headEnd/>
            <a:tailEnd/>
          </a:ln>
        </p:spPr>
      </p:pic>
      <p:pic>
        <p:nvPicPr>
          <p:cNvPr id="3" name="2 - Εικόνα" descr="14"/>
          <p:cNvPicPr/>
          <p:nvPr/>
        </p:nvPicPr>
        <p:blipFill>
          <a:blip r:embed="rId3" cstate="print"/>
          <a:srcRect/>
          <a:stretch>
            <a:fillRect/>
          </a:stretch>
        </p:blipFill>
        <p:spPr bwMode="auto">
          <a:xfrm>
            <a:off x="4714876" y="1571612"/>
            <a:ext cx="3929090" cy="3143263"/>
          </a:xfrm>
          <a:prstGeom prst="rect">
            <a:avLst/>
          </a:prstGeom>
          <a:noFill/>
          <a:ln w="9525">
            <a:noFill/>
            <a:miter lim="800000"/>
            <a:headEnd/>
            <a:tailEnd/>
          </a:ln>
        </p:spPr>
      </p:pic>
      <p:sp>
        <p:nvSpPr>
          <p:cNvPr id="4" name="3 - Ορθογώνιο"/>
          <p:cNvSpPr/>
          <p:nvPr/>
        </p:nvSpPr>
        <p:spPr>
          <a:xfrm>
            <a:off x="1285852" y="285728"/>
            <a:ext cx="6143667"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l-GR" sz="2800" dirty="0" smtClean="0">
                <a:ln w="11430"/>
              </a:rPr>
              <a:t>Σύγχρονο γυναικείο ντύσιμο</a:t>
            </a:r>
            <a:endParaRPr lang="el-GR" sz="2800" dirty="0">
              <a:ln w="1143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57290" y="418086"/>
            <a:ext cx="5929354" cy="48936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ea typeface="Times New Roman" pitchFamily="18" charset="0"/>
                <a:cs typeface="Tahoma" pitchFamily="34" charset="0"/>
              </a:rPr>
              <a:t>Ο Πλάτων</a:t>
            </a:r>
            <a:r>
              <a:rPr kumimoji="0" lang="el-GR" sz="2400" b="0" i="0" u="none" strike="noStrike" cap="none" normalizeH="0" baseline="0" dirty="0" smtClean="0">
                <a:ln>
                  <a:noFill/>
                </a:ln>
                <a:effectLst/>
                <a:ea typeface="Times New Roman" pitchFamily="18" charset="0"/>
                <a:cs typeface="Tahoma" pitchFamily="34" charset="0"/>
              </a:rPr>
              <a:t> στο «Γοργία»  μιλώντας για τη </a:t>
            </a:r>
            <a:r>
              <a:rPr kumimoji="0" lang="el-GR" sz="2400" i="0" u="none" strike="noStrike" cap="none" normalizeH="0" baseline="0" dirty="0" smtClean="0">
                <a:ln>
                  <a:noFill/>
                </a:ln>
                <a:effectLst/>
                <a:ea typeface="Times New Roman" pitchFamily="18" charset="0"/>
                <a:cs typeface="Tahoma" pitchFamily="34" charset="0"/>
              </a:rPr>
              <a:t>μόδα</a:t>
            </a:r>
            <a:r>
              <a:rPr kumimoji="0" lang="el-GR" sz="2400" b="0" i="0" u="none" strike="noStrike" cap="none" normalizeH="0" baseline="0" dirty="0" smtClean="0">
                <a:ln>
                  <a:noFill/>
                </a:ln>
                <a:effectLst/>
                <a:ea typeface="Times New Roman" pitchFamily="18" charset="0"/>
                <a:cs typeface="Tahoma" pitchFamily="34" charset="0"/>
              </a:rPr>
              <a:t> τη χαρακτηρίζει: «…θλιβερή, απατηλή, ανάρμοστη σ’ ελεύθερους, γιατί εξαπατά με σχήματα και χρώματα, με στιλπνότητα,  με ενδύματα, ώστε κάνει τους ανθρώπους να παραμελούν το δια γυμναστικής αποκτημένο ιδανικό και να θέλουν ν’ αποκτήσουν ένα ξένο ιδανικό».  Καταλαβαίνουμε όλοι ότι ο λόγος του φιλοσόφου είναι πάντα επίκαιρος, αφού η μόδα είναι ένα πρόβλημα του σύγχρονου πολιτισμού και αποτελεί στοιχείο κοινωνικού και ψυχολογικού ολοκληρωτισμού, κομφορμισμού, μιμητισμού και αλλοτρίωσης.</a:t>
            </a:r>
            <a:endParaRPr kumimoji="0" lang="el-GR" sz="2400" b="0" i="0" u="none" strike="noStrike" cap="none" normalizeH="0" baseline="0" dirty="0" smtClean="0">
              <a:ln>
                <a:noFill/>
              </a:ln>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8"/>
          <p:cNvPicPr/>
          <p:nvPr/>
        </p:nvPicPr>
        <p:blipFill>
          <a:blip r:embed="rId2" cstate="print"/>
          <a:srcRect/>
          <a:stretch>
            <a:fillRect/>
          </a:stretch>
        </p:blipFill>
        <p:spPr bwMode="auto">
          <a:xfrm>
            <a:off x="2928926" y="1000108"/>
            <a:ext cx="3457585" cy="5110177"/>
          </a:xfrm>
          <a:prstGeom prst="rect">
            <a:avLst/>
          </a:prstGeom>
          <a:noFill/>
          <a:ln w="9525">
            <a:noFill/>
            <a:miter lim="800000"/>
            <a:headEnd/>
            <a:tailEnd/>
          </a:ln>
        </p:spPr>
      </p:pic>
      <p:sp>
        <p:nvSpPr>
          <p:cNvPr id="31745" name="Rectangle 1"/>
          <p:cNvSpPr>
            <a:spLocks noChangeArrowheads="1"/>
          </p:cNvSpPr>
          <p:nvPr/>
        </p:nvSpPr>
        <p:spPr bwMode="auto">
          <a:xfrm>
            <a:off x="714348" y="208784"/>
            <a:ext cx="72152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Για του λόγου το αληθές</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maxmag.gr/wp-content/uploads/2020/04/fast-fashion3.jpg"/>
          <p:cNvPicPr>
            <a:picLocks noChangeAspect="1" noChangeArrowheads="1"/>
          </p:cNvPicPr>
          <p:nvPr/>
        </p:nvPicPr>
        <p:blipFill>
          <a:blip r:embed="rId2" cstate="print"/>
          <a:srcRect/>
          <a:stretch>
            <a:fillRect/>
          </a:stretch>
        </p:blipFill>
        <p:spPr bwMode="auto">
          <a:xfrm>
            <a:off x="642910" y="1142984"/>
            <a:ext cx="7505700" cy="4229101"/>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857232"/>
            <a:ext cx="8072494" cy="2677656"/>
          </a:xfrm>
          <a:prstGeom prst="rect">
            <a:avLst/>
          </a:prstGeom>
        </p:spPr>
        <p:txBody>
          <a:bodyPr wrap="square">
            <a:spAutoFit/>
          </a:bodyPr>
          <a:lstStyle/>
          <a:p>
            <a:endParaRPr lang="el-GR" sz="2800" dirty="0" smtClean="0"/>
          </a:p>
          <a:p>
            <a:r>
              <a:rPr lang="el-GR" sz="2800" dirty="0" smtClean="0"/>
              <a:t>- Η </a:t>
            </a:r>
            <a:r>
              <a:rPr lang="el-GR" sz="2800" dirty="0"/>
              <a:t>γρήγορη μόδα είναι φθηνή, μοντέρνα και </a:t>
            </a:r>
            <a:endParaRPr lang="el-GR" sz="2800" dirty="0" smtClean="0"/>
          </a:p>
          <a:p>
            <a:endParaRPr lang="el-GR" sz="2800" dirty="0"/>
          </a:p>
          <a:p>
            <a:r>
              <a:rPr lang="el-GR" sz="2800" dirty="0"/>
              <a:t>κ</a:t>
            </a:r>
            <a:r>
              <a:rPr lang="el-GR" sz="2800" dirty="0" smtClean="0"/>
              <a:t>αταστροφική.</a:t>
            </a:r>
          </a:p>
          <a:p>
            <a:endParaRPr lang="el-GR" sz="2800" dirty="0"/>
          </a:p>
          <a:p>
            <a:r>
              <a:rPr lang="el-GR" sz="2800" dirty="0" smtClean="0"/>
              <a:t>Ήρθε </a:t>
            </a:r>
            <a:r>
              <a:rPr lang="el-GR" sz="2800" dirty="0"/>
              <a:t>η ώρα να την </a:t>
            </a:r>
            <a:r>
              <a:rPr lang="el-GR" sz="2800" dirty="0" smtClean="0"/>
              <a:t>επιβραδύνετε!</a:t>
            </a:r>
            <a:endParaRPr lang="el-GR" sz="28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000100" y="-268988"/>
            <a:ext cx="750099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Calibri" pitchFamily="34" charset="0"/>
                <a:cs typeface="Bookman Old Style"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Calibri" pitchFamily="34" charset="0"/>
                <a:cs typeface="Calibri" pitchFamily="34" charset="0"/>
              </a:rPr>
              <a:t>			</a:t>
            </a:r>
            <a:r>
              <a:rPr kumimoji="0" lang="el-GR" sz="2800" i="0" u="none" strike="noStrike" normalizeH="0" baseline="0" dirty="0" smtClean="0">
                <a:ln w="11430"/>
                <a:latin typeface="Calibri" pitchFamily="34" charset="0"/>
                <a:ea typeface="Calibri" pitchFamily="34" charset="0"/>
                <a:cs typeface="Calibri" pitchFamily="34" charset="0"/>
              </a:rPr>
              <a:t>«Μόδα»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i="0" u="none" strike="noStrike" normalizeH="0" baseline="0" dirty="0" smtClean="0">
              <a:ln w="1143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ΟΡΙΣΜΟΣ: Είναι η επικράτηση ενιαίας (κοινής,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γενικευμένης) αισθητικής και κοινωνικής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αντίληψης σχετικά με την εξωτερική εμφάνιση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του ατόμου (ένδυση, υπόδηση, κόμμωση) και τη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γενικότερη συμπεριφορά του, τον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2800" dirty="0" smtClean="0">
                <a:ln w="11430"/>
                <a:latin typeface="Calibri" pitchFamily="34" charset="0"/>
                <a:ea typeface="Calibri" pitchFamily="34" charset="0"/>
                <a:cs typeface="Calibri" pitchFamily="34" charset="0"/>
              </a:rPr>
              <a:t>τ</a:t>
            </a:r>
            <a:r>
              <a:rPr kumimoji="0" lang="el-GR" sz="2800" i="0" u="none" strike="noStrike" normalizeH="0" baseline="0" dirty="0" smtClean="0">
                <a:ln w="11430"/>
                <a:latin typeface="Calibri" pitchFamily="34" charset="0"/>
                <a:ea typeface="Calibri" pitchFamily="34" charset="0"/>
                <a:cs typeface="Calibri" pitchFamily="34" charset="0"/>
              </a:rPr>
              <a:t>ρόπο ψυχαγωγίας... </a:t>
            </a:r>
            <a:endParaRPr kumimoji="0" lang="el-GR" sz="2800" i="0" u="none" strike="noStrike" normalizeH="0" baseline="0" dirty="0" smtClean="0">
              <a:ln w="11430"/>
              <a:latin typeface="Calibri" pitchFamily="34" charset="0"/>
              <a:cs typeface="Calibri" pitchFamily="34" charset="0"/>
            </a:endParaRPr>
          </a:p>
        </p:txBody>
      </p:sp>
      <p:pic>
        <p:nvPicPr>
          <p:cNvPr id="3" name="2 - Εικόνα"/>
          <p:cNvPicPr/>
          <p:nvPr/>
        </p:nvPicPr>
        <p:blipFill>
          <a:blip r:embed="rId2" cstate="print"/>
          <a:srcRect/>
          <a:stretch>
            <a:fillRect/>
          </a:stretch>
        </p:blipFill>
        <p:spPr bwMode="auto">
          <a:xfrm>
            <a:off x="6715125" y="4786322"/>
            <a:ext cx="2428875" cy="1876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571480"/>
            <a:ext cx="7143800" cy="3600986"/>
          </a:xfrm>
          <a:prstGeom prst="rect">
            <a:avLst/>
          </a:prstGeom>
        </p:spPr>
        <p:txBody>
          <a:bodyPr wrap="square">
            <a:spAutoFit/>
          </a:bodyPr>
          <a:lstStyle/>
          <a:p>
            <a:r>
              <a:rPr lang="el-GR" sz="2400" dirty="0" smtClean="0"/>
              <a:t>Το φαινόμενο </a:t>
            </a:r>
            <a:r>
              <a:rPr lang="el-GR" sz="2400" b="1" dirty="0" smtClean="0"/>
              <a:t>«</a:t>
            </a:r>
            <a:r>
              <a:rPr lang="el-GR" sz="2400" b="1" dirty="0" err="1" smtClean="0"/>
              <a:t>fast</a:t>
            </a:r>
            <a:r>
              <a:rPr lang="el-GR" sz="2400" b="1" dirty="0" smtClean="0"/>
              <a:t> </a:t>
            </a:r>
            <a:r>
              <a:rPr lang="el-GR" sz="2400" b="1" dirty="0" err="1" smtClean="0"/>
              <a:t>fashion</a:t>
            </a:r>
            <a:r>
              <a:rPr lang="el-GR" sz="2400" b="1" dirty="0" smtClean="0"/>
              <a:t>»</a:t>
            </a:r>
            <a:r>
              <a:rPr lang="el-GR" sz="2400" dirty="0" smtClean="0"/>
              <a:t>, δηλαδή η γρήγορη μόδα, </a:t>
            </a:r>
            <a:endParaRPr lang="en-US" sz="2400" dirty="0" smtClean="0"/>
          </a:p>
          <a:p>
            <a:endParaRPr lang="en-US" sz="2400" dirty="0"/>
          </a:p>
          <a:p>
            <a:r>
              <a:rPr lang="el-GR" sz="2400" dirty="0" smtClean="0"/>
              <a:t>περιγράφεται ως η αγορά μοντέρνων ρούχων που </a:t>
            </a:r>
          </a:p>
          <a:p>
            <a:endParaRPr lang="el-GR" sz="2400" dirty="0"/>
          </a:p>
          <a:p>
            <a:r>
              <a:rPr lang="el-GR" sz="2400" dirty="0" smtClean="0"/>
              <a:t>πωλούνται σε χαμηλό </a:t>
            </a:r>
            <a:r>
              <a:rPr lang="el-GR" sz="2400" dirty="0"/>
              <a:t>κόστος και έχουν σχεδιαστεί για </a:t>
            </a:r>
            <a:endParaRPr lang="el-GR" sz="2400" dirty="0" smtClean="0"/>
          </a:p>
          <a:p>
            <a:endParaRPr lang="el-GR" sz="2400" dirty="0"/>
          </a:p>
          <a:p>
            <a:r>
              <a:rPr lang="el-GR" sz="2400" dirty="0" smtClean="0"/>
              <a:t>να </a:t>
            </a:r>
            <a:r>
              <a:rPr lang="el-GR" sz="2400" dirty="0"/>
              <a:t>φορεθούν λίγες </a:t>
            </a:r>
            <a:r>
              <a:rPr lang="el-GR" sz="2400" dirty="0" smtClean="0"/>
              <a:t>φορές.</a:t>
            </a:r>
            <a:endParaRPr lang="en-US" sz="2400" dirty="0" smtClean="0"/>
          </a:p>
          <a:p>
            <a:endParaRPr lang="el-GR" sz="2000" dirty="0" smtClean="0"/>
          </a:p>
          <a:p>
            <a:endParaRPr lang="el-GR" sz="2000" dirty="0"/>
          </a:p>
          <a:p>
            <a:endParaRPr lang="el-GR" sz="20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785794"/>
            <a:ext cx="6500858" cy="1200329"/>
          </a:xfrm>
          <a:prstGeom prst="rect">
            <a:avLst/>
          </a:prstGeom>
        </p:spPr>
        <p:txBody>
          <a:bodyPr wrap="square">
            <a:spAutoFit/>
          </a:bodyPr>
          <a:lstStyle/>
          <a:p>
            <a:r>
              <a:rPr lang="el-GR" sz="2400" b="1" dirty="0"/>
              <a:t>Η γρήγορη μόδα απειλεί τόσο </a:t>
            </a:r>
            <a:r>
              <a:rPr lang="el-GR" sz="2400" b="1" dirty="0" smtClean="0"/>
              <a:t> το</a:t>
            </a:r>
            <a:r>
              <a:rPr lang="el-GR" sz="2400" b="1" dirty="0"/>
              <a:t> </a:t>
            </a:r>
            <a:r>
              <a:rPr lang="el-GR" sz="2400" b="1" dirty="0" smtClean="0"/>
              <a:t>περιβάλλον όσο </a:t>
            </a:r>
          </a:p>
          <a:p>
            <a:endParaRPr lang="el-GR" sz="2400" b="1" dirty="0"/>
          </a:p>
          <a:p>
            <a:r>
              <a:rPr lang="el-GR" sz="2400" b="1" dirty="0" smtClean="0"/>
              <a:t>και </a:t>
            </a:r>
            <a:r>
              <a:rPr lang="el-GR" sz="2400" b="1" dirty="0"/>
              <a:t>τις αξίες της </a:t>
            </a:r>
            <a:r>
              <a:rPr lang="el-GR" sz="2400" b="1" dirty="0" smtClean="0"/>
              <a:t>ανθρώπινης </a:t>
            </a:r>
            <a:r>
              <a:rPr lang="el-GR" sz="2400" b="1" dirty="0"/>
              <a:t>εργασίας</a:t>
            </a:r>
            <a:r>
              <a:rPr lang="el-GR" sz="2400" dirty="0"/>
              <a:t>.</a:t>
            </a:r>
          </a:p>
        </p:txBody>
      </p:sp>
      <p:sp>
        <p:nvSpPr>
          <p:cNvPr id="3075" name="AutoShape 3" descr="A mountain of unsold clothing from fast-fashion retailers is piling up in  the Chilean dese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7" name="AutoShape 5" descr="Fast fashion: the industry that destroys the environment. – the SAFIA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8" name="Picture 6" descr="C:\Users\user\Desktop\αρχείο λήψης (1).jpg"/>
          <p:cNvPicPr>
            <a:picLocks noChangeAspect="1" noChangeArrowheads="1"/>
          </p:cNvPicPr>
          <p:nvPr/>
        </p:nvPicPr>
        <p:blipFill>
          <a:blip r:embed="rId2" cstate="print"/>
          <a:srcRect/>
          <a:stretch>
            <a:fillRect/>
          </a:stretch>
        </p:blipFill>
        <p:spPr bwMode="auto">
          <a:xfrm>
            <a:off x="1500166" y="2657474"/>
            <a:ext cx="6215106" cy="2628913"/>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28604"/>
            <a:ext cx="9144000" cy="4647426"/>
          </a:xfrm>
          <a:prstGeom prst="rect">
            <a:avLst/>
          </a:prstGeom>
        </p:spPr>
        <p:txBody>
          <a:bodyPr wrap="square">
            <a:spAutoFit/>
          </a:bodyPr>
          <a:lstStyle/>
          <a:p>
            <a:r>
              <a:rPr lang="el-GR" sz="2000" dirty="0"/>
              <a:t>Η κατασκευή ενδυμάτων ευθύνεται για το 2-8% των ετήσιων εκπομπών αερίων του </a:t>
            </a:r>
            <a:endParaRPr lang="en-US" sz="2000" dirty="0" smtClean="0"/>
          </a:p>
          <a:p>
            <a:endParaRPr lang="en-US" sz="2000" dirty="0"/>
          </a:p>
          <a:p>
            <a:r>
              <a:rPr lang="el-GR" sz="2000" dirty="0" smtClean="0"/>
              <a:t>θερμοκηπίου</a:t>
            </a:r>
            <a:r>
              <a:rPr lang="el-GR" sz="2000" dirty="0"/>
              <a:t>. Πρόκειται για ποσοστό μεγαλύτερο από εκείνο όλων των διεθνών </a:t>
            </a:r>
            <a:endParaRPr lang="en-US" sz="2000" dirty="0" smtClean="0"/>
          </a:p>
          <a:p>
            <a:endParaRPr lang="en-US" sz="2000" dirty="0"/>
          </a:p>
          <a:p>
            <a:r>
              <a:rPr lang="el-GR" sz="2000" dirty="0" smtClean="0"/>
              <a:t>πτήσεων </a:t>
            </a:r>
            <a:r>
              <a:rPr lang="el-GR" sz="2000" dirty="0"/>
              <a:t>και των θαλάσσιων μεταφορών μαζί. Παράλληλα, η βιομηχανία της μόδας </a:t>
            </a:r>
            <a:endParaRPr lang="en-US" sz="2000" dirty="0" smtClean="0"/>
          </a:p>
          <a:p>
            <a:endParaRPr lang="en-US" sz="2000" dirty="0"/>
          </a:p>
          <a:p>
            <a:r>
              <a:rPr lang="el-GR" sz="2000" dirty="0" smtClean="0"/>
              <a:t>κατηγορείται </a:t>
            </a:r>
            <a:r>
              <a:rPr lang="el-GR" sz="2000" dirty="0"/>
              <a:t>ως υπεύθυνη για το 20% όλων των βιομηχανικών λυμάτων.</a:t>
            </a:r>
          </a:p>
          <a:p>
            <a:endParaRPr lang="en-US" sz="2000" dirty="0" smtClean="0"/>
          </a:p>
          <a:p>
            <a:r>
              <a:rPr lang="el-GR" sz="2000" dirty="0" smtClean="0"/>
              <a:t>Επιπλέον</a:t>
            </a:r>
            <a:r>
              <a:rPr lang="el-GR" sz="2000" dirty="0"/>
              <a:t>, κάθε χρόνο 150 </a:t>
            </a:r>
            <a:r>
              <a:rPr lang="el-GR" sz="2000" dirty="0" smtClean="0"/>
              <a:t>εκατομμύρια δέντρα</a:t>
            </a:r>
            <a:r>
              <a:rPr lang="el-GR" sz="2000" dirty="0"/>
              <a:t> καταστρέφονται για την παραγωγή </a:t>
            </a:r>
            <a:endParaRPr lang="en-US" sz="2000" dirty="0" smtClean="0"/>
          </a:p>
          <a:p>
            <a:endParaRPr lang="en-US" sz="2000" dirty="0"/>
          </a:p>
          <a:p>
            <a:r>
              <a:rPr lang="el-GR" sz="2000" dirty="0" err="1" smtClean="0"/>
              <a:t>ρεγιόν</a:t>
            </a:r>
            <a:r>
              <a:rPr lang="el-GR" sz="2000" dirty="0" smtClean="0"/>
              <a:t> </a:t>
            </a:r>
            <a:r>
              <a:rPr lang="el-GR" sz="2000" dirty="0"/>
              <a:t>ή </a:t>
            </a:r>
            <a:r>
              <a:rPr lang="el-GR" sz="2000" dirty="0" err="1"/>
              <a:t>βισκόζης</a:t>
            </a:r>
            <a:r>
              <a:rPr lang="el-GR" sz="2000" dirty="0"/>
              <a:t>. Και όλα για να </a:t>
            </a:r>
            <a:r>
              <a:rPr lang="el-GR" sz="2000" dirty="0" smtClean="0"/>
              <a:t>καταλήξου</a:t>
            </a:r>
            <a:r>
              <a:rPr lang="el-GR" sz="2000" dirty="0"/>
              <a:t>ν</a:t>
            </a:r>
            <a:r>
              <a:rPr lang="el-GR" sz="2000" dirty="0" smtClean="0"/>
              <a:t> </a:t>
            </a:r>
            <a:r>
              <a:rPr lang="el-GR" sz="2000" dirty="0"/>
              <a:t>στο τέλος κάθε χρόνου με τις </a:t>
            </a:r>
            <a:endParaRPr lang="en-US" sz="2000" dirty="0" smtClean="0"/>
          </a:p>
          <a:p>
            <a:endParaRPr lang="en-US" sz="2000" dirty="0"/>
          </a:p>
          <a:p>
            <a:r>
              <a:rPr lang="el-GR" sz="2000" dirty="0" smtClean="0"/>
              <a:t>χωματερές </a:t>
            </a:r>
            <a:r>
              <a:rPr lang="el-GR" sz="2000" dirty="0"/>
              <a:t>να γεμίζουν με 40 εκατομμύρια τόνους πεταμένων ρούχων.</a:t>
            </a:r>
          </a:p>
          <a:p>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428604"/>
            <a:ext cx="8072494" cy="5940088"/>
          </a:xfrm>
          <a:prstGeom prst="rect">
            <a:avLst/>
          </a:prstGeom>
        </p:spPr>
        <p:txBody>
          <a:bodyPr wrap="square">
            <a:spAutoFit/>
          </a:bodyPr>
          <a:lstStyle/>
          <a:p>
            <a:r>
              <a:rPr lang="el-GR" sz="2000" b="1" dirty="0" smtClean="0"/>
              <a:t>Ο ανθρώπινος παράγοντας</a:t>
            </a:r>
          </a:p>
          <a:p>
            <a:endParaRPr lang="el-GR" sz="2000" dirty="0" smtClean="0"/>
          </a:p>
          <a:p>
            <a:r>
              <a:rPr lang="el-GR" sz="2000" dirty="0" smtClean="0"/>
              <a:t>Η παιδική εργασία, οι χαμηλοί μισθοί και οι επισφαλείς </a:t>
            </a:r>
          </a:p>
          <a:p>
            <a:endParaRPr lang="el-GR" sz="2000" dirty="0"/>
          </a:p>
          <a:p>
            <a:r>
              <a:rPr lang="el-GR" sz="2000" dirty="0" smtClean="0"/>
              <a:t>συνθήκες κυριαρχούν στα εργοστάσια ενδυμάτων γρήγορης </a:t>
            </a:r>
          </a:p>
          <a:p>
            <a:endParaRPr lang="el-GR" sz="2000" dirty="0"/>
          </a:p>
          <a:p>
            <a:r>
              <a:rPr lang="el-GR" sz="2000" dirty="0" smtClean="0"/>
              <a:t>μόδας. Τον Απρίλιο του 2013, κτίριο στο Μπαγκλαντές, όπου </a:t>
            </a:r>
          </a:p>
          <a:p>
            <a:endParaRPr lang="el-GR" sz="2000" dirty="0"/>
          </a:p>
          <a:p>
            <a:r>
              <a:rPr lang="el-GR" sz="2000" dirty="0" smtClean="0"/>
              <a:t>στεγάζονταν πέντε εργοστάσια ενδυμάτων κατέρρευσε, με </a:t>
            </a:r>
          </a:p>
          <a:p>
            <a:endParaRPr lang="el-GR" sz="2000" dirty="0"/>
          </a:p>
          <a:p>
            <a:r>
              <a:rPr lang="el-GR" sz="2000" dirty="0" smtClean="0"/>
              <a:t>επακόλουθα τον θάνατο 1.132 ανθρώπων και τον </a:t>
            </a:r>
          </a:p>
          <a:p>
            <a:endParaRPr lang="el-GR" sz="2000" dirty="0"/>
          </a:p>
          <a:p>
            <a:r>
              <a:rPr lang="el-GR" sz="2000" dirty="0" smtClean="0"/>
              <a:t>τραυματισμό περισσότερων από 2.500.</a:t>
            </a:r>
          </a:p>
          <a:p>
            <a:endParaRPr lang="el-GR" sz="2000" dirty="0" smtClean="0"/>
          </a:p>
          <a:p>
            <a:r>
              <a:rPr lang="el-GR" sz="2000" dirty="0" smtClean="0"/>
              <a:t>Οι εργαζόμενοι στην παραγωγή ενδυμάτων εξακολουθούν να διατρέχουν </a:t>
            </a:r>
          </a:p>
          <a:p>
            <a:endParaRPr lang="el-GR" sz="2000" dirty="0"/>
          </a:p>
          <a:p>
            <a:r>
              <a:rPr lang="el-GR" sz="2000" dirty="0" smtClean="0"/>
              <a:t>σοβαρότατους κινδύνους και να αμείβονται με περίπου 3,43 δολάρια την </a:t>
            </a:r>
          </a:p>
          <a:p>
            <a:endParaRPr lang="el-GR" sz="2000" dirty="0"/>
          </a:p>
          <a:p>
            <a:r>
              <a:rPr lang="el-GR" sz="2000" dirty="0" smtClean="0"/>
              <a:t>ημέρα. </a:t>
            </a:r>
            <a:endParaRPr lang="el-GR" sz="20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huffingtonpost.com/asset/6315c7272600003400547250.jpeg?ops=scalefit_720_noupscale"/>
          <p:cNvPicPr>
            <a:picLocks noChangeAspect="1" noChangeArrowheads="1"/>
          </p:cNvPicPr>
          <p:nvPr/>
        </p:nvPicPr>
        <p:blipFill>
          <a:blip r:embed="rId2" cstate="print"/>
          <a:srcRect/>
          <a:stretch>
            <a:fillRect/>
          </a:stretch>
        </p:blipFill>
        <p:spPr bwMode="auto">
          <a:xfrm>
            <a:off x="928662" y="1000108"/>
            <a:ext cx="6858000" cy="457200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ast fashion"/>
          <p:cNvPicPr>
            <a:picLocks noChangeAspect="1" noChangeArrowheads="1"/>
          </p:cNvPicPr>
          <p:nvPr/>
        </p:nvPicPr>
        <p:blipFill>
          <a:blip r:embed="rId2" cstate="print"/>
          <a:srcRect/>
          <a:stretch>
            <a:fillRect/>
          </a:stretch>
        </p:blipFill>
        <p:spPr bwMode="auto">
          <a:xfrm>
            <a:off x="1285852" y="1500174"/>
            <a:ext cx="6286544" cy="2581278"/>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285728"/>
            <a:ext cx="8358246" cy="5940088"/>
          </a:xfrm>
          <a:prstGeom prst="rect">
            <a:avLst/>
          </a:prstGeom>
        </p:spPr>
        <p:txBody>
          <a:bodyPr wrap="square">
            <a:spAutoFit/>
          </a:bodyPr>
          <a:lstStyle/>
          <a:p>
            <a:r>
              <a:rPr lang="el-GR" sz="2000" dirty="0" smtClean="0"/>
              <a:t>Η κουλτούρα του καταναλωτισμού αντικατοπτρίζεται ξεκάθαρα στα μέσα </a:t>
            </a:r>
          </a:p>
          <a:p>
            <a:endParaRPr lang="el-GR" sz="2000" dirty="0"/>
          </a:p>
          <a:p>
            <a:r>
              <a:rPr lang="el-GR" sz="2000" dirty="0" smtClean="0"/>
              <a:t>κοινωνικής δικτύωσης. Σημαντικό </a:t>
            </a:r>
            <a:r>
              <a:rPr lang="el-GR" sz="2000" dirty="0"/>
              <a:t>δίαυλο αποτελούν και </a:t>
            </a:r>
            <a:r>
              <a:rPr lang="el-GR" sz="2000" dirty="0" smtClean="0"/>
              <a:t>οι</a:t>
            </a:r>
            <a:r>
              <a:rPr lang="en-US" sz="2000" dirty="0" smtClean="0"/>
              <a:t> influencers</a:t>
            </a:r>
            <a:r>
              <a:rPr lang="el-GR" sz="2000" dirty="0" smtClean="0"/>
              <a:t>, </a:t>
            </a:r>
            <a:r>
              <a:rPr lang="el-GR" sz="2000" dirty="0"/>
              <a:t>οι </a:t>
            </a:r>
            <a:endParaRPr lang="el-GR" sz="2000" dirty="0" smtClean="0"/>
          </a:p>
          <a:p>
            <a:endParaRPr lang="el-GR" sz="2000" dirty="0"/>
          </a:p>
          <a:p>
            <a:r>
              <a:rPr lang="el-GR" sz="2000" dirty="0" smtClean="0"/>
              <a:t>οποίοι κοινοποιούν </a:t>
            </a:r>
            <a:r>
              <a:rPr lang="el-GR" sz="2000" dirty="0"/>
              <a:t>τις νέες αγορές τους, </a:t>
            </a:r>
            <a:r>
              <a:rPr lang="el-GR" sz="2000" dirty="0" smtClean="0"/>
              <a:t>με </a:t>
            </a:r>
            <a:r>
              <a:rPr lang="el-GR" sz="2000" dirty="0"/>
              <a:t>τις μάρκες πάντα να </a:t>
            </a:r>
            <a:endParaRPr lang="el-GR" sz="2000" dirty="0" smtClean="0"/>
          </a:p>
          <a:p>
            <a:endParaRPr lang="el-GR" sz="2000" dirty="0"/>
          </a:p>
          <a:p>
            <a:r>
              <a:rPr lang="el-GR" sz="2000" dirty="0" smtClean="0"/>
              <a:t>επισημαίνονται </a:t>
            </a:r>
            <a:r>
              <a:rPr lang="el-GR" sz="2000" dirty="0"/>
              <a:t>στη δημοσίευση, </a:t>
            </a:r>
          </a:p>
          <a:p>
            <a:endParaRPr lang="el-GR" sz="2000" dirty="0" smtClean="0"/>
          </a:p>
          <a:p>
            <a:r>
              <a:rPr lang="el-GR" sz="2000" dirty="0" smtClean="0"/>
              <a:t>Το </a:t>
            </a:r>
            <a:r>
              <a:rPr lang="el-GR" sz="2000" dirty="0" err="1"/>
              <a:t>Instagram</a:t>
            </a:r>
            <a:r>
              <a:rPr lang="el-GR" sz="2000" dirty="0"/>
              <a:t>, το 2020, κυκλοφόρησε την δυνατότητα «</a:t>
            </a:r>
            <a:r>
              <a:rPr lang="el-GR" sz="2000" dirty="0" err="1"/>
              <a:t>shop</a:t>
            </a:r>
            <a:r>
              <a:rPr lang="el-GR" sz="2000" dirty="0"/>
              <a:t>», </a:t>
            </a:r>
            <a:r>
              <a:rPr lang="el-GR" sz="2000" dirty="0" smtClean="0"/>
              <a:t>μετατρέποντάς </a:t>
            </a:r>
            <a:endParaRPr lang="el-GR" sz="2000" dirty="0" smtClean="0"/>
          </a:p>
          <a:p>
            <a:endParaRPr lang="el-GR" sz="2000" dirty="0"/>
          </a:p>
          <a:p>
            <a:r>
              <a:rPr lang="el-GR" sz="2000" dirty="0" smtClean="0"/>
              <a:t>το </a:t>
            </a:r>
            <a:r>
              <a:rPr lang="el-GR" sz="2000" dirty="0" smtClean="0"/>
              <a:t>σε </a:t>
            </a:r>
            <a:r>
              <a:rPr lang="el-GR" sz="2000" dirty="0"/>
              <a:t>ένα </a:t>
            </a:r>
            <a:r>
              <a:rPr lang="el-GR" sz="2000" dirty="0" err="1"/>
              <a:t>ψευδο</a:t>
            </a:r>
            <a:r>
              <a:rPr lang="el-GR" sz="2000" dirty="0"/>
              <a:t>-διαδικτυακό κατάστημα. Περαιτέρω πλατφόρμες </a:t>
            </a:r>
            <a:endParaRPr lang="el-GR" sz="2000" dirty="0" smtClean="0"/>
          </a:p>
          <a:p>
            <a:endParaRPr lang="el-GR" sz="2000" dirty="0"/>
          </a:p>
          <a:p>
            <a:r>
              <a:rPr lang="el-GR" sz="2000" dirty="0" smtClean="0"/>
              <a:t>μέσων κοινωνικής </a:t>
            </a:r>
            <a:r>
              <a:rPr lang="el-GR" sz="2000" dirty="0"/>
              <a:t>δικτύωσης έσπευσαν να ακολουθήσουν</a:t>
            </a:r>
            <a:r>
              <a:rPr lang="el-GR" sz="2000"/>
              <a:t>: </a:t>
            </a:r>
            <a:r>
              <a:rPr lang="el-GR" sz="2000" smtClean="0"/>
              <a:t>το </a:t>
            </a:r>
            <a:r>
              <a:rPr lang="el-GR" sz="2000" dirty="0" err="1"/>
              <a:t>Snapchat</a:t>
            </a:r>
            <a:r>
              <a:rPr lang="el-GR" sz="2000" dirty="0"/>
              <a:t> </a:t>
            </a:r>
            <a:endParaRPr lang="el-GR" sz="2000" dirty="0" smtClean="0"/>
          </a:p>
          <a:p>
            <a:endParaRPr lang="el-GR" sz="2000" dirty="0"/>
          </a:p>
          <a:p>
            <a:r>
              <a:rPr lang="el-GR" sz="2000" dirty="0" smtClean="0"/>
              <a:t>πρόσθεσε </a:t>
            </a:r>
            <a:r>
              <a:rPr lang="el-GR" sz="2000" dirty="0"/>
              <a:t>πρόσφατα μια λειτουργία που </a:t>
            </a:r>
            <a:r>
              <a:rPr lang="el-GR" sz="2000" dirty="0" smtClean="0"/>
              <a:t>ονομάζεται </a:t>
            </a:r>
            <a:r>
              <a:rPr lang="el-GR" sz="2000" dirty="0" err="1"/>
              <a:t>Screenshop</a:t>
            </a:r>
            <a:r>
              <a:rPr lang="el-GR" sz="2000" dirty="0"/>
              <a:t>, όπου </a:t>
            </a:r>
            <a:endParaRPr lang="el-GR" sz="2000" dirty="0" smtClean="0"/>
          </a:p>
          <a:p>
            <a:endParaRPr lang="el-GR" sz="2000" dirty="0"/>
          </a:p>
          <a:p>
            <a:r>
              <a:rPr lang="el-GR" sz="2000" dirty="0" smtClean="0"/>
              <a:t>μπορούμε </a:t>
            </a:r>
            <a:r>
              <a:rPr lang="el-GR" sz="2000" dirty="0"/>
              <a:t>να σαρώσουμε οποιοδήποτε ρούχο και να βρούμε το ίδιο ή </a:t>
            </a:r>
            <a:endParaRPr lang="el-GR" sz="2000" dirty="0" smtClean="0"/>
          </a:p>
          <a:p>
            <a:endParaRPr lang="el-GR" sz="2000" dirty="0"/>
          </a:p>
          <a:p>
            <a:r>
              <a:rPr lang="el-GR" sz="2000" dirty="0" smtClean="0"/>
              <a:t>παρόμοια </a:t>
            </a:r>
            <a:r>
              <a:rPr lang="el-GR" sz="2000" dirty="0"/>
              <a:t>είδη ένδυσης για αγορά στο διαδίκτυο.</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
          <p:cNvPicPr>
            <a:picLocks noChangeAspect="1" noChangeArrowheads="1"/>
          </p:cNvPicPr>
          <p:nvPr/>
        </p:nvPicPr>
        <p:blipFill>
          <a:blip r:embed="rId2" cstate="print"/>
          <a:srcRect/>
          <a:stretch>
            <a:fillRect/>
          </a:stretch>
        </p:blipFill>
        <p:spPr bwMode="auto">
          <a:xfrm>
            <a:off x="857224" y="928670"/>
            <a:ext cx="6353175" cy="4248151"/>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5" y="285729"/>
            <a:ext cx="8215370" cy="2246769"/>
          </a:xfrm>
          <a:prstGeom prst="rect">
            <a:avLst/>
          </a:prstGeom>
        </p:spPr>
        <p:txBody>
          <a:bodyPr wrap="square">
            <a:spAutoFit/>
          </a:bodyPr>
          <a:lstStyle/>
          <a:p>
            <a:r>
              <a:rPr lang="el-GR" sz="2000" dirty="0"/>
              <a:t>Μια 16χρονη, ονόματι Μία </a:t>
            </a:r>
            <a:r>
              <a:rPr lang="el-GR" sz="2000" dirty="0" err="1"/>
              <a:t>Γκράνθαμ</a:t>
            </a:r>
            <a:r>
              <a:rPr lang="el-GR" sz="2000" dirty="0"/>
              <a:t>, σε έρευνα των </a:t>
            </a:r>
            <a:r>
              <a:rPr lang="el-GR" sz="2000" dirty="0" err="1"/>
              <a:t>New</a:t>
            </a:r>
            <a:r>
              <a:rPr lang="el-GR" sz="2000" dirty="0"/>
              <a:t> </a:t>
            </a:r>
            <a:r>
              <a:rPr lang="el-GR" sz="2000" dirty="0" err="1"/>
              <a:t>York</a:t>
            </a:r>
            <a:r>
              <a:rPr lang="el-GR" sz="2000" dirty="0"/>
              <a:t> </a:t>
            </a:r>
            <a:r>
              <a:rPr lang="el-GR" sz="2000" dirty="0" err="1" smtClean="0"/>
              <a:t>Time</a:t>
            </a:r>
            <a:r>
              <a:rPr lang="en-US" sz="2000" dirty="0" smtClean="0"/>
              <a:t>s</a:t>
            </a:r>
            <a:r>
              <a:rPr lang="el-GR" sz="2000" dirty="0" smtClean="0"/>
              <a:t>, </a:t>
            </a:r>
            <a:endParaRPr lang="en-US" sz="2000" dirty="0" smtClean="0"/>
          </a:p>
          <a:p>
            <a:endParaRPr lang="en-US" sz="2000" dirty="0"/>
          </a:p>
          <a:p>
            <a:r>
              <a:rPr lang="el-GR" sz="2000" dirty="0" smtClean="0"/>
              <a:t>δήλωσε ότι </a:t>
            </a:r>
            <a:r>
              <a:rPr lang="el-GR" sz="2000" dirty="0"/>
              <a:t>δεν θα ήθελε να τη δουν με </a:t>
            </a:r>
            <a:r>
              <a:rPr lang="el-GR" sz="2000" dirty="0" smtClean="0"/>
              <a:t>το ίδιο  </a:t>
            </a:r>
            <a:r>
              <a:rPr lang="el-GR" sz="2000" dirty="0"/>
              <a:t>ρούχο πάνω από μία φορά </a:t>
            </a:r>
            <a:endParaRPr lang="el-GR" sz="2000" dirty="0" smtClean="0"/>
          </a:p>
          <a:p>
            <a:endParaRPr lang="el-GR" sz="2000" dirty="0"/>
          </a:p>
          <a:p>
            <a:r>
              <a:rPr lang="el-GR" sz="2000" dirty="0" smtClean="0"/>
              <a:t>γιατί </a:t>
            </a:r>
            <a:r>
              <a:rPr lang="el-GR" sz="2000" dirty="0" smtClean="0"/>
              <a:t>οι </a:t>
            </a:r>
            <a:r>
              <a:rPr lang="el-GR" sz="2000" dirty="0"/>
              <a:t>άνθρωποι ίσως πιστέψουν ότι η ίδια δεν διαθέτει </a:t>
            </a:r>
            <a:r>
              <a:rPr lang="el-GR" sz="2000" dirty="0" smtClean="0"/>
              <a:t>στυλ</a:t>
            </a:r>
            <a:r>
              <a:rPr lang="en-US" sz="2000" dirty="0" smtClean="0"/>
              <a:t> </a:t>
            </a:r>
            <a:r>
              <a:rPr lang="el-GR" sz="2000" dirty="0" smtClean="0"/>
              <a:t>εφόσον </a:t>
            </a:r>
          </a:p>
          <a:p>
            <a:endParaRPr lang="el-GR" sz="2000" dirty="0"/>
          </a:p>
          <a:p>
            <a:r>
              <a:rPr lang="el-GR" sz="2000" dirty="0" smtClean="0"/>
              <a:t>κυκλοφορεί με  </a:t>
            </a:r>
            <a:r>
              <a:rPr lang="el-GR" sz="2000" dirty="0"/>
              <a:t>το ίδιο κομμάτι ξανά και </a:t>
            </a:r>
            <a:r>
              <a:rPr lang="el-GR" sz="2000" dirty="0" smtClean="0"/>
              <a:t>ξανά.</a:t>
            </a:r>
            <a:endParaRPr lang="el-GR" sz="2000" dirty="0"/>
          </a:p>
        </p:txBody>
      </p:sp>
      <p:pic>
        <p:nvPicPr>
          <p:cNvPr id="41986" name="Picture 2" descr="Fast fashion: Polyester production has doubled since 2000, with huge  climate implications - edie"/>
          <p:cNvPicPr>
            <a:picLocks noChangeAspect="1" noChangeArrowheads="1"/>
          </p:cNvPicPr>
          <p:nvPr/>
        </p:nvPicPr>
        <p:blipFill>
          <a:blip r:embed="rId2" cstate="print"/>
          <a:srcRect/>
          <a:stretch>
            <a:fillRect/>
          </a:stretch>
        </p:blipFill>
        <p:spPr bwMode="auto">
          <a:xfrm>
            <a:off x="1142976" y="2500306"/>
            <a:ext cx="7215238" cy="4062787"/>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15229"/>
            <a:ext cx="8572560" cy="646330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Ερωτηματολόγιο</a:t>
            </a:r>
            <a:endParaRPr kumimoji="0" lang="el-GR" b="1"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 </a:t>
            </a: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smtClean="0">
                <a:ln>
                  <a:noFill/>
                </a:ln>
                <a:effectLst/>
                <a:ea typeface="Calibri" pitchFamily="34" charset="0"/>
                <a:cs typeface="Calibri" pitchFamily="34" charset="0"/>
              </a:rPr>
              <a:t>1. Γιατί αγοράζετε συνήθως ρούχα;</a:t>
            </a:r>
          </a:p>
          <a:p>
            <a:pPr marL="0" marR="0" lvl="0" indent="457200" algn="l"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smtClean="0">
                <a:ln>
                  <a:noFill/>
                </a:ln>
                <a:effectLst/>
                <a:ea typeface="Calibri" pitchFamily="34" charset="0"/>
                <a:cs typeface="Calibri" pitchFamily="34" charset="0"/>
              </a:rPr>
              <a:t> </a:t>
            </a: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Α.</a:t>
            </a:r>
            <a:r>
              <a:rPr kumimoji="0" lang="el-GR" b="0" i="0" u="none" strike="noStrike" cap="none" normalizeH="0" baseline="0" dirty="0" smtClean="0">
                <a:ln>
                  <a:noFill/>
                </a:ln>
                <a:effectLst/>
                <a:ea typeface="Calibri" pitchFamily="34" charset="0"/>
                <a:cs typeface="Calibri" pitchFamily="34" charset="0"/>
              </a:rPr>
              <a:t>ΦΘΕΙΡΟΝΤΑΙ ΤΑ ΠΑΛΙΑ </a:t>
            </a:r>
            <a:r>
              <a:rPr kumimoji="0" lang="el-GR" b="1" i="0" u="none" strike="noStrike" cap="none" normalizeH="0" baseline="0" dirty="0" smtClean="0">
                <a:ln>
                  <a:noFill/>
                </a:ln>
                <a:effectLst/>
                <a:ea typeface="Calibri" pitchFamily="34" charset="0"/>
                <a:cs typeface="Calibri" pitchFamily="34" charset="0"/>
              </a:rPr>
              <a:t>Β.</a:t>
            </a:r>
            <a:r>
              <a:rPr kumimoji="0" lang="el-GR" b="0" i="0" u="none" strike="noStrike" cap="none" normalizeH="0" baseline="0" dirty="0" smtClean="0">
                <a:ln>
                  <a:noFill/>
                </a:ln>
                <a:effectLst/>
                <a:ea typeface="Calibri" pitchFamily="34" charset="0"/>
                <a:cs typeface="Calibri" pitchFamily="34" charset="0"/>
              </a:rPr>
              <a:t>ΑΛΛΑΖΕΙ Η ΜΟΔΑ </a:t>
            </a:r>
            <a:r>
              <a:rPr kumimoji="0" lang="el-GR" b="1" i="0" u="none" strike="noStrike" cap="none" normalizeH="0" baseline="0" dirty="0" smtClean="0">
                <a:ln>
                  <a:noFill/>
                </a:ln>
                <a:effectLst/>
                <a:ea typeface="Calibri" pitchFamily="34" charset="0"/>
                <a:cs typeface="Calibri" pitchFamily="34" charset="0"/>
              </a:rPr>
              <a:t>Γ.</a:t>
            </a:r>
            <a:r>
              <a:rPr kumimoji="0" lang="el-GR" b="0" i="0" u="none" strike="noStrike" cap="none" normalizeH="0" baseline="0" dirty="0" smtClean="0">
                <a:ln>
                  <a:noFill/>
                </a:ln>
                <a:effectLst/>
                <a:ea typeface="Calibri" pitchFamily="34" charset="0"/>
                <a:cs typeface="Calibri" pitchFamily="34" charset="0"/>
              </a:rPr>
              <a:t>ΜΕ ΚΑΝΕΙ ΝΑ ΝΙΩΘΩ ΚΑΛΥΤΕΡΑ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2. Πιστεύετε ότι τα ρούχα σας δείχνουν κάτι για τον εαυτό σας;</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 Α.</a:t>
            </a:r>
            <a:r>
              <a:rPr kumimoji="0" lang="el-GR" b="0" i="0" u="none" strike="noStrike" cap="none" normalizeH="0" baseline="0" dirty="0" smtClean="0">
                <a:ln>
                  <a:noFill/>
                </a:ln>
                <a:effectLst/>
                <a:ea typeface="Calibri" pitchFamily="34" charset="0"/>
                <a:cs typeface="Calibri" pitchFamily="34" charset="0"/>
              </a:rPr>
              <a:t> ΝΑΙ </a:t>
            </a:r>
            <a:r>
              <a:rPr kumimoji="0" lang="el-GR" b="1" i="0" u="none" strike="noStrike" cap="none" normalizeH="0" baseline="0" dirty="0" smtClean="0">
                <a:ln>
                  <a:noFill/>
                </a:ln>
                <a:effectLst/>
                <a:ea typeface="Calibri" pitchFamily="34" charset="0"/>
                <a:cs typeface="Calibri" pitchFamily="34" charset="0"/>
              </a:rPr>
              <a:t>Β.</a:t>
            </a:r>
            <a:r>
              <a:rPr kumimoji="0" lang="el-GR" b="0" i="0" u="none" strike="noStrike" cap="none" normalizeH="0" baseline="0" dirty="0" smtClean="0">
                <a:ln>
                  <a:noFill/>
                </a:ln>
                <a:effectLst/>
                <a:ea typeface="Calibri" pitchFamily="34" charset="0"/>
                <a:cs typeface="Calibri" pitchFamily="34" charset="0"/>
              </a:rPr>
              <a:t>ΟΧΙ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3. Ποιο είναι το βασικό κριτήριο για να αγοράσετε ένα ρούχο;</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 Α.</a:t>
            </a:r>
            <a:r>
              <a:rPr kumimoji="0" lang="el-GR" b="0" i="0" u="none" strike="noStrike" cap="none" normalizeH="0" baseline="0" dirty="0" smtClean="0">
                <a:ln>
                  <a:noFill/>
                </a:ln>
                <a:effectLst/>
                <a:ea typeface="Calibri" pitchFamily="34" charset="0"/>
                <a:cs typeface="Calibri" pitchFamily="34" charset="0"/>
              </a:rPr>
              <a:t>ΤΙΜΗ </a:t>
            </a:r>
            <a:r>
              <a:rPr kumimoji="0" lang="el-GR" b="1" i="0" u="none" strike="noStrike" cap="none" normalizeH="0" baseline="0" dirty="0" smtClean="0">
                <a:ln>
                  <a:noFill/>
                </a:ln>
                <a:effectLst/>
                <a:ea typeface="Calibri" pitchFamily="34" charset="0"/>
                <a:cs typeface="Calibri" pitchFamily="34" charset="0"/>
              </a:rPr>
              <a:t>Β.</a:t>
            </a:r>
            <a:r>
              <a:rPr kumimoji="0" lang="el-GR" b="0" i="0" u="none" strike="noStrike" cap="none" normalizeH="0" baseline="0" dirty="0" smtClean="0">
                <a:ln>
                  <a:noFill/>
                </a:ln>
                <a:effectLst/>
                <a:ea typeface="Calibri" pitchFamily="34" charset="0"/>
                <a:cs typeface="Calibri" pitchFamily="34" charset="0"/>
              </a:rPr>
              <a:t>ΝΑ ΜΕ ΒΟΛΕΥΕΙ </a:t>
            </a:r>
            <a:r>
              <a:rPr kumimoji="0" lang="el-GR" b="1" i="0" u="none" strike="noStrike" cap="none" normalizeH="0" baseline="0" dirty="0" smtClean="0">
                <a:ln>
                  <a:noFill/>
                </a:ln>
                <a:effectLst/>
                <a:ea typeface="Calibri" pitchFamily="34" charset="0"/>
                <a:cs typeface="Calibri" pitchFamily="34" charset="0"/>
              </a:rPr>
              <a:t>Γ.</a:t>
            </a:r>
            <a:r>
              <a:rPr kumimoji="0" lang="el-GR" b="0" i="0" u="none" strike="noStrike" cap="none" normalizeH="0" baseline="0" dirty="0" smtClean="0">
                <a:ln>
                  <a:noFill/>
                </a:ln>
                <a:effectLst/>
                <a:ea typeface="Calibri" pitchFamily="34" charset="0"/>
                <a:cs typeface="Calibri" pitchFamily="34" charset="0"/>
              </a:rPr>
              <a:t>ΝΑ ΕΙΝΑΙ ΣΤΗΝ ΜΟΔΑ </a:t>
            </a:r>
            <a:r>
              <a:rPr kumimoji="0" lang="el-GR" b="1" i="0" u="none" strike="noStrike" cap="none" normalizeH="0" baseline="0" dirty="0" smtClean="0">
                <a:ln>
                  <a:noFill/>
                </a:ln>
                <a:effectLst/>
                <a:ea typeface="Calibri" pitchFamily="34" charset="0"/>
                <a:cs typeface="Calibri" pitchFamily="34" charset="0"/>
              </a:rPr>
              <a:t>Δ.</a:t>
            </a:r>
            <a:r>
              <a:rPr kumimoji="0" lang="el-GR" b="0" i="0" u="none" strike="noStrike" cap="none" normalizeH="0" baseline="0" dirty="0" smtClean="0">
                <a:ln>
                  <a:noFill/>
                </a:ln>
                <a:effectLst/>
                <a:ea typeface="Calibri" pitchFamily="34" charset="0"/>
                <a:cs typeface="Calibri" pitchFamily="34" charset="0"/>
              </a:rPr>
              <a:t>Η ΦΙΡΜΑ </a:t>
            </a:r>
            <a:r>
              <a:rPr kumimoji="0" lang="el-GR" b="1" i="0" u="none" strike="noStrike" cap="none" normalizeH="0" baseline="0" dirty="0" smtClean="0">
                <a:ln>
                  <a:noFill/>
                </a:ln>
                <a:effectLst/>
                <a:ea typeface="Calibri" pitchFamily="34" charset="0"/>
                <a:cs typeface="Calibri" pitchFamily="34" charset="0"/>
              </a:rPr>
              <a:t>Ε.</a:t>
            </a:r>
            <a:r>
              <a:rPr kumimoji="0" lang="el-GR" b="0" i="0" u="none" strike="noStrike" cap="none" normalizeH="0" baseline="0" dirty="0" smtClean="0">
                <a:ln>
                  <a:noFill/>
                </a:ln>
                <a:effectLst/>
                <a:ea typeface="Calibri" pitchFamily="34" charset="0"/>
                <a:cs typeface="Calibri" pitchFamily="34" charset="0"/>
              </a:rPr>
              <a:t>Η ΓΝΩΜΗ </a:t>
            </a:r>
            <a:r>
              <a:rPr lang="el-GR" dirty="0" smtClean="0">
                <a:ea typeface="Calibri" pitchFamily="34" charset="0"/>
                <a:cs typeface="Calibri" pitchFamily="34"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ΤΟΥ ΦΙΛΟΥ/ΗΣ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4. Προσέχετε την χώρα προέλευσης;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Α.</a:t>
            </a:r>
            <a:r>
              <a:rPr kumimoji="0" lang="el-GR" b="0" i="0" u="none" strike="noStrike" cap="none" normalizeH="0" baseline="0" dirty="0" smtClean="0">
                <a:ln>
                  <a:noFill/>
                </a:ln>
                <a:effectLst/>
                <a:ea typeface="Calibri" pitchFamily="34" charset="0"/>
                <a:cs typeface="Calibri" pitchFamily="34" charset="0"/>
              </a:rPr>
              <a:t>ΝΑΙ </a:t>
            </a:r>
            <a:r>
              <a:rPr kumimoji="0" lang="el-GR" b="1" i="0" u="none" strike="noStrike" cap="none" normalizeH="0" baseline="0" dirty="0" smtClean="0">
                <a:ln>
                  <a:noFill/>
                </a:ln>
                <a:effectLst/>
                <a:ea typeface="Calibri" pitchFamily="34" charset="0"/>
                <a:cs typeface="Calibri" pitchFamily="34" charset="0"/>
              </a:rPr>
              <a:t>Β.</a:t>
            </a:r>
            <a:r>
              <a:rPr kumimoji="0" lang="el-GR" b="0" i="0" u="none" strike="noStrike" cap="none" normalizeH="0" baseline="0" dirty="0" smtClean="0">
                <a:ln>
                  <a:noFill/>
                </a:ln>
                <a:effectLst/>
                <a:ea typeface="Calibri" pitchFamily="34" charset="0"/>
                <a:cs typeface="Calibri" pitchFamily="34" charset="0"/>
              </a:rPr>
              <a:t>ΟΧΙ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ea typeface="Calibri" pitchFamily="34" charset="0"/>
                <a:cs typeface="Calibri" pitchFamily="34" charset="0"/>
              </a:rPr>
              <a:t>5. Τα παλιά σας ρούχα τι τα κάνετε;</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effectLst/>
                <a:ea typeface="Calibri" pitchFamily="34" charset="0"/>
                <a:cs typeface="Calibri" pitchFamily="34" charset="0"/>
              </a:rPr>
              <a:t> Α.</a:t>
            </a:r>
            <a:r>
              <a:rPr kumimoji="0" lang="el-GR" b="0" i="0" u="none" strike="noStrike" cap="none" normalizeH="0" baseline="0" dirty="0" smtClean="0">
                <a:ln>
                  <a:noFill/>
                </a:ln>
                <a:effectLst/>
                <a:ea typeface="Calibri" pitchFamily="34" charset="0"/>
                <a:cs typeface="Calibri" pitchFamily="34" charset="0"/>
              </a:rPr>
              <a:t>ΤΑ ΠΕΤΑΩ </a:t>
            </a:r>
            <a:r>
              <a:rPr kumimoji="0" lang="el-GR" b="1" i="0" u="none" strike="noStrike" cap="none" normalizeH="0" baseline="0" dirty="0" smtClean="0">
                <a:ln>
                  <a:noFill/>
                </a:ln>
                <a:effectLst/>
                <a:ea typeface="Calibri" pitchFamily="34" charset="0"/>
                <a:cs typeface="Calibri" pitchFamily="34" charset="0"/>
              </a:rPr>
              <a:t>Β.</a:t>
            </a:r>
            <a:r>
              <a:rPr kumimoji="0" lang="el-GR" b="0" i="0" u="none" strike="noStrike" cap="none" normalizeH="0" baseline="0" dirty="0" smtClean="0">
                <a:ln>
                  <a:noFill/>
                </a:ln>
                <a:effectLst/>
                <a:ea typeface="Calibri" pitchFamily="34" charset="0"/>
                <a:cs typeface="Calibri" pitchFamily="34" charset="0"/>
              </a:rPr>
              <a:t>ΤΑ ΧΑΡΙΖΩ </a:t>
            </a:r>
            <a:r>
              <a:rPr kumimoji="0" lang="el-GR" b="1" i="0" u="none" strike="noStrike" cap="none" normalizeH="0" baseline="0" dirty="0" smtClean="0">
                <a:ln>
                  <a:noFill/>
                </a:ln>
                <a:effectLst/>
                <a:ea typeface="Calibri" pitchFamily="34" charset="0"/>
                <a:cs typeface="Calibri" pitchFamily="34" charset="0"/>
              </a:rPr>
              <a:t>Γ.</a:t>
            </a:r>
            <a:r>
              <a:rPr kumimoji="0" lang="el-GR" b="0" i="0" u="none" strike="noStrike" cap="none" normalizeH="0" baseline="0" dirty="0" smtClean="0">
                <a:ln>
                  <a:noFill/>
                </a:ln>
                <a:effectLst/>
                <a:ea typeface="Calibri" pitchFamily="34" charset="0"/>
                <a:cs typeface="Calibri" pitchFamily="34" charset="0"/>
              </a:rPr>
              <a:t>ΤΑ ΠΟΥΛΩ </a:t>
            </a:r>
            <a:r>
              <a:rPr kumimoji="0" lang="el-GR" b="1" i="0" u="none" strike="noStrike" cap="none" normalizeH="0" baseline="0" dirty="0" smtClean="0">
                <a:ln>
                  <a:noFill/>
                </a:ln>
                <a:effectLst/>
                <a:ea typeface="Calibri" pitchFamily="34" charset="0"/>
                <a:cs typeface="Calibri" pitchFamily="34" charset="0"/>
              </a:rPr>
              <a:t>Δ.</a:t>
            </a:r>
            <a:r>
              <a:rPr kumimoji="0" lang="el-GR" b="0" i="0" u="none" strike="noStrike" cap="none" normalizeH="0" baseline="0" dirty="0" smtClean="0">
                <a:ln>
                  <a:noFill/>
                </a:ln>
                <a:effectLst/>
                <a:ea typeface="Calibri" pitchFamily="34" charset="0"/>
                <a:cs typeface="Calibri" pitchFamily="34" charset="0"/>
              </a:rPr>
              <a:t>ΤΑ ΑΝΤΑΛΛΑΣΩ ΜΕ ΦΙΛΟΥΣ/ΕΣ</a:t>
            </a:r>
            <a:endParaRPr kumimoji="0" lang="el-GR"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71538" y="427302"/>
            <a:ext cx="664373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Calibri" pitchFamily="34" charset="0"/>
              </a:rPr>
              <a:t>		</a:t>
            </a:r>
            <a:r>
              <a:rPr kumimoji="0" lang="el-GR" sz="2800" i="0" u="none" strike="noStrike" normalizeH="0" baseline="0" dirty="0" smtClean="0">
                <a:ln w="11430"/>
                <a:latin typeface="Calibri" pitchFamily="34" charset="0"/>
                <a:ea typeface="Calibri" pitchFamily="34" charset="0"/>
                <a:cs typeface="Calibri" pitchFamily="34" charset="0"/>
              </a:rPr>
              <a:t>ΕΝΔΥΜΑΣΙΑ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i="0" u="none" strike="noStrike" normalizeH="0" baseline="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Υπήρξε πάντοτε ένα βασικό πολιτισμικό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στοιχείο κάθε κοινωνίας, ένα είδος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πολιτισμικής έκφρασης ως εξωτερίκευση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smtClean="0">
              <a:ln w="1143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i="0" u="none" strike="noStrike" normalizeH="0" baseline="0" dirty="0" smtClean="0">
                <a:ln w="11430"/>
                <a:latin typeface="Calibri" pitchFamily="34" charset="0"/>
                <a:ea typeface="Calibri" pitchFamily="34" charset="0"/>
                <a:cs typeface="Calibri" pitchFamily="34" charset="0"/>
              </a:rPr>
              <a:t>του εσωτερικού κόσμου.</a:t>
            </a:r>
            <a:r>
              <a:rPr kumimoji="0" lang="el-GR" sz="2800" i="0" u="none" strike="noStrike" normalizeH="0" baseline="0" dirty="0" smtClean="0">
                <a:ln w="11430"/>
                <a:latin typeface="Calibri" pitchFamily="34" charset="0"/>
                <a:cs typeface="Calibri" pitchFamily="34" charset="0"/>
              </a:rPr>
              <a:t> </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3177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3600" i="0" u="none" strike="noStrike" normalizeH="0" baseline="0" dirty="0" smtClean="0">
                <a:ln w="11430"/>
                <a:ea typeface="Times New Roman" pitchFamily="18" charset="0"/>
                <a:cs typeface="Tahoma" pitchFamily="34" charset="0"/>
              </a:rPr>
              <a:t>Απόπειρα μεταρρύθμισης της ελληνικής αστικής ενδυμασίας στα  τέλη του 19ου αιώνα</a:t>
            </a:r>
            <a:endParaRPr kumimoji="0" lang="el-GR" sz="3600" i="0" u="none" strike="noStrike" normalizeH="0" baseline="0" dirty="0" smtClean="0">
              <a:ln w="1143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l-GR" sz="3600" i="0" u="none" strike="noStrike" normalizeH="0" baseline="0" dirty="0" smtClean="0">
                <a:ln w="11430"/>
                <a:ea typeface="Times New Roman" pitchFamily="18" charset="0"/>
                <a:cs typeface="Tahoma" pitchFamily="34" charset="0"/>
              </a:rPr>
              <a:t>Η διάδοση της δυτικής ενδυμασίας στην Ελλάδα</a:t>
            </a:r>
            <a:endParaRPr kumimoji="0" lang="el-GR" sz="36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
          <p:cNvPicPr/>
          <p:nvPr/>
        </p:nvPicPr>
        <p:blipFill>
          <a:blip r:embed="rId2" cstate="print"/>
          <a:srcRect/>
          <a:stretch>
            <a:fillRect/>
          </a:stretch>
        </p:blipFill>
        <p:spPr bwMode="auto">
          <a:xfrm>
            <a:off x="1428728" y="1571612"/>
            <a:ext cx="5500726" cy="4429156"/>
          </a:xfrm>
          <a:prstGeom prst="rect">
            <a:avLst/>
          </a:prstGeom>
          <a:noFill/>
          <a:ln w="9525">
            <a:noFill/>
            <a:miter lim="800000"/>
            <a:headEnd/>
            <a:tailEnd/>
          </a:ln>
        </p:spPr>
      </p:pic>
      <p:sp>
        <p:nvSpPr>
          <p:cNvPr id="16385" name="Rectangle 1"/>
          <p:cNvSpPr>
            <a:spLocks noChangeArrowheads="1"/>
          </p:cNvSpPr>
          <p:nvPr/>
        </p:nvSpPr>
        <p:spPr bwMode="auto">
          <a:xfrm>
            <a:off x="0" y="37030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400" i="0" u="none" strike="noStrike" normalizeH="0" baseline="0" dirty="0" err="1" smtClean="0">
                <a:ln w="11430"/>
                <a:ea typeface="Times New Roman" pitchFamily="18" charset="0"/>
                <a:cs typeface="Tahoma" pitchFamily="34" charset="0"/>
              </a:rPr>
              <a:t>Charles</a:t>
            </a:r>
            <a:r>
              <a:rPr kumimoji="0" lang="el-GR" sz="2400" i="0" u="none" strike="noStrike" normalizeH="0" baseline="0" dirty="0" smtClean="0">
                <a:ln w="11430"/>
                <a:ea typeface="Times New Roman" pitchFamily="18" charset="0"/>
                <a:cs typeface="Tahoma" pitchFamily="34" charset="0"/>
              </a:rPr>
              <a:t> L. </a:t>
            </a:r>
            <a:r>
              <a:rPr kumimoji="0" lang="el-GR" sz="2400" i="0" u="none" strike="noStrike" normalizeH="0" baseline="0" dirty="0" err="1" smtClean="0">
                <a:ln w="11430"/>
                <a:ea typeface="Times New Roman" pitchFamily="18" charset="0"/>
                <a:cs typeface="Tahoma" pitchFamily="34" charset="0"/>
              </a:rPr>
              <a:t>Eastlake</a:t>
            </a:r>
            <a:r>
              <a:rPr kumimoji="0" lang="el-GR" sz="2400" i="0" u="none" strike="noStrike" normalizeH="0" baseline="0" dirty="0" smtClean="0">
                <a:ln w="11430"/>
                <a:ea typeface="Times New Roman" pitchFamily="18" charset="0"/>
                <a:cs typeface="Tahoma" pitchFamily="34" charset="0"/>
              </a:rPr>
              <a:t> (1793-1865): </a:t>
            </a:r>
            <a:r>
              <a:rPr kumimoji="0" lang="el-GR" sz="2400" i="1" u="none" strike="noStrike" normalizeH="0" baseline="0" dirty="0" smtClean="0">
                <a:ln w="11430"/>
                <a:ea typeface="Times New Roman" pitchFamily="18" charset="0"/>
                <a:cs typeface="Tahoma" pitchFamily="34" charset="0"/>
              </a:rPr>
              <a:t>Έλληνες φυγάδες </a:t>
            </a:r>
            <a:br>
              <a:rPr kumimoji="0" lang="el-GR" sz="2400" i="1" u="none" strike="noStrike" normalizeH="0" baseline="0" dirty="0" smtClean="0">
                <a:ln w="11430"/>
                <a:ea typeface="Times New Roman" pitchFamily="18" charset="0"/>
                <a:cs typeface="Tahoma" pitchFamily="34" charset="0"/>
              </a:rPr>
            </a:br>
            <a:r>
              <a:rPr kumimoji="0" lang="el-GR" sz="2400" i="1" u="none" strike="noStrike" normalizeH="0" baseline="0" dirty="0" smtClean="0">
                <a:ln w="11430"/>
                <a:ea typeface="Times New Roman" pitchFamily="18" charset="0"/>
                <a:cs typeface="Tahoma" pitchFamily="34" charset="0"/>
              </a:rPr>
              <a:t>μετά την καταστροφή της </a:t>
            </a:r>
            <a:r>
              <a:rPr kumimoji="0" lang="el-GR" sz="2400" i="1" u="none" strike="noStrike" normalizeH="0" baseline="0" dirty="0" err="1" smtClean="0">
                <a:ln w="11430"/>
                <a:ea typeface="Times New Roman" pitchFamily="18" charset="0"/>
                <a:cs typeface="Tahoma" pitchFamily="34" charset="0"/>
              </a:rPr>
              <a:t>Xίου</a:t>
            </a:r>
            <a:r>
              <a:rPr kumimoji="0" lang="el-GR" sz="2400" i="1" u="none" strike="noStrike" normalizeH="0" baseline="0" dirty="0" smtClean="0">
                <a:ln w="11430"/>
                <a:ea typeface="Times New Roman" pitchFamily="18" charset="0"/>
                <a:cs typeface="Tahoma" pitchFamily="34" charset="0"/>
              </a:rPr>
              <a:t> την 1η Σεπτεμβρίου 1822</a:t>
            </a:r>
            <a:endParaRPr kumimoji="0" lang="el-GR" sz="24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4"/>
          <p:cNvPicPr/>
          <p:nvPr/>
        </p:nvPicPr>
        <p:blipFill>
          <a:blip r:embed="rId2" cstate="print"/>
          <a:srcRect/>
          <a:stretch>
            <a:fillRect/>
          </a:stretch>
        </p:blipFill>
        <p:spPr bwMode="auto">
          <a:xfrm>
            <a:off x="1285875" y="1328737"/>
            <a:ext cx="6572250" cy="4200525"/>
          </a:xfrm>
          <a:prstGeom prst="rect">
            <a:avLst/>
          </a:prstGeom>
          <a:noFill/>
          <a:ln w="9525">
            <a:noFill/>
            <a:miter lim="800000"/>
            <a:headEnd/>
            <a:tailEnd/>
          </a:ln>
        </p:spPr>
      </p:pic>
      <p:sp>
        <p:nvSpPr>
          <p:cNvPr id="17409" name="Rectangle 1"/>
          <p:cNvSpPr>
            <a:spLocks noChangeArrowheads="1"/>
          </p:cNvSpPr>
          <p:nvPr/>
        </p:nvSpPr>
        <p:spPr bwMode="auto">
          <a:xfrm>
            <a:off x="2190290" y="12001"/>
            <a:ext cx="47634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400" b="1" i="0" u="none" strike="noStrike" normalizeH="0" baseline="0" dirty="0" smtClean="0">
                <a:ln w="11430"/>
                <a:ea typeface="Times New Roman" pitchFamily="18" charset="0"/>
                <a:cs typeface="Tahoma" pitchFamily="34" charset="0"/>
              </a:rPr>
              <a:t>Καφενείο της εποχής του </a:t>
            </a:r>
            <a:r>
              <a:rPr kumimoji="0" lang="el-GR" sz="2400" b="1" i="0" u="none" strike="noStrike" normalizeH="0" baseline="0" dirty="0" err="1" smtClean="0">
                <a:ln w="11430"/>
                <a:ea typeface="Times New Roman" pitchFamily="18" charset="0"/>
                <a:cs typeface="Tahoma" pitchFamily="34" charset="0"/>
              </a:rPr>
              <a:t>Όθωνα</a:t>
            </a:r>
            <a:endParaRPr kumimoji="0" lang="el-GR" sz="2400" b="1"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5"/>
          <p:cNvPicPr/>
          <p:nvPr/>
        </p:nvPicPr>
        <p:blipFill>
          <a:blip r:embed="rId2" cstate="print"/>
          <a:srcRect/>
          <a:stretch>
            <a:fillRect/>
          </a:stretch>
        </p:blipFill>
        <p:spPr bwMode="auto">
          <a:xfrm>
            <a:off x="1524000" y="1766887"/>
            <a:ext cx="6096000" cy="3324225"/>
          </a:xfrm>
          <a:prstGeom prst="rect">
            <a:avLst/>
          </a:prstGeom>
          <a:noFill/>
          <a:ln w="9525">
            <a:noFill/>
            <a:miter lim="800000"/>
            <a:headEnd/>
            <a:tailEnd/>
          </a:ln>
        </p:spPr>
      </p:pic>
      <p:sp>
        <p:nvSpPr>
          <p:cNvPr id="1025" name="Rectangle 1"/>
          <p:cNvSpPr>
            <a:spLocks noChangeArrowheads="1"/>
          </p:cNvSpPr>
          <p:nvPr/>
        </p:nvSpPr>
        <p:spPr bwMode="auto">
          <a:xfrm>
            <a:off x="0" y="345601"/>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800" i="1" u="none" strike="noStrike" normalizeH="0" baseline="0" dirty="0" smtClean="0">
                <a:ln w="11430"/>
                <a:ea typeface="Times New Roman" pitchFamily="18" charset="0"/>
                <a:cs typeface="Tahoma" pitchFamily="34" charset="0"/>
              </a:rPr>
              <a:t>Η ελληνική Βουλή </a:t>
            </a:r>
            <a:r>
              <a:rPr kumimoji="0" lang="el-GR" sz="2800" i="0" u="none" strike="noStrike" normalizeH="0" baseline="0" dirty="0" smtClean="0">
                <a:ln w="11430"/>
                <a:ea typeface="Times New Roman" pitchFamily="18" charset="0"/>
                <a:cs typeface="Tahoma" pitchFamily="34" charset="0"/>
              </a:rPr>
              <a:t>(ελαιογραφία, τέλος 19ου αι.)</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1378194"/>
            <a:ext cx="81439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Η προσπάθεια μεταρρύθμισης της γυναικείας      </a:t>
            </a:r>
          </a:p>
          <a:p>
            <a:pPr marL="0" marR="0" lvl="0" indent="457200" algn="just" defTabSz="914400" rtl="0" eaLnBrk="1" fontAlgn="base" latinLnBrk="0" hangingPunct="1">
              <a:lnSpc>
                <a:spcPct val="100000"/>
              </a:lnSpc>
              <a:spcBef>
                <a:spcPct val="0"/>
              </a:spcBef>
              <a:spcAft>
                <a:spcPct val="0"/>
              </a:spcAft>
              <a:buClrTx/>
              <a:buSzTx/>
              <a:buFontTx/>
              <a:buNone/>
              <a:tabLst/>
            </a:pPr>
            <a:endParaRPr lang="el-GR" sz="2800" dirty="0" smtClean="0">
              <a:ln w="11430"/>
              <a:ea typeface="Times New Roman" pitchFamily="18" charset="0"/>
              <a:cs typeface="Tahoma"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sz="2800" i="0" u="none" strike="noStrike" normalizeH="0" baseline="0" dirty="0" smtClean="0">
                <a:ln w="11430"/>
                <a:ea typeface="Times New Roman" pitchFamily="18" charset="0"/>
                <a:cs typeface="Tahoma" pitchFamily="34" charset="0"/>
              </a:rPr>
              <a:t>ενδυμασίας στην Ευρώπη</a:t>
            </a:r>
            <a:endParaRPr kumimoji="0" lang="el-GR" sz="28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6"/>
          <p:cNvPicPr/>
          <p:nvPr/>
        </p:nvPicPr>
        <p:blipFill>
          <a:blip r:embed="rId2" cstate="print"/>
          <a:srcRect/>
          <a:stretch>
            <a:fillRect/>
          </a:stretch>
        </p:blipFill>
        <p:spPr bwMode="auto">
          <a:xfrm>
            <a:off x="2143108" y="685800"/>
            <a:ext cx="4914900" cy="6172200"/>
          </a:xfrm>
          <a:prstGeom prst="rect">
            <a:avLst/>
          </a:prstGeom>
          <a:noFill/>
          <a:ln w="9525">
            <a:noFill/>
            <a:miter lim="800000"/>
            <a:headEnd/>
            <a:tailEnd/>
          </a:ln>
        </p:spPr>
      </p:pic>
      <p:sp>
        <p:nvSpPr>
          <p:cNvPr id="19457" name="Rectangle 1"/>
          <p:cNvSpPr>
            <a:spLocks noChangeArrowheads="1"/>
          </p:cNvSpPr>
          <p:nvPr/>
        </p:nvSpPr>
        <p:spPr bwMode="auto">
          <a:xfrm>
            <a:off x="2019057" y="-2232"/>
            <a:ext cx="510588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sz="2400" i="0" u="none" strike="noStrike" normalizeH="0" baseline="0" dirty="0" smtClean="0">
                <a:ln w="11430"/>
                <a:ea typeface="Times New Roman" pitchFamily="18" charset="0"/>
                <a:cs typeface="Tahoma" pitchFamily="34" charset="0"/>
              </a:rPr>
              <a:t>Πίνακας Μονέ</a:t>
            </a:r>
            <a:r>
              <a:rPr lang="el-GR" sz="2400" dirty="0" smtClean="0">
                <a:ln w="11430"/>
                <a:ea typeface="Times New Roman" pitchFamily="18" charset="0"/>
                <a:cs typeface="Tahoma" pitchFamily="34" charset="0"/>
              </a:rPr>
              <a:t>:</a:t>
            </a:r>
            <a:r>
              <a:rPr kumimoji="0" lang="el-GR" sz="2400" i="0" u="none" strike="noStrike" normalizeH="0" baseline="0" dirty="0" smtClean="0">
                <a:ln w="11430"/>
                <a:ea typeface="Times New Roman" pitchFamily="18" charset="0"/>
                <a:cs typeface="Tahoma" pitchFamily="34" charset="0"/>
              </a:rPr>
              <a:t> </a:t>
            </a:r>
            <a:r>
              <a:rPr kumimoji="0" lang="el-GR" sz="2400" i="1" u="none" strike="noStrike" normalizeH="0" baseline="0" dirty="0" smtClean="0">
                <a:ln w="11430"/>
                <a:ea typeface="Times New Roman" pitchFamily="18" charset="0"/>
                <a:cs typeface="Tahoma" pitchFamily="34" charset="0"/>
              </a:rPr>
              <a:t>Γυναίκες στον κήπο</a:t>
            </a:r>
            <a:endParaRPr kumimoji="0" lang="el-GR" sz="2400" i="0" u="none" strike="noStrike" normalizeH="0" baseline="0" dirty="0" smtClean="0">
              <a:ln w="11430"/>
              <a:cs typeface="Arial" pitchFamily="34"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TotalTime>
  <Words>327</Words>
  <Application>Microsoft Office PowerPoint</Application>
  <PresentationFormat>Προβολή στην οθόνη (4:3)</PresentationFormat>
  <Paragraphs>148</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Διαστημικό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2023-04-04T18:28:09Z</dcterms:created>
  <dcterms:modified xsi:type="dcterms:W3CDTF">2023-04-05T12:22:19Z</dcterms:modified>
</cp:coreProperties>
</file>