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2" r:id="rId15"/>
    <p:sldId id="269" r:id="rId16"/>
    <p:sldId id="271" r:id="rId17"/>
    <p:sldId id="272" r:id="rId18"/>
    <p:sldId id="273" r:id="rId19"/>
    <p:sldId id="274" r:id="rId20"/>
    <p:sldId id="275" r:id="rId21"/>
    <p:sldId id="276" r:id="rId22"/>
    <p:sldId id="277" r:id="rId23"/>
    <p:sldId id="278" r:id="rId24"/>
    <p:sldId id="279" r:id="rId25"/>
    <p:sldId id="281"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518F41C9-6A68-40FB-B986-E5D13548126E}" type="datetimeFigureOut">
              <a:rPr lang="el-GR" smtClean="0"/>
              <a:pPr/>
              <a:t>25/1/2021</a:t>
            </a:fld>
            <a:endParaRPr lang="el-GR"/>
          </a:p>
        </p:txBody>
      </p:sp>
      <p:sp>
        <p:nvSpPr>
          <p:cNvPr id="16" name="15 - Θέση αριθμού διαφάνειας"/>
          <p:cNvSpPr>
            <a:spLocks noGrp="1"/>
          </p:cNvSpPr>
          <p:nvPr>
            <p:ph type="sldNum" sz="quarter" idx="11"/>
          </p:nvPr>
        </p:nvSpPr>
        <p:spPr/>
        <p:txBody>
          <a:bodyPr/>
          <a:lstStyle/>
          <a:p>
            <a:fld id="{AD5A72A7-2C18-46E3-BF50-BA8900B74196}"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18F41C9-6A68-40FB-B986-E5D13548126E}" type="datetimeFigureOut">
              <a:rPr lang="el-GR" smtClean="0"/>
              <a:pPr/>
              <a:t>25/1/2021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5A72A7-2C18-46E3-BF50-BA8900B7419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18F41C9-6A68-40FB-B986-E5D13548126E}" type="datetimeFigureOut">
              <a:rPr lang="el-GR" smtClean="0"/>
              <a:pPr/>
              <a:t>25/1/2021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5A72A7-2C18-46E3-BF50-BA8900B7419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518F41C9-6A68-40FB-B986-E5D13548126E}" type="datetimeFigureOut">
              <a:rPr lang="el-GR" smtClean="0"/>
              <a:pPr/>
              <a:t>25/1/2021</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AD5A72A7-2C18-46E3-BF50-BA8900B74196}"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518F41C9-6A68-40FB-B986-E5D13548126E}" type="datetimeFigureOut">
              <a:rPr lang="el-GR" smtClean="0"/>
              <a:pPr/>
              <a:t>25/1/2021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5A72A7-2C18-46E3-BF50-BA8900B74196}"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518F41C9-6A68-40FB-B986-E5D13548126E}" type="datetimeFigureOut">
              <a:rPr lang="el-GR" smtClean="0"/>
              <a:pPr/>
              <a:t>25/1/2021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D5A72A7-2C18-46E3-BF50-BA8900B74196}"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AD5A72A7-2C18-46E3-BF50-BA8900B74196}"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518F41C9-6A68-40FB-B986-E5D13548126E}" type="datetimeFigureOut">
              <a:rPr lang="el-GR" smtClean="0"/>
              <a:pPr/>
              <a:t>25/1/2021</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518F41C9-6A68-40FB-B986-E5D13548126E}" type="datetimeFigureOut">
              <a:rPr lang="el-GR" smtClean="0"/>
              <a:pPr/>
              <a:t>25/1/2021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D5A72A7-2C18-46E3-BF50-BA8900B74196}"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18F41C9-6A68-40FB-B986-E5D13548126E}" type="datetimeFigureOut">
              <a:rPr lang="el-GR" smtClean="0"/>
              <a:pPr/>
              <a:t>25/1/2021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D5A72A7-2C18-46E3-BF50-BA8900B7419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518F41C9-6A68-40FB-B986-E5D13548126E}" type="datetimeFigureOut">
              <a:rPr lang="el-GR" smtClean="0"/>
              <a:pPr/>
              <a:t>25/1/2021</a:t>
            </a:fld>
            <a:endParaRPr lang="el-GR"/>
          </a:p>
        </p:txBody>
      </p:sp>
      <p:sp>
        <p:nvSpPr>
          <p:cNvPr id="9" name="8 - Θέση αριθμού διαφάνειας"/>
          <p:cNvSpPr>
            <a:spLocks noGrp="1"/>
          </p:cNvSpPr>
          <p:nvPr>
            <p:ph type="sldNum" sz="quarter" idx="15"/>
          </p:nvPr>
        </p:nvSpPr>
        <p:spPr/>
        <p:txBody>
          <a:bodyPr/>
          <a:lstStyle/>
          <a:p>
            <a:fld id="{AD5A72A7-2C18-46E3-BF50-BA8900B74196}"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518F41C9-6A68-40FB-B986-E5D13548126E}" type="datetimeFigureOut">
              <a:rPr lang="el-GR" smtClean="0"/>
              <a:pPr/>
              <a:t>25/1/2021</a:t>
            </a:fld>
            <a:endParaRPr lang="el-GR"/>
          </a:p>
        </p:txBody>
      </p:sp>
      <p:sp>
        <p:nvSpPr>
          <p:cNvPr id="9" name="8 - Θέση αριθμού διαφάνειας"/>
          <p:cNvSpPr>
            <a:spLocks noGrp="1"/>
          </p:cNvSpPr>
          <p:nvPr>
            <p:ph type="sldNum" sz="quarter" idx="11"/>
          </p:nvPr>
        </p:nvSpPr>
        <p:spPr/>
        <p:txBody>
          <a:bodyPr/>
          <a:lstStyle/>
          <a:p>
            <a:fld id="{AD5A72A7-2C18-46E3-BF50-BA8900B74196}"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18F41C9-6A68-40FB-B986-E5D13548126E}" type="datetimeFigureOut">
              <a:rPr lang="el-GR" smtClean="0"/>
              <a:pPr/>
              <a:t>25/1/2021</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D5A72A7-2C18-46E3-BF50-BA8900B74196}"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hyperlink" Target="http://eu1.1host.gr/~aspromav/wordpress/?p=265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xe.gr/rouxa-kosmimata/gynaikeia-palto|ad-660712804.html" TargetMode="Externa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28728" y="1553130"/>
            <a:ext cx="5500725"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4000" b="1" i="0" u="none" strike="noStrike" normalizeH="0" baseline="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Bookman Old Style" pitchFamily="18" charset="0"/>
                <a:ea typeface="Times New Roman" pitchFamily="18" charset="0"/>
                <a:cs typeface="Tahoma" pitchFamily="34" charset="0"/>
              </a:rPr>
              <a:t>Περιγραφή</a:t>
            </a:r>
            <a:endParaRPr kumimoji="0" lang="el-GR" sz="4000" b="1" i="0" u="none" strike="noStrike" normalizeH="0" baseline="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Bookman Old Style" pitchFamily="18"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869647"/>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			Η γλώσσα της περιγραφής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α) Η επιλογή των κατάλληλων λέξεων/φράσεων</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Να διαβάσετε την αγγελία που ακολουθεί  και να εξετάσετε την επάρκεια, την ακρίβεια και τη σαφήνεια της περιγραφής καθώς και τους εκφραστικούς τρόπους στους οποίους στηρίζεται. Ποιος είναι ο σκοπός μιας τέτοιας διατύπωσης;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Οίκος ευγηρίας «Γαλήνη». Οικογενειακό περιβάλλον, άριστη ιατρική περίθαλψη, συνεχής ψυχολογική υποστήριξη, φυσιοθεραπευτική αγωγή, υγιεινή διατροφή, άνετα δωμάτια, υπερσύγχρονος κλιματισμός, φανταστική θέα.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970754"/>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Όπως καταλάβατε, οι αγγελίες αυτές πετυχαίνουν το στόχο τους χάρη στα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επίθετα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που χρησιμοποιούνται. Τα επίθετα είναι εκείνα τα μέρη του λόγου που συνοδεύουν τα ουσιαστικά και μας δίνουν την ποιότητα ή τις ιδιότητες που αυτά έχουν. Είναι επομένως πολύ χρήσιμα γιατί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προσδιορίζουν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επακριβώς τα ουσιαστικά προσδίδοντας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σαφήνεια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και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ζωντάνια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στην περιγραφή.</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Ακόμη, εκτός από τα απλά επίθετα, υπάρχουν και τα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κοσμητικά</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που κοσμούν, στολίζουν το λόγο μας και προσφέρουν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αισθητική απόλαυση</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Αυτά μπορεί να  είναι απλά ή σύνθετα και συναντάμε πάμπολλα από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τον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Όμηρο ως τις μέρες μας: </a:t>
            </a:r>
            <a:r>
              <a:rPr kumimoji="0" lang="el-GR" b="0" i="1" u="sng" strike="noStrike" cap="none" normalizeH="0" baseline="0" dirty="0" smtClean="0">
                <a:ln>
                  <a:noFill/>
                </a:ln>
                <a:effectLst/>
                <a:latin typeface="Bookman Old Style" pitchFamily="18" charset="0"/>
                <a:ea typeface="Times New Roman" pitchFamily="18" charset="0"/>
                <a:cs typeface="Tahoma" pitchFamily="34" charset="0"/>
              </a:rPr>
              <a:t>δροσερός </a:t>
            </a:r>
            <a:r>
              <a:rPr kumimoji="0" lang="el-GR" b="0" i="1" u="none" strike="noStrike" cap="none" normalizeH="0" baseline="0" dirty="0" smtClean="0">
                <a:ln>
                  <a:noFill/>
                </a:ln>
                <a:effectLst/>
                <a:latin typeface="Bookman Old Style" pitchFamily="18" charset="0"/>
                <a:ea typeface="Times New Roman" pitchFamily="18" charset="0"/>
                <a:cs typeface="Tahoma" pitchFamily="34" charset="0"/>
              </a:rPr>
              <a:t>αέρας, </a:t>
            </a:r>
            <a:r>
              <a:rPr kumimoji="0" lang="el-GR" b="0" i="1" u="sng" strike="noStrike" cap="none" normalizeH="0" baseline="0" dirty="0" smtClean="0">
                <a:ln>
                  <a:noFill/>
                </a:ln>
                <a:effectLst/>
                <a:latin typeface="Bookman Old Style" pitchFamily="18" charset="0"/>
                <a:ea typeface="Times New Roman" pitchFamily="18" charset="0"/>
                <a:cs typeface="Tahoma" pitchFamily="34" charset="0"/>
              </a:rPr>
              <a:t>ποθητή</a:t>
            </a:r>
            <a:r>
              <a:rPr kumimoji="0" lang="el-GR" b="0" i="1" u="none" strike="noStrike" cap="none" normalizeH="0" baseline="0" dirty="0" smtClean="0">
                <a:ln>
                  <a:noFill/>
                </a:ln>
                <a:effectLst/>
                <a:latin typeface="Bookman Old Style" pitchFamily="18" charset="0"/>
                <a:ea typeface="Times New Roman" pitchFamily="18" charset="0"/>
                <a:cs typeface="Tahoma" pitchFamily="34" charset="0"/>
              </a:rPr>
              <a:t> ελευθερία, </a:t>
            </a:r>
            <a:r>
              <a:rPr kumimoji="0" lang="el-GR" b="0" i="1" u="sng" strike="noStrike" cap="none" normalizeH="0" baseline="0" dirty="0" smtClean="0">
                <a:ln>
                  <a:noFill/>
                </a:ln>
                <a:effectLst/>
                <a:latin typeface="Bookman Old Style" pitchFamily="18" charset="0"/>
                <a:ea typeface="Times New Roman" pitchFamily="18" charset="0"/>
                <a:cs typeface="Tahoma" pitchFamily="34" charset="0"/>
              </a:rPr>
              <a:t>μαγευτική</a:t>
            </a:r>
            <a:r>
              <a:rPr kumimoji="0" lang="el-GR" b="0" i="1" u="none" strike="noStrike" cap="none" normalizeH="0" baseline="0" dirty="0" smtClean="0">
                <a:ln>
                  <a:noFill/>
                </a:ln>
                <a:effectLst/>
                <a:latin typeface="Bookman Old Style" pitchFamily="18" charset="0"/>
                <a:ea typeface="Times New Roman" pitchFamily="18" charset="0"/>
                <a:cs typeface="Tahoma" pitchFamily="34" charset="0"/>
              </a:rPr>
              <a:t> ακρογιαλιά, </a:t>
            </a:r>
            <a:r>
              <a:rPr kumimoji="0" lang="el-GR" b="0" i="1" u="sng" strike="noStrike" cap="none" normalizeH="0" baseline="0" dirty="0" smtClean="0">
                <a:ln>
                  <a:noFill/>
                </a:ln>
                <a:effectLst/>
                <a:latin typeface="Bookman Old Style" pitchFamily="18" charset="0"/>
                <a:ea typeface="Times New Roman" pitchFamily="18" charset="0"/>
                <a:cs typeface="Tahoma" pitchFamily="34" charset="0"/>
              </a:rPr>
              <a:t>γοργόφτερα</a:t>
            </a:r>
            <a:r>
              <a:rPr kumimoji="0" lang="el-GR" b="0" i="1" u="none" strike="noStrike" cap="none" normalizeH="0" baseline="0" dirty="0" smtClean="0">
                <a:ln>
                  <a:noFill/>
                </a:ln>
                <a:effectLst/>
                <a:latin typeface="Bookman Old Style" pitchFamily="18" charset="0"/>
                <a:ea typeface="Times New Roman" pitchFamily="18" charset="0"/>
                <a:cs typeface="Tahoma" pitchFamily="34" charset="0"/>
              </a:rPr>
              <a:t> πουλιά, </a:t>
            </a:r>
            <a:r>
              <a:rPr kumimoji="0" lang="el-GR" b="0" i="1" u="sng" strike="noStrike" cap="none" normalizeH="0" baseline="0" dirty="0" smtClean="0">
                <a:ln>
                  <a:noFill/>
                </a:ln>
                <a:effectLst/>
                <a:latin typeface="Bookman Old Style" pitchFamily="18" charset="0"/>
                <a:ea typeface="Times New Roman" pitchFamily="18" charset="0"/>
                <a:cs typeface="Tahoma" pitchFamily="34" charset="0"/>
              </a:rPr>
              <a:t>θαλασσόβρεχτος</a:t>
            </a:r>
            <a:r>
              <a:rPr kumimoji="0" lang="el-GR" b="0" i="1" u="none" strike="noStrike" cap="none" normalizeH="0" baseline="0" dirty="0" smtClean="0">
                <a:ln>
                  <a:noFill/>
                </a:ln>
                <a:effectLst/>
                <a:latin typeface="Bookman Old Style" pitchFamily="18" charset="0"/>
                <a:ea typeface="Times New Roman" pitchFamily="18" charset="0"/>
                <a:cs typeface="Tahoma" pitchFamily="34" charset="0"/>
              </a:rPr>
              <a:t> βράχος.</a:t>
            </a:r>
            <a:endParaRPr kumimoji="0" lang="el-GR" b="0" i="0" u="none" strike="noStrike" cap="none" normalizeH="0" baseline="0" dirty="0" smtClean="0">
              <a:ln>
                <a:noFill/>
              </a:ln>
              <a:effectLst/>
              <a:latin typeface="Bookman Old Style" pitchFamily="18" charset="0"/>
              <a:cs typeface="Arial" pitchFamily="34" charset="0"/>
            </a:endParaRPr>
          </a:p>
        </p:txBody>
      </p:sp>
      <p:sp>
        <p:nvSpPr>
          <p:cNvPr id="3" name="2 - Ορθογώνιο"/>
          <p:cNvSpPr/>
          <p:nvPr/>
        </p:nvSpPr>
        <p:spPr>
          <a:xfrm>
            <a:off x="428596" y="4572008"/>
            <a:ext cx="8215370" cy="646331"/>
          </a:xfrm>
          <a:prstGeom prst="rect">
            <a:avLst/>
          </a:prstGeom>
        </p:spPr>
        <p:txBody>
          <a:bodyPr wrap="square">
            <a:spAutoFit/>
          </a:bodyPr>
          <a:lstStyle/>
          <a:p>
            <a:pPr lvl="0" algn="just" fontAlgn="base">
              <a:spcBef>
                <a:spcPct val="0"/>
              </a:spcBef>
              <a:spcAft>
                <a:spcPct val="0"/>
              </a:spcAft>
            </a:pPr>
            <a:r>
              <a:rPr lang="el-GR" b="1" dirty="0" smtClean="0">
                <a:solidFill>
                  <a:schemeClr val="accent2">
                    <a:lumMod val="75000"/>
                  </a:schemeClr>
                </a:solidFill>
                <a:latin typeface="Bookman Old Style" pitchFamily="18" charset="0"/>
                <a:ea typeface="Times New Roman" pitchFamily="18" charset="0"/>
                <a:cs typeface="Tahoma" pitchFamily="34" charset="0"/>
              </a:rPr>
              <a:t>Άσκηση:</a:t>
            </a:r>
            <a:r>
              <a:rPr lang="el-GR" dirty="0" smtClean="0">
                <a:solidFill>
                  <a:srgbClr val="666666"/>
                </a:solidFill>
                <a:latin typeface="Bookman Old Style" pitchFamily="18" charset="0"/>
                <a:ea typeface="Times New Roman" pitchFamily="18" charset="0"/>
                <a:cs typeface="Tahoma" pitchFamily="34" charset="0"/>
              </a:rPr>
              <a:t> </a:t>
            </a:r>
            <a:r>
              <a:rPr lang="el-GR" dirty="0" smtClean="0">
                <a:latin typeface="Bookman Old Style" pitchFamily="18" charset="0"/>
                <a:ea typeface="Times New Roman" pitchFamily="18" charset="0"/>
                <a:cs typeface="Tahoma" pitchFamily="34" charset="0"/>
              </a:rPr>
              <a:t>Υποθέστε πως είστε ιδιοκτήτες ενός παιδικού </a:t>
            </a:r>
            <a:r>
              <a:rPr lang="el-GR" dirty="0" smtClean="0">
                <a:latin typeface="Bookman Old Style" pitchFamily="18" charset="0"/>
                <a:ea typeface="Times New Roman" pitchFamily="18" charset="0"/>
                <a:cs typeface="Tahoma" pitchFamily="34" charset="0"/>
              </a:rPr>
              <a:t>σταθμού.  Γράψτε </a:t>
            </a:r>
            <a:r>
              <a:rPr lang="el-GR" dirty="0" smtClean="0">
                <a:latin typeface="Bookman Old Style" pitchFamily="18" charset="0"/>
                <a:ea typeface="Times New Roman" pitchFamily="18" charset="0"/>
                <a:cs typeface="Tahoma" pitchFamily="34" charset="0"/>
              </a:rPr>
              <a:t>μία μικρή αγγελία για να προσελκύσετε πελάτες.</a:t>
            </a: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99021"/>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β) Κυριολεκτική (δηλωτική) και μεταφορική ( </a:t>
            </a:r>
            <a:r>
              <a:rPr kumimoji="0" lang="el-GR" b="1" i="0" u="none" strike="noStrike" cap="none" normalizeH="0" baseline="0" dirty="0" err="1" smtClean="0">
                <a:ln>
                  <a:noFill/>
                </a:ln>
                <a:solidFill>
                  <a:schemeClr val="accent2">
                    <a:lumMod val="75000"/>
                  </a:schemeClr>
                </a:solidFill>
                <a:effectLst/>
                <a:latin typeface="Bookman Old Style" pitchFamily="18" charset="0"/>
                <a:ea typeface="Times New Roman" pitchFamily="18" charset="0"/>
                <a:cs typeface="Tahoma" pitchFamily="34" charset="0"/>
              </a:rPr>
              <a:t>συνυποδηλωτική</a:t>
            </a: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 χρήση της γλώσσας</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Επειδή ήδη έχουμε μιλήσει για την κυριολεκτική και μεταφορική χρήση της γλώσσας</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αντιλαμβανόμαστε ότι και στην περιγραφή</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χρησιμοποιούμε τη μία ή την άλλη, ανάλογα με το είδος του κειμένου και τον επιδιωκόμενο σκοπό.</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Στην πρώτη περίπτωση στόχος μας είναι η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αντικειμενική πληροφόρηση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που γίνεται με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τυπικό</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απρόσωπο</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λόγο</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και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επίσημο</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έως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επιστημονικό</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ύφος</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Στη δεύτερη, κύρια επιδίωξή μας είναι η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πρόκληση συγκίνησης και εντυπωσιασμού.</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1"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Υποθέστε ότι μία μέρα παρατηρείται έντονη κυκλοφοριακή συμφόρηση στην πόλη μας. Να μεταφέρετε σύντομα την είδηση αυτή, αρχικά με κυριολεκτική γλώσσα και κατόπιν με μεταφορική.</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5603" name="Picture 3" descr="Today:1586393261 | Motorist Clipart People | HERE | DOWNLOAD"/>
          <p:cNvPicPr>
            <a:picLocks noChangeAspect="1" noChangeArrowheads="1"/>
          </p:cNvPicPr>
          <p:nvPr/>
        </p:nvPicPr>
        <p:blipFill>
          <a:blip r:embed="rId2" cstate="print"/>
          <a:srcRect/>
          <a:stretch>
            <a:fillRect/>
          </a:stretch>
        </p:blipFill>
        <p:spPr bwMode="auto">
          <a:xfrm>
            <a:off x="3714744" y="4286256"/>
            <a:ext cx="4286250" cy="2133601"/>
          </a:xfrm>
          <a:prstGeom prst="rect">
            <a:avLst/>
          </a:prstGeom>
          <a:noFill/>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493983"/>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	3. Το σχόλιο και η οπτική γωνία στην περιγραφή</a:t>
            </a: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p:txBody>
      </p:sp>
      <p:sp>
        <p:nvSpPr>
          <p:cNvPr id="26626" name="Rectangle 2"/>
          <p:cNvSpPr>
            <a:spLocks noChangeArrowheads="1"/>
          </p:cNvSpPr>
          <p:nvPr/>
        </p:nvSpPr>
        <p:spPr bwMode="auto">
          <a:xfrm>
            <a:off x="0" y="956843"/>
            <a:ext cx="9144000" cy="27084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Κάθε περιγραφή  τόπου ή χώρου γίνεται από μία ορισμένη οπτική γωνία, δηλαδή</a:t>
            </a: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a:latin typeface="Bookman Old Style" pitchFamily="18"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επιλέγει κανείς τις κατάλληλες λεπτομέρειες και περιγράφει ανάλογα με τη </a:t>
            </a: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a:latin typeface="Bookman Old Style" pitchFamily="18"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συναισθηματική φόρτιση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που έχει απέναντι στο περιγραφόμενο, τον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τρόπο</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που </a:t>
            </a: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a:latin typeface="Bookman Old Style" pitchFamily="18"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σκέφτεται και το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αποτέλεσμα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που επιδιώκει. Έτσι μπορούμε να πούμε ότι κάθε </a:t>
            </a: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a:latin typeface="Bookman Old Style" pitchFamily="18"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περιγραφή περιέχει ένα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έμμεσο σχόλιο</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800" b="0" i="0" u="none" strike="noStrike" cap="none" normalizeH="0" baseline="0" dirty="0" smtClean="0">
                <a:ln>
                  <a:noFill/>
                </a:ln>
                <a:effectLst/>
                <a:latin typeface="Calibri"/>
                <a:ea typeface="Times New Roman" pitchFamily="18" charset="0"/>
                <a:cs typeface="Tahoma" pitchFamily="34" charset="0"/>
              </a:rPr>
              <a:t> </a:t>
            </a:r>
            <a:endParaRPr kumimoji="0" lang="el-GR" sz="1800" b="0" i="0" u="none" strike="noStrike" cap="none" normalizeH="0" baseline="0" dirty="0" smtClean="0">
              <a:ln>
                <a:noFill/>
              </a:ln>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5"/>
          <p:cNvPicPr/>
          <p:nvPr/>
        </p:nvPicPr>
        <p:blipFill>
          <a:blip r:embed="rId2" cstate="print"/>
          <a:srcRect/>
          <a:stretch>
            <a:fillRect/>
          </a:stretch>
        </p:blipFill>
        <p:spPr bwMode="auto">
          <a:xfrm>
            <a:off x="428596" y="881062"/>
            <a:ext cx="3286148" cy="5262582"/>
          </a:xfrm>
          <a:prstGeom prst="rect">
            <a:avLst/>
          </a:prstGeom>
          <a:noFill/>
          <a:ln w="9525">
            <a:noFill/>
            <a:miter lim="800000"/>
            <a:headEnd/>
            <a:tailEnd/>
          </a:ln>
        </p:spPr>
      </p:pic>
      <p:sp>
        <p:nvSpPr>
          <p:cNvPr id="27649" name="Rectangle 1"/>
          <p:cNvSpPr>
            <a:spLocks noChangeArrowheads="1"/>
          </p:cNvSpPr>
          <p:nvPr/>
        </p:nvSpPr>
        <p:spPr bwMode="auto">
          <a:xfrm>
            <a:off x="0" y="224389"/>
            <a:ext cx="9144000"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		Η οπτική γωνία της περιγραφής</a:t>
            </a: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800" b="1" i="0" u="none" strike="noStrike" cap="none" normalizeH="0" baseline="0" dirty="0" smtClean="0">
                <a:ln>
                  <a:noFill/>
                </a:ln>
                <a:solidFill>
                  <a:schemeClr val="accent2">
                    <a:lumMod val="75000"/>
                  </a:schemeClr>
                </a:solidFill>
                <a:effectLst/>
                <a:latin typeface="Calibri"/>
                <a:ea typeface="Times New Roman" pitchFamily="18" charset="0"/>
                <a:cs typeface="Tahoma" pitchFamily="34" charset="0"/>
              </a:rPr>
              <a:t> </a:t>
            </a:r>
            <a:endParaRPr kumimoji="0" lang="el-GR" sz="1800" b="0" i="0" u="none" strike="noStrike" cap="none" normalizeH="0" baseline="0" dirty="0" smtClean="0">
              <a:ln>
                <a:noFill/>
              </a:ln>
              <a:solidFill>
                <a:schemeClr val="accent2">
                  <a:lumMod val="75000"/>
                </a:schemeClr>
              </a:solidFill>
              <a:effectLst/>
              <a:latin typeface="Arial" pitchFamily="34" charset="0"/>
              <a:cs typeface="Arial" pitchFamily="34" charset="0"/>
            </a:endParaRPr>
          </a:p>
        </p:txBody>
      </p:sp>
      <p:pic>
        <p:nvPicPr>
          <p:cNvPr id="4" name="3 - Εικόνα" descr="5a"/>
          <p:cNvPicPr/>
          <p:nvPr/>
        </p:nvPicPr>
        <p:blipFill>
          <a:blip r:embed="rId3" cstate="print"/>
          <a:srcRect/>
          <a:stretch>
            <a:fillRect/>
          </a:stretch>
        </p:blipFill>
        <p:spPr bwMode="auto">
          <a:xfrm>
            <a:off x="4429124" y="2109787"/>
            <a:ext cx="3857652" cy="2533659"/>
          </a:xfrm>
          <a:prstGeom prst="rect">
            <a:avLst/>
          </a:prstGeom>
          <a:noFill/>
          <a:ln w="9525">
            <a:noFill/>
            <a:miter lim="800000"/>
            <a:headEnd/>
            <a:tailEnd/>
          </a:ln>
        </p:spPr>
      </p:pic>
      <p:sp>
        <p:nvSpPr>
          <p:cNvPr id="5" name="4 - Ορθογώνιο"/>
          <p:cNvSpPr/>
          <p:nvPr/>
        </p:nvSpPr>
        <p:spPr>
          <a:xfrm>
            <a:off x="285720" y="6215082"/>
            <a:ext cx="6286528" cy="461665"/>
          </a:xfrm>
          <a:prstGeom prst="rect">
            <a:avLst/>
          </a:prstGeom>
        </p:spPr>
        <p:txBody>
          <a:bodyPr wrap="square">
            <a:spAutoFit/>
          </a:bodyPr>
          <a:lstStyle/>
          <a:p>
            <a:pPr lvl="0" eaLnBrk="0" fontAlgn="base" hangingPunct="0">
              <a:spcBef>
                <a:spcPct val="0"/>
              </a:spcBef>
              <a:spcAft>
                <a:spcPct val="0"/>
              </a:spcAft>
            </a:pPr>
            <a:r>
              <a:rPr kumimoji="0" lang="el-GR" sz="1200" b="1" i="0" u="none" strike="noStrike" cap="none" normalizeH="0" baseline="0" dirty="0" smtClean="0">
                <a:ln>
                  <a:noFill/>
                </a:ln>
                <a:effectLst/>
                <a:latin typeface="Bookman Old Style" pitchFamily="18" charset="0"/>
                <a:ea typeface="Times New Roman" pitchFamily="18" charset="0"/>
                <a:cs typeface="Tahoma" pitchFamily="34" charset="0"/>
              </a:rPr>
              <a:t>Οι Καρυάτιδες του </a:t>
            </a:r>
            <a:r>
              <a:rPr kumimoji="0" lang="el-GR" sz="1200" b="1" i="0" u="none" strike="noStrike" cap="none" normalizeH="0" baseline="0" dirty="0" err="1" smtClean="0">
                <a:ln>
                  <a:noFill/>
                </a:ln>
                <a:effectLst/>
                <a:latin typeface="Bookman Old Style" pitchFamily="18" charset="0"/>
                <a:ea typeface="Times New Roman" pitchFamily="18" charset="0"/>
                <a:cs typeface="Tahoma" pitchFamily="34" charset="0"/>
              </a:rPr>
              <a:t>Henri</a:t>
            </a:r>
            <a:r>
              <a:rPr kumimoji="0" lang="el-GR" sz="1200" b="1"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sz="1200" b="1" i="0" u="none" strike="noStrike" cap="none" normalizeH="0" baseline="0" dirty="0" err="1" smtClean="0">
                <a:ln>
                  <a:noFill/>
                </a:ln>
                <a:effectLst/>
                <a:latin typeface="Bookman Old Style" pitchFamily="18" charset="0"/>
                <a:ea typeface="Times New Roman" pitchFamily="18" charset="0"/>
                <a:cs typeface="Tahoma" pitchFamily="34" charset="0"/>
              </a:rPr>
              <a:t>Cartier</a:t>
            </a:r>
            <a:r>
              <a:rPr kumimoji="0" lang="el-GR" sz="1200" b="1"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sz="1200" b="1" i="0" u="none" strike="noStrike" cap="none" normalizeH="0" baseline="0" dirty="0" err="1" smtClean="0">
                <a:ln>
                  <a:noFill/>
                </a:ln>
                <a:effectLst/>
                <a:latin typeface="Bookman Old Style" pitchFamily="18" charset="0"/>
                <a:ea typeface="Times New Roman" pitchFamily="18" charset="0"/>
                <a:cs typeface="Tahoma" pitchFamily="34" charset="0"/>
              </a:rPr>
              <a:t>Bresson</a:t>
            </a:r>
            <a:r>
              <a:rPr kumimoji="0" lang="el-GR" sz="1200" b="1" i="0" u="none" strike="noStrike" cap="none" normalizeH="0" baseline="0" dirty="0" smtClean="0">
                <a:ln>
                  <a:noFill/>
                </a:ln>
                <a:effectLst/>
                <a:latin typeface="Bookman Old Style" pitchFamily="18" charset="0"/>
                <a:ea typeface="Times New Roman" pitchFamily="18" charset="0"/>
                <a:cs typeface="Tahoma" pitchFamily="34" charset="0"/>
              </a:rPr>
              <a:t> του Δημοσθένη Κούρτοβικ</a:t>
            </a:r>
            <a:r>
              <a:rPr kumimoji="0" lang="el-GR" sz="1200" b="0" i="0" u="none" strike="noStrike" cap="none" normalizeH="0" baseline="0" dirty="0" smtClean="0">
                <a:ln>
                  <a:noFill/>
                </a:ln>
                <a:effectLst/>
                <a:latin typeface="Bookman Old Style" pitchFamily="18" charset="0"/>
                <a:ea typeface="Times New Roman" pitchFamily="18" charset="0"/>
                <a:cs typeface="Tahoma" pitchFamily="34" charset="0"/>
                <a:hlinkClick r:id="rId4"/>
              </a:rPr>
              <a:t>http://eu1.1host.gr/~aspromav/wordpress/?p=2652</a:t>
            </a:r>
            <a:endParaRPr kumimoji="0" lang="el-GR" sz="1200" b="0" i="0" u="none" strike="noStrike" cap="none" normalizeH="0" baseline="0" dirty="0" smtClean="0">
              <a:ln>
                <a:noFill/>
              </a:ln>
              <a:effectLst/>
              <a:latin typeface="Bookman Old Style" pitchFamily="18" charset="0"/>
              <a:cs typeface="Arial" pitchFamily="34" charset="0"/>
            </a:endParaRPr>
          </a:p>
        </p:txBody>
      </p:sp>
      <p:sp>
        <p:nvSpPr>
          <p:cNvPr id="6" name="5 - Ορθογώνιο"/>
          <p:cNvSpPr/>
          <p:nvPr/>
        </p:nvSpPr>
        <p:spPr>
          <a:xfrm>
            <a:off x="5072066" y="4786322"/>
            <a:ext cx="3429024" cy="369332"/>
          </a:xfrm>
          <a:prstGeom prst="rect">
            <a:avLst/>
          </a:prstGeom>
        </p:spPr>
        <p:txBody>
          <a:bodyPr wrap="square">
            <a:spAutoFit/>
          </a:bodyPr>
          <a:lstStyle/>
          <a:p>
            <a:r>
              <a:rPr lang="el-GR" sz="1200" b="1" dirty="0">
                <a:latin typeface="Bookman Old Style" pitchFamily="18" charset="0"/>
              </a:rPr>
              <a:t>Πίνακας Γιάννη Τσαρούχη </a:t>
            </a:r>
            <a:r>
              <a:rPr lang="el-GR" dirty="0"/>
              <a:t> </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4495"/>
            <a:ext cx="9144000" cy="69557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ΔΙΑΦΟΡΑ ΘΕΜΑΤΑ/ΑΝΤΙΚΕΙΜΕΝΑ ΠΕΡΙΓΡΑΦΗΣ</a:t>
            </a:r>
            <a:endParaRPr kumimoji="0" lang="el-GR" sz="1400"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1400"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1. Περιγραφή ενός χώρου/κτιρίου</a:t>
            </a:r>
            <a:endParaRPr kumimoji="0" lang="el-GR" sz="1400"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Αφού διαβάσετε τις περιγραφές που σας δίνονται, να κάνετε τις παρατηρήσεις σας σχετικά με το ύφος τη γλώσσα και το σκοπό που εξυπηρετούν.</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Οι οικισμοί του Παγγαίου αποτελούν ιδιαίτερη αρχιτεκτονική ενότητα. Πολλοί απ’ αυτούς έχουν δεχτεί στο δεύτερο μισό του 19ου αι. μέχρι το 1920 πολλαπλές επιδράσεις ως προς την πολεοδομική δομή και τον αρχιτεκτονικό χαρακτήρα, λόγω των ιστορικών συνθηκών και των εναλλασσόμενων κατακτητών. Η εγκατάσταση το 1922 των προσφύγων της μικρασιατικής καταστροφής στο νοτιοανατολικό Παγγαίο συνέβαλε στην διαφοροποίηση του παραδοσιακού αγροτικού αρχιτεκτονικού χαρακτήρα των οικισμών, επειδή οι νέοι κάτοικοι είχαν διαφορετικά, αστικά μορφολογικά και κοινωνικά πρότυπα.</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Τα κτίσματα των οικισμών είναι διάσπαρτα και κάθε σπίτι με τα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προσκτίσματά</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του μέσα στον ψηλό μαντρότοιχό του αποτελεί κλειστή μονάδα. Βασικός αρχιτεκτονικός τύπος είναι αυτός του μακεδονίτικου σπιτιού από πέτρα χωρίς επίχρισμα, με τα χειμερινά διαμερίσματα στο ισόγειο ή το μεσοπάτωμα και τα θερινά στον όροφο. Η αρχιτεκτονική είναι συχνά φρουριακή και υπάρχουν χαγιάτια,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σαχνισιά</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(=κλειστοί εξώστες),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ορθογωνικά</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ανοίγματα ή τοξωτά στα σπίτια των ευπόρων και χρωματισμένες ταινίες επιχρίσματος γύρω από τα παράθυρα.. Η επικάλυψη γίνεται από σχιστολιθικές πλάκες ή κεραμίδια χωρίς ταβάνι.</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Διακεκριμμένοι</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αρχιτεκτονικοί τύποι είναι:</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a:t>
            </a:r>
            <a:r>
              <a:rPr kumimoji="0" lang="el-GR" sz="1400" b="1" i="0" u="none" strike="noStrike" cap="none" normalizeH="0" baseline="0" dirty="0" smtClean="0">
                <a:ln>
                  <a:noFill/>
                </a:ln>
                <a:effectLst/>
                <a:latin typeface="Bookman Old Style" pitchFamily="18" charset="0"/>
                <a:ea typeface="Times New Roman" pitchFamily="18" charset="0"/>
                <a:cs typeface="Tahoma" pitchFamily="34" charset="0"/>
              </a:rPr>
              <a:t>Το αγροτικό σπίτι</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Ανοικτό ή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καπνόσπιτο</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πλατυμέτωπο με χαγιάτι και δύο δωμάτια (χειμωνιάτικο και θερινό) ή περισσότερα, ανάλογα με τις στεγαζόμενες οικογένειες.</a:t>
            </a:r>
            <a:b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b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Το κλειστό αγροτικό σπίτι,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ορθογωνικό</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πέτρινο, με βοηθητικούς χώρους στο ισόγειο και κατοικία στον όροφο. Το τζάκι σε προεξοχή αποτελεί μορφολογικό στοιχείο και δείχνει την τέχνη του μάστορα.</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sz="1400" b="1" i="0" u="none" strike="noStrike" cap="none" normalizeH="0" baseline="0" dirty="0" smtClean="0">
                <a:ln>
                  <a:noFill/>
                </a:ln>
                <a:effectLst/>
                <a:latin typeface="Bookman Old Style" pitchFamily="18" charset="0"/>
                <a:ea typeface="Times New Roman" pitchFamily="18" charset="0"/>
                <a:cs typeface="Tahoma" pitchFamily="34" charset="0"/>
              </a:rPr>
              <a:t>Το αρχοντικό</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μεγαλύτερο και διακοσμημένο, σπίτι της εύπορης ελληνικής τάξης και των τούρκων μπέηδων:</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 typeface="Wingdings" pitchFamily="2" charset="2"/>
              <a:buChar char="§"/>
              <a:tabLst/>
            </a:pP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Το ελληνικό αρχοντικό με εξωτερική ζωγραφική ή σκαλιστή σε ξύλο διακόσμηση (Ελευθερούπολη,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Παλιοχώρι</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Μεσορόπη</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Ποδοχώρι</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και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Μουσθένη</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 typeface="Wingdings" pitchFamily="2" charset="2"/>
              <a:buChar char="§"/>
              <a:tabLst/>
            </a:pP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Το τούρκικο αρχοντικό με πολλά δωμάτια και κιόσκι (ιδιαίτερο περίοπτο δωμάτιο υποδοχής), με ξύλινες σκαλιστές πόρτες και ερμάρια.</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 typeface="Wingdings" pitchFamily="2" charset="2"/>
              <a:buChar char="§"/>
              <a:tabLst/>
            </a:pP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Το προσφυγικό σπίτι: Διώροφο ή ημιδιώροφο, με μεγάλη σάλα στη μέση που καταλήγει σε εξώστη, συμμετρικά δωμάτια με μεγάλα παράθυρα, πέτρινο στο ισόγειο και τούβλινο στον όροφο, με ξύλινη στέγη με γαλλικού τύπου κεραμίδια και συχνά με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νεοκλασσικά</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διακοσμητικά στοιχεία.</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Γ. Μήτσου, Παγγαίο, Ελληνική Παραδοσιακή Αρχιτεκτονική, τ. 8, σ.σ.113 -114</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666666"/>
                </a:solidFill>
                <a:effectLst/>
                <a:latin typeface="Bookman Old Style" pitchFamily="18" charset="0"/>
                <a:ea typeface="Times New Roman" pitchFamily="18" charset="0"/>
                <a:cs typeface="Tahoma" pitchFamily="34" charset="0"/>
              </a:rPr>
              <a:t> </a:t>
            </a:r>
            <a:endParaRPr kumimoji="0" lang="el-GR" sz="1200" b="0" i="0" u="none" strike="noStrike" cap="none" normalizeH="0" baseline="0" dirty="0" smtClean="0">
              <a:ln>
                <a:noFill/>
              </a:ln>
              <a:solidFill>
                <a:schemeClr val="tx1"/>
              </a:solidFill>
              <a:effectLst/>
              <a:latin typeface="Bookman Old Style" pitchFamily="18"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3"/>
          <p:cNvPicPr/>
          <p:nvPr/>
        </p:nvPicPr>
        <p:blipFill>
          <a:blip r:embed="rId2" cstate="print"/>
          <a:srcRect/>
          <a:stretch>
            <a:fillRect/>
          </a:stretch>
        </p:blipFill>
        <p:spPr bwMode="auto">
          <a:xfrm>
            <a:off x="1714500" y="642919"/>
            <a:ext cx="5715000" cy="4214842"/>
          </a:xfrm>
          <a:prstGeom prst="rect">
            <a:avLst/>
          </a:prstGeom>
          <a:noFill/>
          <a:ln w="9525">
            <a:noFill/>
            <a:miter lim="800000"/>
            <a:headEnd/>
            <a:tailEnd/>
          </a:ln>
        </p:spPr>
      </p:pic>
      <p:sp>
        <p:nvSpPr>
          <p:cNvPr id="29697" name="Rectangle 1"/>
          <p:cNvSpPr>
            <a:spLocks noChangeArrowheads="1"/>
          </p:cNvSpPr>
          <p:nvPr/>
        </p:nvSpPr>
        <p:spPr bwMode="auto">
          <a:xfrm>
            <a:off x="0" y="69732"/>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Αγροτικό σπίτι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καπνόσπιτο</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στη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Μουσθένη</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Ζωγραφική αναπαράσταση</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endParaRPr kumimoji="0" lang="el-GR" b="0" i="0" u="none" strike="noStrike" cap="none" normalizeH="0" baseline="0" dirty="0" smtClean="0">
              <a:ln>
                <a:noFill/>
              </a:ln>
              <a:effectLst/>
              <a:latin typeface="Bookman Old Style" pitchFamily="18" charset="0"/>
              <a:cs typeface="Arial" pitchFamily="34" charset="0"/>
            </a:endParaRPr>
          </a:p>
        </p:txBody>
      </p:sp>
      <p:sp>
        <p:nvSpPr>
          <p:cNvPr id="29698" name="Rectangle 2"/>
          <p:cNvSpPr>
            <a:spLocks noChangeArrowheads="1"/>
          </p:cNvSpPr>
          <p:nvPr/>
        </p:nvSpPr>
        <p:spPr bwMode="auto">
          <a:xfrm rot="10800000" flipV="1">
            <a:off x="0" y="4892914"/>
            <a:ext cx="9144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Να περιγράψετε ένα οποιοδήποτε κτίσμα, που σας αρέσει ιδιαίτερα στον τόπο που ζείτε ή αλλού. Να έχετε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υπόψη</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ότι  είναι αναγκαίο να το τοποθετήσετε στον χώρο και στον χρόνο, να δώσετε τα χαρακτηριστικά του αλλά και τα συναισθήματα που σας προκαλεί η θέα του ή η επίσκεψη σ’ αυτό.</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39832"/>
            <a:ext cx="91440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		2. Περιγραφή προσώπου/ατόμου</a:t>
            </a: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			Γενικό διάγραμμα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Εισαγωγή</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Ποιο είναι το όνομά του;</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Ποια σχέση μας συνδέει;</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Ποια είναι η καταγωγή και ποιος ο τόπος διαμονής του;</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Γενικός χαρακτηρισμός.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Κυρίως θέμα</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Εξωτερική περιγραφή (τυπικά χαρακτηριστικά)</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Χαρακτηριστικά προσώπου και σώματος.</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Εμφάνιση, ντύσιμο.</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Χαρακτηριστικές κινήσεις.</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Εκδηλώσεις-Συμπεριφορά</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Πως συμπεριφέρεται</a:t>
            </a: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Που κινείται; Σε ποιους χώρους;</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Εσωτερική περιγραφή (τα ιδιαίτερα χαρακτηριστικά)</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Ποια είναι τα προτερήματα και ποια τα μειονεκτήματά του;</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Ποια είναι τα γνωρίσματα του πνευματικού και ψυχικού του κόσμου;</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Περιγραφή περιστατικού που επιβεβαιώνει το χαρακτήρα του (προαιρετική)</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 Επίλογος</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Μια γενική κρίση ή μια σκέψη σχετικά με το περιγραφόμενο πρόσωπο.</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endParaRPr kumimoji="0" lang="el-GR" b="0" i="0" u="none" strike="noStrike" cap="none" normalizeH="0" baseline="0" dirty="0" smtClean="0">
              <a:ln>
                <a:noFill/>
              </a:ln>
              <a:effectLst/>
              <a:latin typeface="Bookman Old Style" pitchFamily="18"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725794"/>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α) Τα τυπικά και τα ιδιαίτερα χαρακτηριστικά ενός προσώπου/ατόμου</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Σε ποιες περιπτώσεις είναι αναγκαίο να περιγράψουμε πρόσωπα;</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l-GR" b="0" i="0" u="none" strike="noStrike" cap="none" normalizeH="0" baseline="0" dirty="0" smtClean="0">
              <a:ln>
                <a:noFill/>
              </a:ln>
              <a:effectLst/>
              <a:latin typeface="Bookman Old Style"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Ποιο ρόλο παίζουν τα ιδιαίτερα χαρακτηριστικά στην περιγραφή</a:t>
            </a:r>
            <a:r>
              <a:rPr kumimoji="0" lang="el-GR" b="0" i="0" u="none" strike="noStrike" cap="none" normalizeH="0" baseline="0" smtClean="0">
                <a:ln>
                  <a:noFill/>
                </a:ln>
                <a:effectLst/>
                <a:latin typeface="Bookman Old Style" pitchFamily="18" charset="0"/>
                <a:ea typeface="Times New Roman" pitchFamily="18" charset="0"/>
                <a:cs typeface="Tahoma" pitchFamily="34" charset="0"/>
              </a:rPr>
              <a:t>; Πώς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επαληθεύεται αυτός στις γελοιογραφίες;</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Bookman Old Style" pitchFamily="18" charset="0"/>
              <a:cs typeface="Arial" pitchFamily="34" charset="0"/>
            </a:endParaRPr>
          </a:p>
        </p:txBody>
      </p:sp>
      <p:pic>
        <p:nvPicPr>
          <p:cNvPr id="3" name="2 - Εικόνα" descr="6"/>
          <p:cNvPicPr/>
          <p:nvPr/>
        </p:nvPicPr>
        <p:blipFill>
          <a:blip r:embed="rId2" cstate="print"/>
          <a:srcRect/>
          <a:stretch>
            <a:fillRect/>
          </a:stretch>
        </p:blipFill>
        <p:spPr bwMode="auto">
          <a:xfrm>
            <a:off x="5500694" y="2643182"/>
            <a:ext cx="1928826" cy="2571768"/>
          </a:xfrm>
          <a:prstGeom prst="rect">
            <a:avLst/>
          </a:prstGeom>
          <a:noFill/>
          <a:ln w="9525">
            <a:noFill/>
            <a:miter lim="800000"/>
            <a:headEnd/>
            <a:tailEnd/>
          </a:ln>
        </p:spPr>
      </p:pic>
      <p:sp>
        <p:nvSpPr>
          <p:cNvPr id="31746" name="Rectangle 2"/>
          <p:cNvSpPr>
            <a:spLocks noChangeArrowheads="1"/>
          </p:cNvSpPr>
          <p:nvPr/>
        </p:nvSpPr>
        <p:spPr bwMode="auto">
          <a:xfrm>
            <a:off x="0" y="5365828"/>
            <a:ext cx="91440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666666"/>
                </a:solidFill>
                <a:effectLst/>
                <a:latin typeface="Bookman Old Style" pitchFamily="18" charset="0"/>
                <a:ea typeface="Times New Roman" pitchFamily="18" charset="0"/>
                <a:cs typeface="Tahoma" pitchFamily="34" charset="0"/>
              </a:rPr>
              <a:t>					</a:t>
            </a:r>
            <a:r>
              <a:rPr kumimoji="0" lang="el-GR" sz="1200" b="0" i="0" u="none" strike="noStrike" cap="none" normalizeH="0" baseline="0" dirty="0" smtClean="0">
                <a:ln>
                  <a:noFill/>
                </a:ln>
                <a:effectLst/>
                <a:latin typeface="Bookman Old Style" pitchFamily="18" charset="0"/>
                <a:ea typeface="Times New Roman" pitchFamily="18" charset="0"/>
                <a:cs typeface="Tahoma" pitchFamily="34" charset="0"/>
              </a:rPr>
              <a:t>Κεφαλή Μ. Αλεξάνδρου από τη Βεργίνα</a:t>
            </a:r>
            <a:endParaRPr kumimoji="0" lang="el-GR" sz="1200" b="0" i="0" u="none" strike="noStrike" cap="none" normalizeH="0" baseline="0" dirty="0" smtClean="0">
              <a:ln>
                <a:noFill/>
              </a:ln>
              <a:effectLst/>
              <a:latin typeface="Bookman Old Style" pitchFamily="18" charset="0"/>
              <a:cs typeface="Arial" pitchFamily="34" charset="0"/>
            </a:endParaRPr>
          </a:p>
        </p:txBody>
      </p:sp>
      <p:sp>
        <p:nvSpPr>
          <p:cNvPr id="31748" name="AutoShape 4" descr="Καρικατούρες ξένων τραγουδιστών | Γκρίζος γάτο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31750" name="Picture 6" descr="Καρικατούρες ξένων τραγουδιστών | Γκρίζος γάτος"/>
          <p:cNvPicPr>
            <a:picLocks noChangeAspect="1" noChangeArrowheads="1"/>
          </p:cNvPicPr>
          <p:nvPr/>
        </p:nvPicPr>
        <p:blipFill>
          <a:blip r:embed="rId3" cstate="print"/>
          <a:srcRect/>
          <a:stretch>
            <a:fillRect/>
          </a:stretch>
        </p:blipFill>
        <p:spPr bwMode="auto">
          <a:xfrm>
            <a:off x="642910" y="3429000"/>
            <a:ext cx="3643338" cy="3071793"/>
          </a:xfrm>
          <a:prstGeom prst="rect">
            <a:avLst/>
          </a:prstGeom>
          <a:noFill/>
        </p:spPr>
      </p:pic>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1132994"/>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a:solidFill>
                <a:schemeClr val="accent2">
                  <a:lumMod val="75000"/>
                </a:schemeClr>
              </a:solidFill>
              <a:latin typeface="Bookman Old Style" pitchFamily="18"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a:solidFill>
                <a:schemeClr val="accent2">
                  <a:lumMod val="75000"/>
                </a:schemeClr>
              </a:solidFill>
              <a:latin typeface="Bookman Old Style" pitchFamily="18"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a:solidFill>
                <a:schemeClr val="accent2">
                  <a:lumMod val="75000"/>
                </a:schemeClr>
              </a:solidFill>
              <a:latin typeface="Bookman Old Style" pitchFamily="18"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a:solidFill>
                <a:schemeClr val="accent2">
                  <a:lumMod val="75000"/>
                </a:schemeClr>
              </a:solidFill>
              <a:latin typeface="Bookman Old Style" pitchFamily="18"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β) Το σχόλιο στην περιγραφή ενός ατόμου</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Η περιγραφή ενός ατόμου γίνεται από μια ορισμένη οπτική γωνία και επομένως περιέχει και το αντίστοιχο σχόλιο. Συνήθως ξεκινά με την απόδοση μιας δυνατής εντύπωσης που προκαλεί η φυσιογνωμία του περιγραφόμενου και στη συνέχεια γίνεται  η λεπτομερής περιγραφή του προσώπου.  Ο περιγράφων, πέρα από τα φυσιογνωμικά χαρακτηριστικά,   προσπαθεί να αποδώσει  και τον εσωτερικό κόσμο του ανθρώπου, γιατί το πρόσωπο, η φυσιογνωμία,  θεωρείται ο καθρέφτης της ψυχής.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Ποιοι είναι, κατά τη γνώμη σας, οι παράγοντες που καθορίζουν την οπτική μας γωνία κατά την περιγραφή ενός προσώπου;</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345601"/>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accent2">
                    <a:lumMod val="60000"/>
                    <a:lumOff val="40000"/>
                  </a:schemeClr>
                </a:solidFill>
                <a:effectLst/>
                <a:latin typeface="Bookman Old Style" pitchFamily="18" charset="0"/>
                <a:ea typeface="Times New Roman" pitchFamily="18" charset="0"/>
                <a:cs typeface="Tahoma" pitchFamily="34" charset="0"/>
              </a:rPr>
              <a:t>          	</a:t>
            </a:r>
            <a:r>
              <a:rPr kumimoji="0" lang="el-GR" sz="2800"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ΟΡΙΣΜΟΣ ΠΕΡΙΓΡΑΦΗΣ</a:t>
            </a:r>
            <a:endParaRPr kumimoji="0" lang="el-GR" sz="2800" b="1"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p:txBody>
      </p:sp>
      <p:sp>
        <p:nvSpPr>
          <p:cNvPr id="15362" name="Rectangle 2"/>
          <p:cNvSpPr>
            <a:spLocks noChangeArrowheads="1"/>
          </p:cNvSpPr>
          <p:nvPr/>
        </p:nvSpPr>
        <p:spPr bwMode="auto">
          <a:xfrm>
            <a:off x="0" y="1127465"/>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Περιγραφή είναι η οργάνωση, συστηματοποίηση και παρουσίαση του κόσμου που μας περιβάλλει και γίνεται αντιληπτός με τις αισθήσεις μας. Με άλλα λόγια, </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η περιγραφή βάζει τάξη στο χάος.</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Η ίδια η λέξη,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περί+γράφω=χαράζω</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δηλώνει την πλαισίωση ενός αντικειμένου, έτσι που να αυτονομηθεί, να αναδειχτεί και να κατανοηθεί. Χωρίς την περιγραφή οι αντιλήψεις μας μοιάζουν με εικόνες που εναλλάσσονται χωρίς σύνδεση, όπως π.χ. οι εικόνες που βλέπουμε από το παράθυρο ενός οχήματος σε κίνηση.</a:t>
            </a:r>
            <a:endParaRPr kumimoji="0" lang="el-GR" b="0" i="0" u="none" strike="noStrike" cap="none" normalizeH="0" baseline="0" dirty="0" smtClean="0">
              <a:ln>
                <a:noFill/>
              </a:ln>
              <a:effectLst/>
              <a:latin typeface="Bookman Old Style" pitchFamily="18" charset="0"/>
              <a:cs typeface="Arial" pitchFamily="34" charset="0"/>
            </a:endParaRPr>
          </a:p>
        </p:txBody>
      </p:sp>
      <p:pic>
        <p:nvPicPr>
          <p:cNvPr id="4" name="3 - Εικόνα" descr="1"/>
          <p:cNvPicPr/>
          <p:nvPr/>
        </p:nvPicPr>
        <p:blipFill>
          <a:blip r:embed="rId2" cstate="print"/>
          <a:srcRect/>
          <a:stretch>
            <a:fillRect/>
          </a:stretch>
        </p:blipFill>
        <p:spPr bwMode="auto">
          <a:xfrm>
            <a:off x="3810000" y="3357562"/>
            <a:ext cx="1524000" cy="2714644"/>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150370"/>
            <a:ext cx="91440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effectLst/>
              <a:latin typeface="Bookman Old Style" pitchFamily="18"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dirty="0">
              <a:latin typeface="Bookman Old Style" pitchFamily="18"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effectLst/>
              <a:latin typeface="Bookman Old Style" pitchFamily="18"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Περιγραφή  προσώπου της ηθοποιού Έλενας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Κρασσοπούλου</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στο βιβλίο του Γάλλου περιηγητή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Deschamps</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«Η  Ελλάδα σήμερα», Οδοιπορικό 1890- Ο κόσμος του Χαριλάου Τρικούπη.</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rgbClr val="666666"/>
                </a:solidFill>
                <a:effectLst/>
                <a:latin typeface="Bookman Old Style" pitchFamily="18" charset="0"/>
                <a:ea typeface="Times New Roman" pitchFamily="18" charset="0"/>
                <a:cs typeface="Tahoma" pitchFamily="34" charset="0"/>
              </a:rPr>
              <a:t>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Είχε ένα προσωπάκι κανονικό και συγχρόνως λιγάκι ταλαιπωρημένο, φρύδια πολύ καλογραμμένα που έσμιγαν σχεδόν, πάνω από μια χαριτωμένη μυτούλα, είχε το στενό μέτωπο της Αφροδίτης της Κνίδου, κόκκινα χείλη, σουφρωμένα σε μια γοητευτική περιφρονητική γκριμάτσα, μαλλιά κατάμαυρα σαν το φτερό του κόρακα και μάτια ικανά να ξετρελάνουν όλους τους καθηγητές της Γαλλικής Σχολής  και όλους τους σημαιοφόρους της ναυτικής μοίρας.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Να διακρίνετε την οπτική γωνία του περιγράφοντος και να καταγράψετε  τους εκφραστικούς τρόπους, που δηλώνουν τα αισθήματά του.</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Bookman Old Style" pitchFamily="18" charset="0"/>
              <a:cs typeface="Arial" pitchFamily="34" charset="0"/>
            </a:endParaRPr>
          </a:p>
        </p:txBody>
      </p:sp>
      <p:sp>
        <p:nvSpPr>
          <p:cNvPr id="33795" name="AutoShape 3" descr="Η ΕΛΛΑΔΑ ΣΗΜΕΡΑ / DESCHAMPS GAST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33797" name="Picture 5" descr="Η ΕΛΛΑΔΑ ΣΗΜΕΡΑ / DESCHAMPS GASTON"/>
          <p:cNvPicPr>
            <a:picLocks noChangeAspect="1" noChangeArrowheads="1"/>
          </p:cNvPicPr>
          <p:nvPr/>
        </p:nvPicPr>
        <p:blipFill>
          <a:blip r:embed="rId2" cstate="print"/>
          <a:srcRect/>
          <a:stretch>
            <a:fillRect/>
          </a:stretch>
        </p:blipFill>
        <p:spPr bwMode="auto">
          <a:xfrm>
            <a:off x="6858016" y="4036224"/>
            <a:ext cx="1881184" cy="2821776"/>
          </a:xfrm>
          <a:prstGeom prst="rect">
            <a:avLst/>
          </a:prstGeom>
          <a:noFill/>
        </p:spPr>
      </p:pic>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39366"/>
            <a:ext cx="91440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Ήταν  μικρό κι ελάχιστο γεροντάκι, κακοτράχαλο, ξερακιανό, με στήθος χωνεμένο, ράχη σκεβρωμένη, κνήμες χοντρές,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αλλ</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αδύνατες και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ολότρεμες</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Εφορούσεν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ένα κοντό κανελί και ξεφτισμένο σακάκι  επάνω από το μαύρο και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μυριομπαλωμένο</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πουκάμισό του, που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άνοιγεν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έως την κοιλιά κι έδειχνε πλατύ ηλιοψημένο στήθος. Από τη μέση του έπεφταν, κουρέλια λιγδερά, έως τα μισά μηριά, του πουκαμίσου τα λείψανα·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έπειτ</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άρχιζε το</a:t>
            </a:r>
            <a:r>
              <a:rPr kumimoji="0" lang="el-GR" b="0" i="0" u="none" strike="noStrike" cap="none" normalizeH="0" dirty="0" smtClean="0">
                <a:ln>
                  <a:noFill/>
                </a:ln>
                <a:effectLst/>
                <a:latin typeface="Bookman Old Style" pitchFamily="18" charset="0"/>
                <a:ea typeface="Times New Roman" pitchFamily="18" charset="0"/>
                <a:cs typeface="Tahoma" pitchFamily="34" charset="0"/>
              </a:rPr>
              <a:t> παντελόνι</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κίτρινο σαν καπνισμένο και με σχισμάδες εδώ  κι εκεί, όπου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εφαίνονταν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στο περπάτημα, μελαχρινά κι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ολότρεμα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τα κρέατά του ως το γόνα. Από το γόνα έως κάτω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αγραφιώτικη</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σκάλτσα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κοντοκομένη</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έπαιρνε μέσα τις κνήμες κι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εχώνευε</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στα χιαστά δεσίματα υγρού γουρουνοτσάρουχου.</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Αλλ’ό,τι</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έδειχνε τέλεια το ζητιάνο, δεν ήταν η φορεσιά, ούτε το μπαστούνι, ούτε τα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σακκούλια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που διπλά και τρίδιπλα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εκρέμονταν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από τους ώμους του. Ήταν το μικρότατο κεφάλι του. Επάνω σε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λιγνόν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και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μαύρον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τράχηλον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όπου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επρόβαλλαν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από το δέρμα ένας-ένας χωρισμένοι και στρογγυλοί  σαν σχοινιά οι τραχηλικοί μύες,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εκαθόταν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το κεφάλι αργοκίνητο, μικρό, με παράδοξο σχήμα κι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έκφρασην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ακίνητη…</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Ανδρέα Καρκαβίτσα «Ο Ζητιάνος»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Βιβλιοπωλείον</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της Εστίας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Ποια αισθήματα σας γεννά αυτή η περιγραφή;</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l-GR" b="0" i="0" u="none" strike="noStrike" cap="none" normalizeH="0" baseline="0" dirty="0" smtClean="0">
              <a:ln>
                <a:noFill/>
              </a:ln>
              <a:effectLst/>
              <a:latin typeface="Bookman Old Style"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Ποια είναι εκείνα τα εκφραστικά μέσα που διαμορφώνουν την αντίληψή σας για το περιγραφόμενο πρόσωπο;</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145682"/>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	3. Περιγραφή ζωγραφικού πίνακα ή άλλου έργου τέχνης</a:t>
            </a: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			Γενικό διάγραμμα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Εισαγωγή</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Πού βρίσκεται;</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Από ποιον δημιουργήθηκε;</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Πότε και γιατί δημιουργήθηκε;</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Κυρίως θέμα</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Γενικές πληροφορίες – κύρια περιγραφή</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Έκταση, μέγεθος, χρώμα, σχήμα, διαστάσεις.</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Τι παριστάνει/απεικονίζει;</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Λεπτομερής περιγραφή του έργου, ακολουθώντας μία λογική πορεία από πάνω προς τα κάτω ή το αντίθετο, από τα δεξιά προς τα αριστερά ή το αντίθετο, από το πιο εντυπωσιακό και ενδιαφέρον στοιχείο.</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sng" strike="noStrike" cap="none" normalizeH="0" baseline="0" dirty="0" smtClean="0">
                <a:ln>
                  <a:noFill/>
                </a:ln>
                <a:effectLst/>
                <a:latin typeface="Bookman Old Style" pitchFamily="18" charset="0"/>
                <a:ea typeface="Times New Roman" pitchFamily="18" charset="0"/>
                <a:cs typeface="Tahoma" pitchFamily="34" charset="0"/>
              </a:rPr>
              <a:t>Εκτιμήσεις, συγκρίσεις, συναισθήματα</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Σκέψεις και συναισθήματα.</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Στοιχεία που καταδεικνύουν το ιδιαίτερο ύφος του καλλιτέχνη.</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Σύγκριση με άλλα έργα τέχνης (ομοιότητες και  διαφορές)</a:t>
            </a:r>
            <a:endParaRPr kumimoji="0" lang="el-GR" b="0" i="0" u="none" strike="noStrike" cap="none" normalizeH="0" baseline="0" dirty="0" smtClean="0">
              <a:ln>
                <a:noFill/>
              </a:ln>
              <a:effectLst/>
              <a:latin typeface="Bookman Old Style" pitchFamily="18"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267134"/>
            <a:ext cx="91440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sz="1600"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Να αναγνωρίσετε το είδος της περιγραφής και το σκοπό που εξυπηρετεί στα παρακάτω αποσπάσματα:</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l-GR" sz="1600" b="1"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600" b="1"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p:txBody>
      </p:sp>
      <p:sp>
        <p:nvSpPr>
          <p:cNvPr id="36866" name="Rectangle 2"/>
          <p:cNvSpPr>
            <a:spLocks noChangeArrowheads="1"/>
          </p:cNvSpPr>
          <p:nvPr/>
        </p:nvSpPr>
        <p:spPr bwMode="auto">
          <a:xfrm>
            <a:off x="0" y="551366"/>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Ο Αριστόδικος είναι σχεδόν τέλειος. Στην ισορροπία των μελών και στη λεπτομέρεια του πλασίματος της μορφής ο καλλιτέχνης δείχνει απόλυτη κατανόηση της δομής του σώματος, αλλά πρέπει ακόμη να μάθει πως αυτό το τελευταίο κινείται και πως η κίνηση του ενός μέλους επηρεάζει την ισορροπία και τη στάση του συνόλου. Ο κούρος στέκεται σχεδόν ενοχλητικά αδρανής. Στο σημείο αυτό θα πρέπει να σκεφτούμε πως έγινε δυνατή η πρόοδος που ακολούθησε. Ο Αριστόδικος είναι μία μορφή σχεδιασμένη και μετρημένη με μεγάλη προσοχή. Το κεφάλι χρησίμεψε, όπως φαίνεται, για μονάδα μέτρησης των υπόλοιπων μερών του σώματος. Οι γλύπτες που σχεδιάζουν το έργο τους με τον τρόπο αυτό είναι παράλληλα και ιχνογράφοι και ακριβώς στη σχεδιαστική-επάνω σε αγγεία-βλέπουμε τους Αθηναίους καλλιτέχνες, σε χρόνους παλιότερους από τον Αριστόδικο, να πειραματίζονται με την απόδοση σε δύο διαστάσεις όχι μόνο της ελεύθερης κίνησης, αλλά και της ισορροπίας και της στάσης μεμονωμένων μορφών. Εδώ επίσης τους παρατηρούμε να ασχολούνται με την επίμονη μελέτη της σωστής απόδοσης των ανατομικών λεπτομερειών.</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J.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Boardman</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Eλληνική</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Πλαστική, </a:t>
            </a:r>
            <a:r>
              <a:rPr kumimoji="0" lang="el-GR" sz="1400" b="0" i="0" u="none" strike="noStrike" cap="none" normalizeH="0" baseline="0" dirty="0" err="1" smtClean="0">
                <a:ln>
                  <a:noFill/>
                </a:ln>
                <a:effectLst/>
                <a:latin typeface="Bookman Old Style" pitchFamily="18" charset="0"/>
                <a:ea typeface="Times New Roman" pitchFamily="18" charset="0"/>
                <a:cs typeface="Tahoma" pitchFamily="34" charset="0"/>
              </a:rPr>
              <a:t>εκδ</a:t>
            </a:r>
            <a:r>
              <a:rPr kumimoji="0" lang="el-GR" sz="1400" b="0" i="0" u="none" strike="noStrike" cap="none" normalizeH="0" baseline="0" dirty="0" smtClean="0">
                <a:ln>
                  <a:noFill/>
                </a:ln>
                <a:effectLst/>
                <a:latin typeface="Bookman Old Style" pitchFamily="18" charset="0"/>
                <a:ea typeface="Times New Roman" pitchFamily="18" charset="0"/>
                <a:cs typeface="Tahoma" pitchFamily="34" charset="0"/>
              </a:rPr>
              <a:t>. Καρδαμίτσα,σελ.107</a:t>
            </a:r>
            <a:endParaRPr kumimoji="0" lang="el-GR" sz="1400"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3 - Εικόνα" descr="7"/>
          <p:cNvPicPr/>
          <p:nvPr/>
        </p:nvPicPr>
        <p:blipFill>
          <a:blip r:embed="rId2" cstate="print"/>
          <a:srcRect/>
          <a:stretch>
            <a:fillRect/>
          </a:stretch>
        </p:blipFill>
        <p:spPr bwMode="auto">
          <a:xfrm>
            <a:off x="5572132" y="3429000"/>
            <a:ext cx="1857388" cy="3429000"/>
          </a:xfrm>
          <a:prstGeom prst="rect">
            <a:avLst/>
          </a:prstGeom>
          <a:noFill/>
          <a:ln w="9525">
            <a:noFill/>
            <a:miter lim="800000"/>
            <a:headEnd/>
            <a:tailEnd/>
          </a:ln>
        </p:spPr>
      </p:pic>
      <p:sp>
        <p:nvSpPr>
          <p:cNvPr id="36867" name="Rectangle 3"/>
          <p:cNvSpPr>
            <a:spLocks noChangeArrowheads="1"/>
          </p:cNvSpPr>
          <p:nvPr/>
        </p:nvSpPr>
        <p:spPr bwMode="auto">
          <a:xfrm>
            <a:off x="0" y="5903069"/>
            <a:ext cx="91440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800" b="1" i="1" u="none" strike="noStrike" cap="none" normalizeH="0" baseline="0" dirty="0" smtClean="0">
                <a:ln>
                  <a:noFill/>
                </a:ln>
                <a:solidFill>
                  <a:srgbClr val="666666"/>
                </a:solidFill>
                <a:effectLst/>
                <a:latin typeface="Calibri"/>
                <a:ea typeface="Times New Roman" pitchFamily="18" charset="0"/>
                <a:cs typeface="Tahoma" pitchFamily="34" charset="0"/>
              </a:rPr>
              <a:t> </a:t>
            </a:r>
            <a:r>
              <a:rPr kumimoji="0" lang="el-GR" sz="800" b="1" i="1" u="none" strike="noStrike" cap="none" normalizeH="0" baseline="0" dirty="0" smtClean="0">
                <a:ln>
                  <a:noFill/>
                </a:ln>
                <a:solidFill>
                  <a:srgbClr val="666666"/>
                </a:solidFill>
                <a:effectLst/>
                <a:latin typeface="Tahoma" pitchFamily="34" charset="0"/>
                <a:ea typeface="Times New Roman" pitchFamily="18" charset="0"/>
                <a:cs typeface="Tahoma" pitchFamily="34" charset="0"/>
              </a:rPr>
              <a:t> </a:t>
            </a:r>
            <a:r>
              <a:rPr kumimoji="0" lang="el-GR" sz="800" b="1" i="1" u="none" strike="noStrike" cap="none" normalizeH="0" baseline="0" dirty="0" smtClean="0">
                <a:ln>
                  <a:noFill/>
                </a:ln>
                <a:solidFill>
                  <a:srgbClr val="666666"/>
                </a:solidFill>
                <a:effectLst/>
                <a:latin typeface="Calibri"/>
                <a:ea typeface="Times New Roman" pitchFamily="18" charset="0"/>
                <a:cs typeface="Tahoma" pitchFamily="34" charset="0"/>
              </a:rPr>
              <a:t> </a:t>
            </a:r>
            <a:r>
              <a:rPr kumimoji="0" lang="el-GR" sz="800" b="1" i="1" u="none" strike="noStrike" cap="none" normalizeH="0" baseline="0" dirty="0" smtClean="0">
                <a:ln>
                  <a:noFill/>
                </a:ln>
                <a:solidFill>
                  <a:srgbClr val="666666"/>
                </a:solidFill>
                <a:effectLst/>
                <a:latin typeface="Tahoma" pitchFamily="34" charset="0"/>
                <a:ea typeface="Times New Roman" pitchFamily="18" charset="0"/>
                <a:cs typeface="Tahoma" pitchFamily="34" charset="0"/>
              </a:rPr>
              <a:t> </a:t>
            </a:r>
            <a:r>
              <a:rPr kumimoji="0" lang="el-GR" sz="800" b="1" i="1" u="none" strike="noStrike" cap="none" normalizeH="0" baseline="0" dirty="0" smtClean="0">
                <a:ln>
                  <a:noFill/>
                </a:ln>
                <a:solidFill>
                  <a:srgbClr val="666666"/>
                </a:solidFill>
                <a:effectLst/>
                <a:latin typeface="Calibri"/>
                <a:ea typeface="Times New Roman" pitchFamily="18" charset="0"/>
                <a:cs typeface="Tahoma" pitchFamily="34" charset="0"/>
              </a:rPr>
              <a:t> </a:t>
            </a:r>
            <a:r>
              <a:rPr kumimoji="0" lang="el-GR" sz="1200" b="1" i="1" u="none" strike="noStrike" cap="none" normalizeH="0" baseline="0" dirty="0" smtClean="0">
                <a:ln>
                  <a:noFill/>
                </a:ln>
                <a:solidFill>
                  <a:srgbClr val="666666"/>
                </a:solidFill>
                <a:effectLst/>
                <a:latin typeface="Bookman Old Style" pitchFamily="18" charset="0"/>
                <a:ea typeface="Times New Roman" pitchFamily="18" charset="0"/>
                <a:cs typeface="Tahoma" pitchFamily="34" charset="0"/>
              </a:rPr>
              <a:t> 		</a:t>
            </a:r>
            <a:r>
              <a:rPr kumimoji="0" lang="el-GR" sz="1200" b="1" i="1" u="none" strike="noStrike" cap="none" normalizeH="0" baseline="0" dirty="0" smtClean="0">
                <a:ln>
                  <a:noFill/>
                </a:ln>
                <a:effectLst/>
                <a:latin typeface="Bookman Old Style" pitchFamily="18" charset="0"/>
                <a:ea typeface="Times New Roman" pitchFamily="18" charset="0"/>
                <a:cs typeface="Tahoma" pitchFamily="34" charset="0"/>
              </a:rPr>
              <a:t>Ο Αριστόδικος</a:t>
            </a:r>
            <a:r>
              <a:rPr kumimoji="0" lang="el-GR" sz="1200" b="1" i="0" u="none" strike="noStrike" cap="none" normalizeH="0" baseline="0" dirty="0" smtClean="0">
                <a:ln>
                  <a:noFill/>
                </a:ln>
                <a:effectLst/>
                <a:latin typeface="Bookman Old Style" pitchFamily="18" charset="0"/>
                <a:ea typeface="Times New Roman" pitchFamily="18" charset="0"/>
                <a:cs typeface="Tahoma" pitchFamily="34" charset="0"/>
              </a:rPr>
              <a:t> Εθνικό Αρχαιολογικό Μουσείο</a:t>
            </a:r>
            <a:endParaRPr kumimoji="0" lang="el-GR" sz="1200"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590974"/>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Οι εργάτες του χυτηρίου παράτησαν τη δουλειά τους κι έτρεξαν να καμαρώσουν τ’ ολόγυμνο παλικάρι που είχε φτάσει απ’ τα μέρη του Νότου. Ήταν ήσυχο, μόλις έσφιγγε τους γρόθους του, το μέτωπο το είχε καθαρό, και στα χείλη του αχνόφεγγε ένα χαμόγελο. Το ανάστημά του δεν περνούσε το φυσικό, οι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καλοπλασμένοι</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μυώνες του δεν έδειχναν περισσότερη δύναμη απ’ όση του νέου που γυμνάστηκε σε αρμονικά αγωνίσματα. Το ένα σκέλος στήριζε το λυγερό σώμα, το άλλο αναπαυόταν. Έλεγες πως ο ήλιος το χάιδευε ακόμα, έτσι όμορφα το στέρνο του δεχόταν το φως. Δεν ήξερες αν ήταν άνθρωπος ή θεός. Αν ήταν άνθρωπος, θα είχε σπαρθεί από θεό, κι αν ήτανε θεός, θα είχε πάρει τη μορφή ανθρώπου, για να χαρεί τον κόσμο των θνητών.</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Παντελή Πρεβελάκη </a:t>
            </a:r>
            <a:r>
              <a:rPr kumimoji="0" lang="el-GR" b="0" i="1" u="none" strike="noStrike" cap="none" normalizeH="0" baseline="0" dirty="0" smtClean="0">
                <a:ln>
                  <a:noFill/>
                </a:ln>
                <a:effectLst/>
                <a:latin typeface="Bookman Old Style" pitchFamily="18" charset="0"/>
                <a:ea typeface="Times New Roman" pitchFamily="18" charset="0"/>
                <a:cs typeface="Tahoma" pitchFamily="34" charset="0"/>
              </a:rPr>
              <a:t>Η κεφαλή της Μέδουσας</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Εκδ</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0" i="1" u="none" strike="noStrike" cap="none" normalizeH="0" baseline="0" dirty="0" smtClean="0">
                <a:ln>
                  <a:noFill/>
                </a:ln>
                <a:effectLst/>
                <a:latin typeface="Bookman Old Style" pitchFamily="18" charset="0"/>
                <a:ea typeface="Times New Roman" pitchFamily="18" charset="0"/>
                <a:cs typeface="Tahoma" pitchFamily="34" charset="0"/>
              </a:rPr>
              <a:t>Εστία</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rgbClr val="666666"/>
                </a:solidFill>
                <a:effectLst/>
                <a:latin typeface="Bookman Old Style" pitchFamily="18" charset="0"/>
                <a:ea typeface="Times New Roman" pitchFamily="18" charset="0"/>
                <a:cs typeface="Tahoma" pitchFamily="34" charset="0"/>
              </a:rPr>
              <a:t> </a:t>
            </a:r>
            <a:endParaRPr kumimoji="0" lang="el-GR" b="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1" name="AutoShape 3" descr="Η ΚΕΦΑΛΗ ΤΗΣ ΜΕΔΟΥΣΑΣ - ΠΡΕΒΕΛΑΚΗΣ ΠΑΝΤΕΛΗΣ | Λογοτεχνία | IANOS.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7893" name="AutoShape 5" descr="Η ΚΕΦΑΛΗ ΤΗΣ ΜΕΔΟΥΣΑΣ - ΠΡΕΒΕΛΑΚΗΣ ΠΑΝΤΕΛΗΣ | Λογοτεχνία | IANOS.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37895" name="Picture 7" descr="Η ΚΕΦΑΛΗ ΤΗΣ ΜΕΔΟΥΣΑΣ - ΠΡΕΒΕΛΑΚΗΣ ΠΑΝΤΕΛΗΣ | Λογοτεχνία | IANOS.gr"/>
          <p:cNvPicPr>
            <a:picLocks noChangeAspect="1" noChangeArrowheads="1"/>
          </p:cNvPicPr>
          <p:nvPr/>
        </p:nvPicPr>
        <p:blipFill>
          <a:blip r:embed="rId2" cstate="print"/>
          <a:srcRect/>
          <a:stretch>
            <a:fillRect/>
          </a:stretch>
        </p:blipFill>
        <p:spPr bwMode="auto">
          <a:xfrm>
            <a:off x="428597" y="3738584"/>
            <a:ext cx="2000264" cy="2882864"/>
          </a:xfrm>
          <a:prstGeom prst="rect">
            <a:avLst/>
          </a:prstGeom>
          <a:noFill/>
        </p:spPr>
      </p:pic>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800120"/>
          </a:xfrm>
        </p:spPr>
        <p:txBody>
          <a:bodyPr>
            <a:normAutofit/>
          </a:bodyPr>
          <a:lstStyle/>
          <a:p>
            <a:r>
              <a:rPr lang="el-GR" sz="3200" dirty="0" smtClean="0"/>
              <a:t>		</a:t>
            </a:r>
            <a:r>
              <a:rPr lang="el-GR" sz="3200" dirty="0" smtClean="0">
                <a:solidFill>
                  <a:schemeClr val="accent2">
                    <a:lumMod val="75000"/>
                  </a:schemeClr>
                </a:solidFill>
              </a:rPr>
              <a:t>ΔΡΑΣΤΗΡΙΟΤΗΤΕΣ</a:t>
            </a:r>
            <a:endParaRPr lang="el-GR" sz="3200" dirty="0">
              <a:solidFill>
                <a:schemeClr val="accent2">
                  <a:lumMod val="75000"/>
                </a:schemeClr>
              </a:solidFill>
            </a:endParaRPr>
          </a:p>
        </p:txBody>
      </p:sp>
      <p:sp>
        <p:nvSpPr>
          <p:cNvPr id="3" name="2 - Ορθογώνιο"/>
          <p:cNvSpPr/>
          <p:nvPr/>
        </p:nvSpPr>
        <p:spPr>
          <a:xfrm>
            <a:off x="428596" y="1714488"/>
            <a:ext cx="8143932" cy="3693319"/>
          </a:xfrm>
          <a:prstGeom prst="rect">
            <a:avLst/>
          </a:prstGeom>
        </p:spPr>
        <p:txBody>
          <a:bodyPr wrap="square">
            <a:spAutoFit/>
          </a:bodyPr>
          <a:lstStyle/>
          <a:p>
            <a:pPr lvl="0" fontAlgn="base">
              <a:spcBef>
                <a:spcPct val="0"/>
              </a:spcBef>
              <a:spcAft>
                <a:spcPct val="0"/>
              </a:spcAft>
            </a:pPr>
            <a:r>
              <a:rPr lang="el-GR" dirty="0" smtClean="0">
                <a:solidFill>
                  <a:srgbClr val="1F1F1F"/>
                </a:solidFill>
                <a:latin typeface="Bookman Old Style" pitchFamily="18" charset="0"/>
                <a:ea typeface="Times New Roman" pitchFamily="18" charset="0"/>
                <a:cs typeface="Times New Roman" pitchFamily="18" charset="0"/>
              </a:rPr>
              <a:t>Κάθε δραστηριότητα αποτελεί έναν γύρο παιχνιδιού. Η κάθε ομάδα βρίσκει και γράφει τις λέξεις που ζητούνται. Κάθε λέξη βαθμολογείται με 1 βαθμό, ενώ με κάθε λάθος αφαιρείται ένας βαθμός. Κερδίζει η ομάδα με τις περισσότερες λέξεις. Κάθε γύρος διαρκεί 5’.</a:t>
            </a:r>
          </a:p>
          <a:p>
            <a:pPr lvl="0" fontAlgn="base">
              <a:spcBef>
                <a:spcPct val="0"/>
              </a:spcBef>
              <a:spcAft>
                <a:spcPct val="0"/>
              </a:spcAft>
            </a:pPr>
            <a:endParaRPr lang="el-GR" dirty="0" smtClean="0">
              <a:latin typeface="Bookman Old Style" pitchFamily="18" charset="0"/>
              <a:cs typeface="Arial" pitchFamily="34" charset="0"/>
            </a:endParaRPr>
          </a:p>
          <a:p>
            <a:pPr lvl="0" eaLnBrk="0" fontAlgn="base" hangingPunct="0">
              <a:spcBef>
                <a:spcPct val="0"/>
              </a:spcBef>
              <a:spcAft>
                <a:spcPct val="0"/>
              </a:spcAft>
            </a:pPr>
            <a:r>
              <a:rPr lang="el-GR" b="1" dirty="0" smtClean="0">
                <a:solidFill>
                  <a:srgbClr val="1F1F1F"/>
                </a:solidFill>
                <a:latin typeface="Bookman Old Style" pitchFamily="18" charset="0"/>
                <a:ea typeface="Times New Roman" pitchFamily="18" charset="0"/>
                <a:cs typeface="Times New Roman" pitchFamily="18" charset="0"/>
              </a:rPr>
              <a:t>1.    Να γράψετε όσες περισσότερες  λέξεις  μπορείτε που χρησιμοποιούμε, για να περιγράψουμε ένα κτίριο.</a:t>
            </a:r>
            <a:endParaRPr lang="el-GR" dirty="0" smtClean="0">
              <a:latin typeface="Bookman Old Style" pitchFamily="18" charset="0"/>
              <a:cs typeface="Arial" pitchFamily="34" charset="0"/>
            </a:endParaRPr>
          </a:p>
          <a:p>
            <a:pPr lvl="0" eaLnBrk="0" fontAlgn="base" hangingPunct="0">
              <a:spcBef>
                <a:spcPct val="0"/>
              </a:spcBef>
              <a:spcAft>
                <a:spcPct val="0"/>
              </a:spcAft>
            </a:pPr>
            <a:r>
              <a:rPr lang="el-GR" b="1" dirty="0" smtClean="0">
                <a:solidFill>
                  <a:srgbClr val="1F1F1F"/>
                </a:solidFill>
                <a:latin typeface="Bookman Old Style" pitchFamily="18" charset="0"/>
                <a:ea typeface="Times New Roman" pitchFamily="18" charset="0"/>
                <a:cs typeface="Times New Roman" pitchFamily="18" charset="0"/>
              </a:rPr>
              <a:t>2.    Να γράψετε όσες περισσότερες  λέξεις  μπορείτε που χρησιμοποιούμε, για να περιγράψουμε ένα άτομο.</a:t>
            </a:r>
            <a:endParaRPr lang="el-GR" dirty="0" smtClean="0">
              <a:latin typeface="Bookman Old Style" pitchFamily="18" charset="0"/>
              <a:cs typeface="Arial" pitchFamily="34" charset="0"/>
            </a:endParaRPr>
          </a:p>
          <a:p>
            <a:pPr lvl="0" eaLnBrk="0" fontAlgn="base" hangingPunct="0">
              <a:spcBef>
                <a:spcPct val="0"/>
              </a:spcBef>
              <a:spcAft>
                <a:spcPct val="0"/>
              </a:spcAft>
            </a:pPr>
            <a:r>
              <a:rPr lang="el-GR" b="1" dirty="0" smtClean="0">
                <a:solidFill>
                  <a:srgbClr val="1F1F1F"/>
                </a:solidFill>
                <a:latin typeface="Bookman Old Style" pitchFamily="18" charset="0"/>
                <a:ea typeface="Times New Roman" pitchFamily="18" charset="0"/>
                <a:cs typeface="Times New Roman" pitchFamily="18" charset="0"/>
              </a:rPr>
              <a:t>3.    Να γράψετε όσες περισσότερες  λέξεις  μπορείτε που χρησιμοποιούμε, για να περιγράψουμε ένα έργο τέχνης.</a:t>
            </a:r>
            <a:endParaRPr lang="el-GR" dirty="0" smtClean="0">
              <a:latin typeface="Bookman Old Style" pitchFamily="18" charset="0"/>
              <a:cs typeface="Arial" pitchFamily="34" charset="0"/>
            </a:endParaRPr>
          </a:p>
          <a:p>
            <a:pPr lvl="0" eaLnBrk="0" fontAlgn="base" hangingPunct="0">
              <a:spcBef>
                <a:spcPct val="0"/>
              </a:spcBef>
              <a:spcAft>
                <a:spcPct val="0"/>
              </a:spcAft>
            </a:pPr>
            <a:r>
              <a:rPr lang="el-GR" b="1" dirty="0" smtClean="0">
                <a:solidFill>
                  <a:srgbClr val="1F1F1F"/>
                </a:solidFill>
                <a:latin typeface="Bookman Old Style" pitchFamily="18" charset="0"/>
                <a:ea typeface="Times New Roman" pitchFamily="18" charset="0"/>
                <a:cs typeface="Times New Roman" pitchFamily="18" charset="0"/>
              </a:rPr>
              <a:t>4.    Να επιλέξετε 5 λέξεις από αυτές που βρήκατε για την περιγραφή ατόμου και να δημιουργήσετε ένα ποίημα.</a:t>
            </a:r>
            <a:endParaRPr lang="el-GR" dirty="0" smtClean="0">
              <a:latin typeface="Bookman Old Style" pitchFamily="18"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102088"/>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l-GR" b="1" i="0" strike="noStrike" cap="none" normalizeH="0" baseline="0" dirty="0" smtClean="0">
                <a:ln>
                  <a:noFill/>
                </a:ln>
                <a:solidFill>
                  <a:schemeClr val="accent2">
                    <a:lumMod val="60000"/>
                    <a:lumOff val="40000"/>
                  </a:schemeClr>
                </a:solidFill>
                <a:effectLst/>
                <a:latin typeface="Bookman Old Style" pitchFamily="18" charset="0"/>
                <a:ea typeface="Times New Roman" pitchFamily="18" charset="0"/>
                <a:cs typeface="Tahoma" pitchFamily="34" charset="0"/>
              </a:rPr>
              <a:t>			</a:t>
            </a:r>
            <a:r>
              <a:rPr kumimoji="0" lang="el-GR" b="1" i="0"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Σκοποί περιγραφής</a:t>
            </a:r>
          </a:p>
          <a:p>
            <a:pPr marL="0" marR="0" lvl="0" indent="0" defTabSz="914400" rtl="0" eaLnBrk="1" fontAlgn="base" latinLnBrk="0" hangingPunct="1">
              <a:lnSpc>
                <a:spcPct val="100000"/>
              </a:lnSpc>
              <a:spcBef>
                <a:spcPct val="0"/>
              </a:spcBef>
              <a:spcAft>
                <a:spcPct val="0"/>
              </a:spcAft>
              <a:buClrTx/>
              <a:buSzTx/>
              <a:buFontTx/>
              <a:buNone/>
              <a:tabLst/>
            </a:pPr>
            <a:endParaRPr kumimoji="0" lang="el-GR" b="1" i="0" strike="noStrike" cap="none" normalizeH="0" baseline="0" dirty="0" smtClean="0">
              <a:ln>
                <a:noFill/>
              </a:ln>
              <a:solidFill>
                <a:schemeClr val="accent2">
                  <a:lumMod val="60000"/>
                  <a:lumOff val="40000"/>
                </a:schemeClr>
              </a:solidFill>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Να γίνει αισθητό και κατανοητό το αντικείμενο της περιγραφής,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έτσι ώστε να μη χρειάζεται ο δέκτης να έχει άμεση αντίληψή του.</a:t>
            </a:r>
          </a:p>
          <a:p>
            <a:pPr marL="0" marR="0" lvl="0" indent="0"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Να κατανοηθεί η σύνθεση ή η λειτουργία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ενός περισσότερου ή λιγότερου περίπλοκου αντικειμένου.</a:t>
            </a:r>
          </a:p>
          <a:p>
            <a:pPr marL="0" marR="0" lvl="0" indent="0"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Να γίνει λεκτική αναπαράσταση</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ενός συμβάντος, ενός επεισοδίου ή ενός γεγονότος για διάφορες ανάγκες, π.χ. αστυνομικές.</a:t>
            </a:r>
          </a:p>
          <a:p>
            <a:pPr marL="0" marR="0" lvl="0" indent="0"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Να διδαχθεί μια δεξιότητα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περιγράφοντας τα στάδια και τη διαδικασία λειτουργίας της.</a:t>
            </a:r>
          </a:p>
          <a:p>
            <a:pPr marL="0" marR="0" lvl="0" indent="0"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Να οριστεί μία έννοια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με την παράθεση των χαρακτηριστικών της ώστε να χαραχθεί ένα πλαίσιο που να τη διακρίνει από άλλες έννοιες.</a:t>
            </a:r>
          </a:p>
          <a:p>
            <a:pPr marL="0" marR="0" lvl="0" indent="0"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Βιολέττα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Δαραδήμου</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«Πεζός Λόγος»</a:t>
            </a:r>
            <a:endParaRPr kumimoji="0" lang="el-GR" b="0" i="0" u="none" strike="noStrike" cap="none" normalizeH="0" baseline="0" dirty="0" smtClean="0">
              <a:ln>
                <a:noFill/>
              </a:ln>
              <a:effectLst/>
              <a:latin typeface="Bookman Old Style" pitchFamily="18" charset="0"/>
              <a:cs typeface="Arial" pitchFamily="34" charset="0"/>
            </a:endParaRPr>
          </a:p>
        </p:txBody>
      </p:sp>
      <p:sp>
        <p:nvSpPr>
          <p:cNvPr id="16386" name="Rectangle 2"/>
          <p:cNvSpPr>
            <a:spLocks noChangeArrowheads="1"/>
          </p:cNvSpPr>
          <p:nvPr/>
        </p:nvSpPr>
        <p:spPr bwMode="auto">
          <a:xfrm>
            <a:off x="0" y="5632272"/>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Σημ.</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Τα περιγραφικά κείμενα είναι συνήθως </a:t>
            </a:r>
            <a:r>
              <a:rPr kumimoji="0" lang="el-GR" b="0" i="0" u="none" strike="noStrike" cap="none" normalizeH="0" baseline="0" dirty="0" err="1" smtClean="0">
                <a:ln>
                  <a:noFill/>
                </a:ln>
                <a:effectLst/>
                <a:latin typeface="Bookman Old Style" pitchFamily="18" charset="0"/>
                <a:ea typeface="Times New Roman" pitchFamily="18" charset="0"/>
                <a:cs typeface="Tahoma" pitchFamily="34" charset="0"/>
              </a:rPr>
              <a:t>πολυτροπικά</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a:t>
            </a:r>
            <a:endParaRPr kumimoji="0" lang="el-GR" b="0" i="0" u="none" strike="noStrike" cap="none" normalizeH="0" baseline="0" dirty="0" smtClean="0">
              <a:ln>
                <a:noFill/>
              </a:ln>
              <a:effectLst/>
              <a:latin typeface="Bookman Old Style" pitchFamily="18"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34370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60000"/>
                    <a:lumOff val="40000"/>
                  </a:schemeClr>
                </a:solidFill>
                <a:effectLst/>
                <a:latin typeface="Bookman Old Style" pitchFamily="18" charset="0"/>
                <a:ea typeface="Times New Roman" pitchFamily="18" charset="0"/>
                <a:cs typeface="Tahoma" pitchFamily="34" charset="0"/>
              </a:rPr>
              <a:t>			</a:t>
            </a: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Μορφές περιγραφής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Μπορεί να διακρίνει κανείς δύο είδη περιγραφής): την </a:t>
            </a:r>
            <a:r>
              <a:rPr kumimoji="0" lang="el-GR" b="1" i="1" u="none" strike="noStrike" cap="none" normalizeH="0" baseline="0" dirty="0" smtClean="0">
                <a:ln>
                  <a:noFill/>
                </a:ln>
                <a:effectLst/>
                <a:latin typeface="Bookman Old Style" pitchFamily="18" charset="0"/>
                <a:ea typeface="Times New Roman" pitchFamily="18" charset="0"/>
                <a:cs typeface="Tahoma" pitchFamily="34" charset="0"/>
              </a:rPr>
              <a:t>αντικειμενική</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και την </a:t>
            </a:r>
            <a:r>
              <a:rPr kumimoji="0" lang="el-GR" b="1" i="1" u="none" strike="noStrike" cap="none" normalizeH="0" baseline="0" dirty="0" smtClean="0">
                <a:ln>
                  <a:noFill/>
                </a:ln>
                <a:effectLst/>
                <a:latin typeface="Bookman Old Style" pitchFamily="18" charset="0"/>
                <a:ea typeface="Times New Roman" pitchFamily="18" charset="0"/>
                <a:cs typeface="Tahoma" pitchFamily="34" charset="0"/>
              </a:rPr>
              <a:t>υποκειμενική</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περιγραφή.</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ea typeface="Times New Roman" pitchFamily="18" charset="0"/>
              <a:cs typeface="Tahoma" pitchFamily="34" charset="0"/>
            </a:endParaRPr>
          </a:p>
          <a:p>
            <a:pPr lvl="0" eaLnBrk="0" fontAlgn="base" hangingPunct="0">
              <a:spcBef>
                <a:spcPct val="0"/>
              </a:spcBef>
              <a:spcAft>
                <a:spcPct val="0"/>
              </a:spcAf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Αντικειμενική περιγραφή</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κείμενα πληροφοριακά (λήμματα εγκυκλοπαιδειών, τεχνικά εγχειρίδια, ρεπορτάζ, δελτία καιρού κ.ά.) και επιστημονικά (περιγραφές οργάνων μέτρησης, ιστορικών τεκμηρίων, ταξινομήσεις πετρωμάτων, ανατομικές περιγραφές οργανισμών κ.ά.).</a:t>
            </a:r>
          </a:p>
          <a:p>
            <a:pPr lvl="0" eaLnBrk="0" fontAlgn="base" hangingPunct="0">
              <a:spcBef>
                <a:spcPct val="0"/>
              </a:spcBef>
              <a:spcAft>
                <a:spcPct val="0"/>
              </a:spcAf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Ο γράφων ή ο ομιλητής δεν</a:t>
            </a:r>
            <a:r>
              <a:rPr kumimoji="0" lang="el-GR" b="0" i="0" u="none" strike="noStrike" cap="none" normalizeH="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υποδηλώνει τη στάση του απέναντι σε αυτό που περιγράφεται.</a:t>
            </a:r>
          </a:p>
          <a:p>
            <a:pPr lvl="0" eaLnBrk="0" fontAlgn="base" hangingPunct="0">
              <a:spcBef>
                <a:spcPct val="0"/>
              </a:spcBef>
              <a:spcAft>
                <a:spcPct val="0"/>
              </a:spcAf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Κυριαρχία του </a:t>
            </a:r>
            <a:r>
              <a:rPr kumimoji="0" lang="el-GR" b="1" i="1" u="none" strike="noStrike" cap="none" normalizeH="0" baseline="0" dirty="0" smtClean="0">
                <a:ln>
                  <a:noFill/>
                </a:ln>
                <a:effectLst/>
                <a:latin typeface="Bookman Old Style" pitchFamily="18" charset="0"/>
                <a:ea typeface="Times New Roman" pitchFamily="18" charset="0"/>
                <a:cs typeface="Tahoma" pitchFamily="34" charset="0"/>
              </a:rPr>
              <a:t>τρίτου</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ρηματικού προσώπου, </a:t>
            </a:r>
          </a:p>
          <a:p>
            <a:pPr lvl="0" eaLnBrk="0" fontAlgn="base" hangingPunct="0">
              <a:spcBef>
                <a:spcPct val="0"/>
              </a:spcBef>
              <a:spcAft>
                <a:spcPct val="0"/>
              </a:spcAf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Αναδεικνύεται το αντικείμενο της περιγραφής.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ea typeface="Times New Roman" pitchFamily="18" charset="0"/>
              <a:cs typeface="Tahoma"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l-GR" b="1" dirty="0" smtClean="0">
                <a:latin typeface="Bookman Old Style" pitchFamily="18" charset="0"/>
                <a:ea typeface="Times New Roman" pitchFamily="18" charset="0"/>
                <a:cs typeface="Tahoma" pitchFamily="34" charset="0"/>
              </a:rPr>
              <a:t>Υπ</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οκειμενική περιγραφή</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λογοτεχνικά</a:t>
            </a:r>
            <a:r>
              <a:rPr kumimoji="0" lang="el-GR" b="0" i="0" u="none" strike="noStrike" cap="none" normalizeH="0" dirty="0" smtClean="0">
                <a:ln>
                  <a:noFill/>
                </a:ln>
                <a:effectLst/>
                <a:latin typeface="Bookman Old Style" pitchFamily="18" charset="0"/>
                <a:ea typeface="Times New Roman" pitchFamily="18" charset="0"/>
                <a:cs typeface="Tahoma" pitchFamily="34" charset="0"/>
              </a:rPr>
              <a:t> κείμενα</a:t>
            </a:r>
            <a:endParaRPr kumimoji="0" lang="el-GR" b="0" i="0" u="none" strike="noStrike" cap="none" normalizeH="0" baseline="0" dirty="0" smtClean="0">
              <a:ln>
                <a:noFill/>
              </a:ln>
              <a:effectLst/>
              <a:latin typeface="Bookman Old Style" pitchFamily="18" charset="0"/>
              <a:ea typeface="Times New Roman" pitchFamily="18" charset="0"/>
              <a:cs typeface="Tahoma"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l-GR" dirty="0">
                <a:latin typeface="Bookman Old Style" pitchFamily="18" charset="0"/>
                <a:ea typeface="Times New Roman" pitchFamily="18" charset="0"/>
                <a:cs typeface="Tahoma" pitchFamily="34" charset="0"/>
              </a:rPr>
              <a:t>Ο</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ι λεπτομέρειες συνυπάρχουν με τα συναισθήματα που ανακαλεί στον συγγραφέα το αντικείμενο της περιγραφής.</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Κυριαρχία</a:t>
            </a:r>
            <a:r>
              <a:rPr kumimoji="0" lang="el-GR" b="0" i="0" u="none" strike="noStrike" cap="none" normalizeH="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του </a:t>
            </a:r>
            <a:r>
              <a:rPr kumimoji="0" lang="el-GR" b="1" i="1" u="none" strike="noStrike" cap="none" normalizeH="0" baseline="0" dirty="0" smtClean="0">
                <a:ln>
                  <a:noFill/>
                </a:ln>
                <a:effectLst/>
                <a:latin typeface="Bookman Old Style" pitchFamily="18" charset="0"/>
                <a:ea typeface="Times New Roman" pitchFamily="18" charset="0"/>
                <a:cs typeface="Tahoma" pitchFamily="34" charset="0"/>
              </a:rPr>
              <a:t>πρώτου</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ρηματικού προσώπου.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Επιτυγχάνεται η συναισθηματική εκτόνωση του γράφοντος, αλλά και η αισθητική απόλαυση των θεατών/αναγνωστών.</a:t>
            </a:r>
            <a:endParaRPr kumimoji="0" lang="el-GR" b="0" i="0" u="none" strike="noStrike" cap="none" normalizeH="0" baseline="0" dirty="0" smtClean="0">
              <a:ln>
                <a:noFill/>
              </a:ln>
              <a:effectLst/>
              <a:latin typeface="Bookman Old Style" pitchFamily="18"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970254"/>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strike="noStrike" cap="none" normalizeH="0" baseline="0" dirty="0" smtClean="0">
                <a:ln>
                  <a:noFill/>
                </a:ln>
                <a:solidFill>
                  <a:schemeClr val="accent2">
                    <a:lumMod val="60000"/>
                    <a:lumOff val="40000"/>
                  </a:schemeClr>
                </a:solidFill>
                <a:effectLst/>
                <a:latin typeface="Bookman Old Style" pitchFamily="18" charset="0"/>
                <a:ea typeface="Times New Roman" pitchFamily="18" charset="0"/>
                <a:cs typeface="Tahoma" pitchFamily="34" charset="0"/>
              </a:rPr>
              <a:t>		</a:t>
            </a:r>
            <a:r>
              <a:rPr kumimoji="0" lang="el-GR" b="1" i="0"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Ως προς την υπόσταση των περιγραφομένων</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1" i="0" strike="noStrike" cap="none" normalizeH="0" baseline="0" dirty="0" smtClean="0">
              <a:ln>
                <a:noFill/>
              </a:ln>
              <a:solidFill>
                <a:schemeClr val="accent2">
                  <a:lumMod val="60000"/>
                  <a:lumOff val="40000"/>
                </a:schemeClr>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	Πραγματική –Φανταστική-</a:t>
            </a:r>
            <a:r>
              <a:rPr kumimoji="0" lang="el-GR" b="1" i="0" u="none" strike="noStrike" cap="none" normalizeH="0" baseline="0" dirty="0" err="1" smtClean="0">
                <a:ln>
                  <a:noFill/>
                </a:ln>
                <a:effectLst/>
                <a:latin typeface="Bookman Old Style" pitchFamily="18" charset="0"/>
                <a:ea typeface="Times New Roman" pitchFamily="18" charset="0"/>
                <a:cs typeface="Tahoma" pitchFamily="34" charset="0"/>
              </a:rPr>
              <a:t>Μικτ</a:t>
            </a: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ή</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	Μεθόδευση της περιγραφής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	Η επιλογή και η παράθεση/ οργάνωση των λεπτομερειών</a:t>
            </a:r>
            <a:endParaRPr kumimoji="0" lang="el-GR" b="0" i="0" u="none" strike="noStrike" cap="none" normalizeH="0" baseline="0" dirty="0" smtClean="0">
              <a:ln>
                <a:noFill/>
              </a:ln>
              <a:effectLst/>
              <a:latin typeface="Bookman Old Style" pitchFamily="18"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805995"/>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strike="noStrike" cap="none" normalizeH="0" baseline="0" dirty="0" smtClean="0">
                <a:ln>
                  <a:noFill/>
                </a:ln>
                <a:solidFill>
                  <a:schemeClr val="accent2">
                    <a:lumMod val="60000"/>
                    <a:lumOff val="40000"/>
                  </a:schemeClr>
                </a:solidFill>
                <a:effectLst/>
                <a:latin typeface="Bookman Old Style" pitchFamily="18" charset="0"/>
                <a:ea typeface="Times New Roman" pitchFamily="18" charset="0"/>
                <a:cs typeface="Tahoma" pitchFamily="34" charset="0"/>
              </a:rPr>
              <a:t>			</a:t>
            </a:r>
            <a:r>
              <a:rPr kumimoji="0" lang="el-GR" b="1" i="0"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Η τριπλή ικανότητα της περιγραφής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1" i="0" strike="noStrike" cap="none" normalizeH="0" baseline="0" dirty="0" smtClean="0">
              <a:ln>
                <a:noFill/>
              </a:ln>
              <a:solidFill>
                <a:schemeClr val="accent2">
                  <a:lumMod val="60000"/>
                  <a:lumOff val="40000"/>
                </a:schemeClr>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Ποια πρέπει να ειπωθούν</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Ποια πρέπει να παραλειφθούν</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Σε ποια πρέπει να σταθεί η προσοχή</a:t>
            </a:r>
            <a:endParaRPr kumimoji="0" lang="el-GR" b="0" i="0" u="none" strike="noStrike" cap="none" normalizeH="0" baseline="0" dirty="0" smtClean="0">
              <a:ln>
                <a:noFill/>
              </a:ln>
              <a:effectLst/>
              <a:latin typeface="Bookman Old Style" pitchFamily="18"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504419"/>
            <a:ext cx="8929718"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strike="noStrike" cap="none" normalizeH="0" baseline="0" dirty="0" smtClean="0">
                <a:ln>
                  <a:noFill/>
                </a:ln>
                <a:solidFill>
                  <a:schemeClr val="accent2">
                    <a:lumMod val="60000"/>
                    <a:lumOff val="40000"/>
                  </a:schemeClr>
                </a:solidFill>
                <a:effectLst/>
                <a:latin typeface="Bookman Old Style" pitchFamily="18" charset="0"/>
                <a:ea typeface="Times New Roman" pitchFamily="18" charset="0"/>
                <a:cs typeface="Tahoma" pitchFamily="34" charset="0"/>
              </a:rPr>
              <a:t>			</a:t>
            </a:r>
            <a:r>
              <a:rPr kumimoji="0" lang="el-GR" b="1" i="0"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Ως προς την οργάνωσή της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1" i="0" strike="noStrike" cap="none" normalizeH="0" baseline="0" dirty="0" smtClean="0">
              <a:ln>
                <a:noFill/>
              </a:ln>
              <a:solidFill>
                <a:schemeClr val="accent2">
                  <a:lumMod val="60000"/>
                  <a:lumOff val="40000"/>
                </a:schemeClr>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	Συνθετική πορεία</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Από τα μακρινά στα κοντινά, από την εποπτεία στη 	λεπτομέρεια.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	Αναλυτική</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Από τα κοντινά προς τα μακρινά, από τη λεπτομέρεια προς 	την οργάνωση της εποπτείας.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effectLst/>
                <a:latin typeface="Bookman Old Style" pitchFamily="18" charset="0"/>
                <a:ea typeface="Times New Roman" pitchFamily="18" charset="0"/>
                <a:cs typeface="Tahoma" pitchFamily="34" charset="0"/>
              </a:rPr>
              <a:t>	Παρατακτική</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Τα στοιχεία οργανώνονται  χωρίς καμιά άλλη 	αιτιολογική σχέση πέρα από την αλληλουχία στο χρόνο ή τη συνάφεια 	στο χώρο.</a:t>
            </a:r>
            <a:endParaRPr kumimoji="0" lang="el-GR" b="0" i="0" u="none" strike="noStrike" cap="none" normalizeH="0" baseline="0" dirty="0" smtClean="0">
              <a:ln>
                <a:noFill/>
              </a:ln>
              <a:effectLst/>
              <a:latin typeface="Bookman Old Style" pitchFamily="18" charset="0"/>
              <a:cs typeface="Arial" pitchFamily="34" charset="0"/>
            </a:endParaRPr>
          </a:p>
        </p:txBody>
      </p:sp>
      <p:sp>
        <p:nvSpPr>
          <p:cNvPr id="20482" name="Rectangle 2"/>
          <p:cNvSpPr>
            <a:spLocks noChangeArrowheads="1"/>
          </p:cNvSpPr>
          <p:nvPr/>
        </p:nvSpPr>
        <p:spPr bwMode="auto">
          <a:xfrm>
            <a:off x="428596" y="4950173"/>
            <a:ext cx="842968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 Να σχεδιάσετε έναν  λογότυπο της αρεσκείας σας για το σχολείο μας και   </a:t>
            </a:r>
            <a:r>
              <a:rPr kumimoji="0" lang="el-GR" b="0" i="0" u="none" strike="noStrike" cap="none" normalizeH="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να </a:t>
            </a:r>
            <a:r>
              <a:rPr kumimoji="0" lang="el-GR" b="0" i="0" u="none" strike="noStrike" cap="none" normalizeH="0" dirty="0" smtClean="0">
                <a:ln>
                  <a:noFill/>
                </a:ln>
                <a:effectLst/>
                <a:latin typeface="Bookman Old Style" pitchFamily="18" charset="0"/>
                <a:ea typeface="Times New Roman" pitchFamily="18" charset="0"/>
                <a:cs typeface="Tahoma" pitchFamily="34" charset="0"/>
              </a:rPr>
              <a:t> </a:t>
            </a: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τον περιγράψετε.</a:t>
            </a:r>
            <a:endParaRPr kumimoji="0" lang="el-GR" b="0" i="0" u="none" strike="noStrike" cap="none" normalizeH="0" baseline="0" dirty="0" smtClean="0">
              <a:ln>
                <a:noFill/>
              </a:ln>
              <a:effectLst/>
              <a:latin typeface="Bookman Old Style"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Bookman Old Style" pitchFamily="18" charset="0"/>
              <a:cs typeface="Arial" pitchFamily="34" charset="0"/>
            </a:endParaRPr>
          </a:p>
        </p:txBody>
      </p:sp>
      <p:pic>
        <p:nvPicPr>
          <p:cNvPr id="19458" name="Picture 2" descr="Ζαχαροπλαστείο Μέλισσα - Τούρτες, Γάμος, Γλυκά, Παγωτά"/>
          <p:cNvPicPr>
            <a:picLocks noChangeAspect="1" noChangeArrowheads="1"/>
          </p:cNvPicPr>
          <p:nvPr/>
        </p:nvPicPr>
        <p:blipFill>
          <a:blip r:embed="rId2" cstate="print"/>
          <a:srcRect/>
          <a:stretch>
            <a:fillRect/>
          </a:stretch>
        </p:blipFill>
        <p:spPr bwMode="auto">
          <a:xfrm>
            <a:off x="1357290" y="3786189"/>
            <a:ext cx="3286148" cy="1143009"/>
          </a:xfrm>
          <a:prstGeom prst="rect">
            <a:avLst/>
          </a:prstGeom>
          <a:noFill/>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654364"/>
            <a:ext cx="9144000" cy="148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chemeClr val="accent2">
                    <a:lumMod val="75000"/>
                  </a:schemeClr>
                </a:solidFill>
                <a:effectLst/>
                <a:latin typeface="Bookman Old Style" pitchFamily="18" charset="0"/>
                <a:ea typeface="Times New Roman" pitchFamily="18" charset="0"/>
                <a:cs typeface="Tahoma" pitchFamily="34" charset="0"/>
              </a:rPr>
              <a:t>	Η ακρίβεια και η σαφήνεια στην περιγραφή</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accent2">
                  <a:lumMod val="75000"/>
                </a:schemeClr>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effectLst/>
                <a:latin typeface="Bookman Old Style" pitchFamily="18" charset="0"/>
                <a:ea typeface="Times New Roman" pitchFamily="18" charset="0"/>
                <a:cs typeface="Tahoma" pitchFamily="34" charset="0"/>
              </a:rPr>
              <a:t>Δύο βασικά στοιχεία της περιγραφής είναι η ακρίβεια και η σαφήνεια, που δεν εξαρτώνται τόσο από το πλήθος των λεπτομερειών όσο από τη σωστή επιλογή εκείνων που απαιτεί ο σκοπός της περιγραφής.</a:t>
            </a:r>
            <a:endParaRPr kumimoji="0" lang="el-GR" b="0" i="0" u="none" strike="noStrike" cap="none" normalizeH="0" baseline="0" dirty="0" smtClean="0">
              <a:ln>
                <a:noFill/>
              </a:ln>
              <a:effectLst/>
              <a:latin typeface="Bookman Old Style" pitchFamily="18" charset="0"/>
              <a:cs typeface="Arial" pitchFamily="34" charset="0"/>
            </a:endParaRPr>
          </a:p>
        </p:txBody>
      </p:sp>
      <p:sp>
        <p:nvSpPr>
          <p:cNvPr id="3" name="2 - Ορθογώνιο"/>
          <p:cNvSpPr/>
          <p:nvPr/>
        </p:nvSpPr>
        <p:spPr>
          <a:xfrm>
            <a:off x="1357290" y="4786322"/>
            <a:ext cx="6000792" cy="646331"/>
          </a:xfrm>
          <a:prstGeom prst="rect">
            <a:avLst/>
          </a:prstGeom>
        </p:spPr>
        <p:txBody>
          <a:bodyPr wrap="square">
            <a:spAutoFit/>
          </a:bodyPr>
          <a:lstStyle/>
          <a:p>
            <a:pPr>
              <a:buFont typeface="Arial" pitchFamily="34" charset="0"/>
              <a:buChar char="•"/>
            </a:pPr>
            <a:r>
              <a:rPr lang="el-GR" dirty="0">
                <a:latin typeface="Bookman Old Style" pitchFamily="18" charset="0"/>
              </a:rPr>
              <a:t>Ποιες λεπτομέρειες θα προβάλετε σε μια μικρή αγγελία, για να πουλήσετε το παλιό σας </a:t>
            </a:r>
            <a:r>
              <a:rPr lang="el-GR" dirty="0" smtClean="0">
                <a:latin typeface="Bookman Old Style" pitchFamily="18" charset="0"/>
              </a:rPr>
              <a:t>ποδήλατο;</a:t>
            </a:r>
            <a:endParaRPr lang="el-GR" dirty="0">
              <a:latin typeface="Bookman Old Style" pitchFamily="18" charset="0"/>
            </a:endParaRPr>
          </a:p>
        </p:txBody>
      </p:sp>
      <p:pic>
        <p:nvPicPr>
          <p:cNvPr id="4" name="3 - Εικόνα" descr="4"/>
          <p:cNvPicPr/>
          <p:nvPr/>
        </p:nvPicPr>
        <p:blipFill>
          <a:blip r:embed="rId2" cstate="print"/>
          <a:srcRect/>
          <a:stretch>
            <a:fillRect/>
          </a:stretch>
        </p:blipFill>
        <p:spPr bwMode="auto">
          <a:xfrm>
            <a:off x="7000892" y="3357562"/>
            <a:ext cx="1785950" cy="2857520"/>
          </a:xfrm>
          <a:prstGeom prst="rect">
            <a:avLst/>
          </a:prstGeom>
          <a:noFill/>
          <a:ln w="9525">
            <a:noFill/>
            <a:miter lim="800000"/>
            <a:headEnd/>
            <a:tailEnd/>
          </a:ln>
        </p:spPr>
      </p:pic>
      <p:sp>
        <p:nvSpPr>
          <p:cNvPr id="5" name="4 - Ορθογώνιο"/>
          <p:cNvSpPr/>
          <p:nvPr/>
        </p:nvSpPr>
        <p:spPr>
          <a:xfrm rot="10800000" flipV="1">
            <a:off x="5857884" y="6286520"/>
            <a:ext cx="2834602" cy="261610"/>
          </a:xfrm>
          <a:prstGeom prst="rect">
            <a:avLst/>
          </a:prstGeom>
        </p:spPr>
        <p:txBody>
          <a:bodyPr wrap="square">
            <a:spAutoFit/>
          </a:bodyPr>
          <a:lstStyle/>
          <a:p>
            <a:r>
              <a:rPr lang="el-GR" sz="1100" i="1" dirty="0" smtClean="0">
                <a:latin typeface="Bookman Old Style" pitchFamily="18" charset="0"/>
              </a:rPr>
              <a:t>             Ο </a:t>
            </a:r>
            <a:r>
              <a:rPr lang="el-GR" sz="1100" i="1" dirty="0">
                <a:latin typeface="Bookman Old Style" pitchFamily="18" charset="0"/>
              </a:rPr>
              <a:t>ποδηλάτης</a:t>
            </a:r>
            <a:r>
              <a:rPr lang="el-GR" sz="1100" dirty="0">
                <a:latin typeface="Bookman Old Style" pitchFamily="18" charset="0"/>
              </a:rPr>
              <a:t>  Αλέκου Φασιανού</a:t>
            </a:r>
          </a:p>
        </p:txBody>
      </p:sp>
      <p:sp>
        <p:nvSpPr>
          <p:cNvPr id="7" name="6 - Ορθογώνιο"/>
          <p:cNvSpPr/>
          <p:nvPr/>
        </p:nvSpPr>
        <p:spPr>
          <a:xfrm>
            <a:off x="642910" y="2285992"/>
            <a:ext cx="4500594" cy="646331"/>
          </a:xfrm>
          <a:prstGeom prst="rect">
            <a:avLst/>
          </a:prstGeom>
        </p:spPr>
        <p:txBody>
          <a:bodyPr wrap="square">
            <a:spAutoFit/>
          </a:bodyPr>
          <a:lstStyle/>
          <a:p>
            <a:r>
              <a:rPr lang="el-GR" b="1" dirty="0" smtClean="0">
                <a:hlinkClick r:id="rId3"/>
              </a:rPr>
              <a:t/>
            </a:r>
            <a:br>
              <a:rPr lang="el-GR" b="1" dirty="0" smtClean="0">
                <a:hlinkClick r:id="rId3"/>
              </a:rPr>
            </a:br>
            <a:endParaRPr lang="el-GR" dirty="0"/>
          </a:p>
        </p:txBody>
      </p:sp>
      <p:sp>
        <p:nvSpPr>
          <p:cNvPr id="8" name="7 - Ορθογώνιο"/>
          <p:cNvSpPr/>
          <p:nvPr/>
        </p:nvSpPr>
        <p:spPr>
          <a:xfrm>
            <a:off x="571472" y="2500307"/>
            <a:ext cx="4429156" cy="646331"/>
          </a:xfrm>
          <a:prstGeom prst="rect">
            <a:avLst/>
          </a:prstGeom>
        </p:spPr>
        <p:txBody>
          <a:bodyPr wrap="square">
            <a:spAutoFit/>
          </a:bodyPr>
          <a:lstStyle/>
          <a:p>
            <a:r>
              <a:rPr lang="el-GR" dirty="0" smtClean="0"/>
              <a:t>Καματερό</a:t>
            </a:r>
          </a:p>
          <a:p>
            <a:r>
              <a:rPr lang="el-GR" dirty="0" smtClean="0"/>
              <a:t>ΓΥΝΑΙΚΕΙΑ </a:t>
            </a:r>
            <a:r>
              <a:rPr lang="el-GR" smtClean="0"/>
              <a:t>γούνα ολοκαίνουρια</a:t>
            </a:r>
            <a:r>
              <a:rPr lang="el-GR" dirty="0" smtClean="0"/>
              <a:t>, τιμή 70€</a:t>
            </a:r>
            <a:endParaRPr lang="el-GR"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118574"/>
            <a:ext cx="9144000"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600" b="0" i="0" u="none" strike="noStrike" cap="none" normalizeH="0" baseline="0" dirty="0" smtClean="0">
                <a:ln>
                  <a:noFill/>
                </a:ln>
                <a:effectLst/>
                <a:latin typeface="Bookman Old Style" pitchFamily="18" charset="0"/>
                <a:ea typeface="Times New Roman" pitchFamily="18" charset="0"/>
                <a:cs typeface="Tahoma" pitchFamily="34" charset="0"/>
              </a:rPr>
              <a:t>Παρατηρώντας προσεκτικά τα εξώφυλλα, να συγκρίνετε τα δύο βιβλία που βλέπετε, να γράψετε τον σκοπό που εξυπηρετούν και τη γλώσσα με την οποία αυτός επιτυγχάνεται.</a:t>
            </a:r>
            <a:endParaRPr kumimoji="0" lang="el-GR" sz="1600" b="0" i="0" u="none" strike="noStrike" cap="none" normalizeH="0" baseline="0" dirty="0" smtClean="0">
              <a:ln>
                <a:noFill/>
              </a:ln>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800" b="0" i="1" u="none" strike="noStrike" cap="none" normalizeH="0" baseline="0" dirty="0" smtClean="0">
                <a:ln>
                  <a:noFill/>
                </a:ln>
                <a:effectLst/>
                <a:latin typeface="Calibri"/>
                <a:ea typeface="Times New Roman" pitchFamily="18" charset="0"/>
                <a:cs typeface="Tahoma" pitchFamily="34" charset="0"/>
              </a:rPr>
              <a:t> </a:t>
            </a:r>
            <a:endParaRPr kumimoji="0" lang="el-GR" sz="1800" b="0" i="0" u="none" strike="noStrike" cap="none" normalizeH="0" baseline="0" dirty="0" smtClean="0">
              <a:ln>
                <a:noFill/>
              </a:ln>
              <a:effectLst/>
              <a:latin typeface="Arial" pitchFamily="34" charset="0"/>
              <a:cs typeface="Arial" pitchFamily="34" charset="0"/>
            </a:endParaRPr>
          </a:p>
        </p:txBody>
      </p:sp>
      <p:pic>
        <p:nvPicPr>
          <p:cNvPr id="3" name="2 - Εικόνα" descr="7"/>
          <p:cNvPicPr/>
          <p:nvPr/>
        </p:nvPicPr>
        <p:blipFill>
          <a:blip r:embed="rId2" cstate="print"/>
          <a:srcRect/>
          <a:stretch>
            <a:fillRect/>
          </a:stretch>
        </p:blipFill>
        <p:spPr bwMode="auto">
          <a:xfrm>
            <a:off x="714348" y="1500174"/>
            <a:ext cx="2857520" cy="4514866"/>
          </a:xfrm>
          <a:prstGeom prst="rect">
            <a:avLst/>
          </a:prstGeom>
          <a:noFill/>
          <a:ln w="9525">
            <a:noFill/>
            <a:miter lim="800000"/>
            <a:headEnd/>
            <a:tailEnd/>
          </a:ln>
        </p:spPr>
      </p:pic>
      <p:pic>
        <p:nvPicPr>
          <p:cNvPr id="4" name="3 - Εικόνα" descr="8"/>
          <p:cNvPicPr/>
          <p:nvPr/>
        </p:nvPicPr>
        <p:blipFill>
          <a:blip r:embed="rId3" cstate="print"/>
          <a:srcRect/>
          <a:stretch>
            <a:fillRect/>
          </a:stretch>
        </p:blipFill>
        <p:spPr bwMode="auto">
          <a:xfrm>
            <a:off x="4357686" y="1643050"/>
            <a:ext cx="2786082" cy="405765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274</TotalTime>
  <Words>920</Words>
  <Application>Microsoft Office PowerPoint</Application>
  <PresentationFormat>Προβολή στην οθόνη (4:3)</PresentationFormat>
  <Paragraphs>209</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Χαρτί</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  ΔΡΑΣΤΗΡΙΟΤΗΤΕΣ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60</cp:revision>
  <dcterms:created xsi:type="dcterms:W3CDTF">2020-05-08T18:10:05Z</dcterms:created>
  <dcterms:modified xsi:type="dcterms:W3CDTF">2021-01-25T08:25:51Z</dcterms:modified>
</cp:coreProperties>
</file>