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58" r:id="rId5"/>
    <p:sldId id="267" r:id="rId6"/>
    <p:sldId id="268" r:id="rId7"/>
    <p:sldId id="269" r:id="rId8"/>
    <p:sldId id="270" r:id="rId9"/>
    <p:sldId id="271" r:id="rId10"/>
    <p:sldId id="272" r:id="rId11"/>
    <p:sldId id="259" r:id="rId12"/>
    <p:sldId id="260" r:id="rId13"/>
    <p:sldId id="266" r:id="rId14"/>
    <p:sldId id="263" r:id="rId15"/>
    <p:sldId id="273" r:id="rId16"/>
    <p:sldId id="276" r:id="rId17"/>
    <p:sldId id="274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98E7FF-4A18-429B-8179-8979327AA890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800AB9-F296-44DE-B430-CF369CBF56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10" Type="http://schemas.openxmlformats.org/officeDocument/2006/relationships/image" Target="../media/image34.jpeg"/><Relationship Id="rId4" Type="http://schemas.openxmlformats.org/officeDocument/2006/relationships/image" Target="../media/image28.jpeg"/><Relationship Id="rId9" Type="http://schemas.openxmlformats.org/officeDocument/2006/relationships/image" Target="../media/image3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Comic Sans MS" pitchFamily="66" charset="0"/>
              </a:rPr>
              <a:t>ΠΡΟΤΥΠΑ -ΕΙΔΩΛΑ</a:t>
            </a:r>
            <a:endParaRPr lang="el-GR" sz="2400" dirty="0">
              <a:latin typeface="Comic Sans MS" pitchFamily="66" charset="0"/>
            </a:endParaRPr>
          </a:p>
        </p:txBody>
      </p:sp>
      <p:pic>
        <p:nvPicPr>
          <p:cNvPr id="2049" name="Picture 1" descr="C:\Users\user\Desktop\protypa-eido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38288"/>
            <a:ext cx="6705600" cy="37814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C:\Users\user\Desktop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2857500" cy="1600200"/>
          </a:xfrm>
          <a:prstGeom prst="rect">
            <a:avLst/>
          </a:prstGeom>
          <a:noFill/>
        </p:spPr>
      </p:pic>
      <p:pic>
        <p:nvPicPr>
          <p:cNvPr id="21508" name="Picture 4" descr="C:\Users\user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428604"/>
            <a:ext cx="2581275" cy="1771650"/>
          </a:xfrm>
          <a:prstGeom prst="rect">
            <a:avLst/>
          </a:prstGeom>
          <a:noFill/>
        </p:spPr>
      </p:pic>
      <p:pic>
        <p:nvPicPr>
          <p:cNvPr id="21509" name="Picture 5" descr="C:\Users\user\Desktop\αρχείο λήψης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34125" y="2714620"/>
            <a:ext cx="2809875" cy="1628775"/>
          </a:xfrm>
          <a:prstGeom prst="rect">
            <a:avLst/>
          </a:prstGeom>
          <a:noFill/>
        </p:spPr>
      </p:pic>
      <p:pic>
        <p:nvPicPr>
          <p:cNvPr id="21510" name="Picture 6" descr="C:\Users\user\Desktop\αρχείο λήψης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2" y="4000504"/>
            <a:ext cx="1914525" cy="2390775"/>
          </a:xfrm>
          <a:prstGeom prst="rect">
            <a:avLst/>
          </a:prstGeom>
          <a:noFill/>
        </p:spPr>
      </p:pic>
      <p:pic>
        <p:nvPicPr>
          <p:cNvPr id="21511" name="Picture 7" descr="C:\Users\user\Desktop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2786058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85984" y="500042"/>
            <a:ext cx="664373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Comic Sans MS" pitchFamily="66" charset="0"/>
              </a:rPr>
              <a:t>Προβολή από </a:t>
            </a:r>
            <a:r>
              <a:rPr lang="el-GR" sz="2000" dirty="0">
                <a:latin typeface="Comic Sans MS" pitchFamily="66" charset="0"/>
              </a:rPr>
              <a:t>τα Μέσα Μαζικής Ενημέρωσης κατά τέτοιο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τρόπο</a:t>
            </a:r>
            <a:r>
              <a:rPr lang="el-GR" sz="2000" dirty="0">
                <a:latin typeface="Comic Sans MS" pitchFamily="66" charset="0"/>
              </a:rPr>
              <a:t>, ώστε εξιδανικεύονται στη σκέψη των νέων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ανθρώπων</a:t>
            </a:r>
            <a:r>
              <a:rPr lang="el-GR" sz="2000" dirty="0">
                <a:latin typeface="Comic Sans MS" pitchFamily="66" charset="0"/>
              </a:rPr>
              <a:t>.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Διασημότητα</a:t>
            </a:r>
            <a:r>
              <a:rPr lang="el-GR" sz="2000" dirty="0">
                <a:latin typeface="Comic Sans MS" pitchFamily="66" charset="0"/>
              </a:rPr>
              <a:t>, νεανική ομορφιά, πλούτος και μια ζωή </a:t>
            </a:r>
            <a:r>
              <a:rPr lang="el-GR" sz="2000" dirty="0" smtClean="0">
                <a:latin typeface="Comic Sans MS" pitchFamily="66" charset="0"/>
              </a:rPr>
              <a:t>–</a:t>
            </a:r>
          </a:p>
          <a:p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φαινομενικώς- </a:t>
            </a:r>
            <a:r>
              <a:rPr lang="el-GR" sz="2000" dirty="0">
                <a:latin typeface="Comic Sans MS" pitchFamily="66" charset="0"/>
              </a:rPr>
              <a:t>γεμάτη διασκέδαση, συνθέτουν το νέο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πρότυπο </a:t>
            </a:r>
            <a:r>
              <a:rPr lang="el-GR" sz="2000" dirty="0">
                <a:latin typeface="Comic Sans MS" pitchFamily="66" charset="0"/>
              </a:rPr>
              <a:t>ζωής που επιχειρούν να εδραιώσουν τα μέσα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ενημέρωσης</a:t>
            </a:r>
            <a:r>
              <a:rPr lang="el-GR" sz="2000" dirty="0">
                <a:latin typeface="Comic Sans MS" pitchFamily="66" charset="0"/>
              </a:rPr>
              <a:t>, παγιδεύοντας τους νέους ανθρώπους στη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διεκδίκηση </a:t>
            </a:r>
            <a:r>
              <a:rPr lang="el-GR" sz="2000" dirty="0">
                <a:latin typeface="Comic Sans MS" pitchFamily="66" charset="0"/>
              </a:rPr>
              <a:t>λανθασμένων αξιών.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0" y="2214554"/>
            <a:ext cx="20716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42910" y="500042"/>
            <a:ext cx="79296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Comic Sans MS" pitchFamily="66" charset="0"/>
              </a:rPr>
              <a:t>Προβολή λανθασμένων αξιών </a:t>
            </a:r>
            <a:r>
              <a:rPr lang="el-GR" sz="2000" dirty="0">
                <a:latin typeface="Comic Sans MS" pitchFamily="66" charset="0"/>
              </a:rPr>
              <a:t>στους </a:t>
            </a:r>
            <a:r>
              <a:rPr lang="el-GR" sz="2000" dirty="0" smtClean="0">
                <a:latin typeface="Comic Sans MS" pitchFamily="66" charset="0"/>
              </a:rPr>
              <a:t>νέους: </a:t>
            </a:r>
          </a:p>
          <a:p>
            <a:endParaRPr lang="el-GR" sz="2000" dirty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latin typeface="Comic Sans MS" pitchFamily="66" charset="0"/>
              </a:rPr>
              <a:t>το κυνήγι </a:t>
            </a:r>
            <a:r>
              <a:rPr lang="el-GR" sz="2000" dirty="0">
                <a:latin typeface="Comic Sans MS" pitchFamily="66" charset="0"/>
              </a:rPr>
              <a:t>της διασημότητας με κάθε τρόπο και με κάθε </a:t>
            </a:r>
            <a:r>
              <a:rPr lang="el-GR" sz="2000" dirty="0" smtClean="0">
                <a:latin typeface="Comic Sans MS" pitchFamily="66" charset="0"/>
              </a:rPr>
              <a:t>κόστος</a:t>
            </a:r>
          </a:p>
          <a:p>
            <a:endParaRPr lang="el-GR" sz="20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latin typeface="Comic Sans MS" pitchFamily="66" charset="0"/>
              </a:rPr>
              <a:t>η </a:t>
            </a:r>
            <a:r>
              <a:rPr lang="el-GR" sz="2000" dirty="0">
                <a:latin typeface="Comic Sans MS" pitchFamily="66" charset="0"/>
              </a:rPr>
              <a:t>σπάταλη </a:t>
            </a:r>
            <a:r>
              <a:rPr lang="el-GR" sz="2000" dirty="0" smtClean="0">
                <a:latin typeface="Comic Sans MS" pitchFamily="66" charset="0"/>
              </a:rPr>
              <a:t>ζωή</a:t>
            </a:r>
          </a:p>
          <a:p>
            <a:endParaRPr lang="el-GR" sz="20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latin typeface="Comic Sans MS" pitchFamily="66" charset="0"/>
              </a:rPr>
              <a:t>η </a:t>
            </a:r>
            <a:r>
              <a:rPr lang="el-GR" sz="2000" dirty="0">
                <a:latin typeface="Comic Sans MS" pitchFamily="66" charset="0"/>
              </a:rPr>
              <a:t>πολυτέλεια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latin typeface="Comic Sans MS" pitchFamily="66" charset="0"/>
              </a:rPr>
              <a:t>τα </a:t>
            </a:r>
            <a:r>
              <a:rPr lang="el-GR" sz="2000" dirty="0">
                <a:latin typeface="Comic Sans MS" pitchFamily="66" charset="0"/>
              </a:rPr>
              <a:t>υλικά αγαθά</a:t>
            </a:r>
            <a:r>
              <a:rPr lang="el-GR" sz="2000" dirty="0" smtClean="0">
                <a:latin typeface="Comic Sans MS" pitchFamily="66" charset="0"/>
              </a:rPr>
              <a:t>.</a:t>
            </a:r>
          </a:p>
          <a:p>
            <a:endParaRPr lang="el-GR" sz="2000" dirty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endParaRPr lang="el-GR" sz="2000" dirty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 </a:t>
            </a:r>
            <a:endParaRPr lang="el-GR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57224" y="357167"/>
            <a:ext cx="77153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Comic Sans MS" pitchFamily="66" charset="0"/>
              </a:rPr>
              <a:t> </a:t>
            </a:r>
            <a:r>
              <a:rPr lang="en-US" dirty="0" err="1" smtClean="0">
                <a:latin typeface="Comic Sans MS" pitchFamily="66" charset="0"/>
              </a:rPr>
              <a:t>R</a:t>
            </a:r>
            <a:r>
              <a:rPr lang="el-GR" dirty="0" err="1" smtClean="0">
                <a:latin typeface="Comic Sans MS" pitchFamily="66" charset="0"/>
              </a:rPr>
              <a:t>eality</a:t>
            </a:r>
            <a:r>
              <a:rPr lang="el-GR" dirty="0" smtClean="0">
                <a:latin typeface="Comic Sans MS" pitchFamily="66" charset="0"/>
              </a:rPr>
              <a:t> τηλεοπτικά προγράμματα</a:t>
            </a:r>
          </a:p>
          <a:p>
            <a:endParaRPr lang="el-GR" dirty="0" smtClean="0">
              <a:latin typeface="Comic Sans MS" pitchFamily="66" charset="0"/>
            </a:endParaRPr>
          </a:p>
          <a:p>
            <a:endParaRPr lang="el-GR" dirty="0">
              <a:latin typeface="Comic Sans MS" pitchFamily="66" charset="0"/>
            </a:endParaRPr>
          </a:p>
          <a:p>
            <a:endParaRPr lang="el-GR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Φήμη σε  άτομα που δεν έχουν να προσφέρουν τίποτε το ουσιαστικό πέρα 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από τη διάθεσή τους να εκθέσουν την ιδιωτική τους ζωή στις τηλεοπτικές 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κάμερες, προκειμένου να ικανοποιηθεί η περιέργεια των τηλεθεατών.</a:t>
            </a:r>
            <a:endParaRPr lang="el-GR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2928926" y="714356"/>
            <a:ext cx="64294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2530" name="Picture 2" descr="C:\Users\user\Desktop\αρχείο λήψης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214686"/>
            <a:ext cx="2952750" cy="1552575"/>
          </a:xfrm>
          <a:prstGeom prst="rect">
            <a:avLst/>
          </a:prstGeom>
          <a:noFill/>
        </p:spPr>
      </p:pic>
      <p:pic>
        <p:nvPicPr>
          <p:cNvPr id="22531" name="Picture 3" descr="C:\Users\user\Desktop\αρχείο λήψης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928934"/>
            <a:ext cx="2847975" cy="1600200"/>
          </a:xfrm>
          <a:prstGeom prst="rect">
            <a:avLst/>
          </a:prstGeom>
          <a:noFill/>
        </p:spPr>
      </p:pic>
      <p:pic>
        <p:nvPicPr>
          <p:cNvPr id="22532" name="Picture 4" descr="C:\Users\user\Desktop\αρχείο λήψης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4929198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4282" y="285728"/>
            <a:ext cx="828680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>
                <a:latin typeface="Comic Sans MS" pitchFamily="66" charset="0"/>
              </a:rPr>
              <a:t>Οι πιο δημοφιλείς χρήστες του </a:t>
            </a:r>
            <a:r>
              <a:rPr lang="el-GR" sz="2000" dirty="0" err="1">
                <a:latin typeface="Comic Sans MS" pitchFamily="66" charset="0"/>
              </a:rPr>
              <a:t>Facebook</a:t>
            </a:r>
            <a:r>
              <a:rPr lang="el-GR" sz="2000" dirty="0">
                <a:latin typeface="Comic Sans MS" pitchFamily="66" charset="0"/>
              </a:rPr>
              <a:t> : </a:t>
            </a:r>
            <a:endParaRPr lang="en-US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Α</a:t>
            </a:r>
            <a:r>
              <a:rPr lang="el-GR" sz="2000" dirty="0">
                <a:latin typeface="Comic Sans MS" pitchFamily="66" charset="0"/>
              </a:rPr>
              <a:t>) </a:t>
            </a:r>
            <a:r>
              <a:rPr lang="el-GR" sz="2000" dirty="0" err="1">
                <a:latin typeface="Comic Sans MS" pitchFamily="66" charset="0"/>
              </a:rPr>
              <a:t>Cristiano</a:t>
            </a:r>
            <a:r>
              <a:rPr lang="el-GR" sz="2000" dirty="0">
                <a:latin typeface="Comic Sans MS" pitchFamily="66" charset="0"/>
              </a:rPr>
              <a:t> </a:t>
            </a:r>
            <a:r>
              <a:rPr lang="el-GR" sz="2000" dirty="0" err="1">
                <a:latin typeface="Comic Sans MS" pitchFamily="66" charset="0"/>
              </a:rPr>
              <a:t>Ronaldo</a:t>
            </a:r>
            <a:r>
              <a:rPr lang="el-GR" sz="2000" dirty="0">
                <a:latin typeface="Comic Sans MS" pitchFamily="66" charset="0"/>
              </a:rPr>
              <a:t> - 122,1 εκατομμύρια </a:t>
            </a:r>
            <a:r>
              <a:rPr lang="el-GR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followers </a:t>
            </a:r>
            <a:r>
              <a:rPr lang="el-GR" sz="2000" dirty="0" smtClean="0">
                <a:latin typeface="Comic Sans MS" pitchFamily="66" charset="0"/>
              </a:rPr>
              <a:t>Ο </a:t>
            </a:r>
            <a:r>
              <a:rPr lang="el-GR" sz="2000" dirty="0">
                <a:latin typeface="Comic Sans MS" pitchFamily="66" charset="0"/>
              </a:rPr>
              <a:t>επαγγελματίας αστέρας του ποδοσφαίρου </a:t>
            </a:r>
            <a:r>
              <a:rPr lang="el-GR" sz="2000" dirty="0" err="1">
                <a:latin typeface="Comic Sans MS" pitchFamily="66" charset="0"/>
              </a:rPr>
              <a:t>Κριστιάνο</a:t>
            </a:r>
            <a:r>
              <a:rPr lang="el-GR" sz="2000" dirty="0">
                <a:latin typeface="Comic Sans MS" pitchFamily="66" charset="0"/>
              </a:rPr>
              <a:t> </a:t>
            </a:r>
            <a:r>
              <a:rPr lang="el-GR" sz="2000" dirty="0" err="1">
                <a:latin typeface="Comic Sans MS" pitchFamily="66" charset="0"/>
              </a:rPr>
              <a:t>Ρονάλντο</a:t>
            </a:r>
            <a:r>
              <a:rPr lang="el-GR" sz="2000" dirty="0">
                <a:latin typeface="Comic Sans MS" pitchFamily="66" charset="0"/>
              </a:rPr>
              <a:t> είναι μακράν το πιο δημοφιλές πρόσωπο στο </a:t>
            </a:r>
            <a:r>
              <a:rPr lang="el-GR" sz="2000" dirty="0" err="1" smtClean="0">
                <a:latin typeface="Comic Sans MS" pitchFamily="66" charset="0"/>
              </a:rPr>
              <a:t>Facebook</a:t>
            </a:r>
            <a:r>
              <a:rPr lang="el-GR" sz="2000" dirty="0" smtClean="0">
                <a:latin typeface="Comic Sans MS" pitchFamily="66" charset="0"/>
              </a:rPr>
              <a:t>.</a:t>
            </a:r>
            <a:endParaRPr lang="en-US" sz="2000" dirty="0" smtClean="0">
              <a:latin typeface="Comic Sans MS" pitchFamily="66" charset="0"/>
            </a:endParaRPr>
          </a:p>
          <a:p>
            <a:endParaRPr lang="en-US" sz="2000" dirty="0">
              <a:latin typeface="Comic Sans MS" pitchFamily="66" charset="0"/>
            </a:endParaRPr>
          </a:p>
          <a:p>
            <a:endParaRPr lang="en-US" sz="2000" dirty="0" smtClean="0">
              <a:latin typeface="Comic Sans MS" pitchFamily="66" charset="0"/>
            </a:endParaRP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Β</a:t>
            </a:r>
            <a:r>
              <a:rPr lang="el-GR" sz="2000" dirty="0">
                <a:latin typeface="Comic Sans MS" pitchFamily="66" charset="0"/>
              </a:rPr>
              <a:t>) Shakira—104.6 </a:t>
            </a:r>
            <a:r>
              <a:rPr lang="el-GR" sz="2000" dirty="0" smtClean="0">
                <a:latin typeface="Comic Sans MS" pitchFamily="66" charset="0"/>
              </a:rPr>
              <a:t>εκατομμύρια</a:t>
            </a:r>
            <a:r>
              <a:rPr lang="en-US" sz="2000" dirty="0" smtClean="0">
                <a:latin typeface="Comic Sans MS" pitchFamily="66" charset="0"/>
              </a:rPr>
              <a:t> followers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endParaRPr lang="el-GR" sz="2000" dirty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endParaRPr lang="el-GR" sz="2000" dirty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endParaRPr lang="el-GR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Γ</a:t>
            </a:r>
            <a:r>
              <a:rPr lang="el-GR" sz="2000" dirty="0">
                <a:latin typeface="Comic Sans MS" pitchFamily="66" charset="0"/>
              </a:rPr>
              <a:t>) </a:t>
            </a:r>
            <a:r>
              <a:rPr lang="el-GR" sz="2000" dirty="0" err="1">
                <a:latin typeface="Comic Sans MS" pitchFamily="66" charset="0"/>
              </a:rPr>
              <a:t>Vin</a:t>
            </a:r>
            <a:r>
              <a:rPr lang="el-GR" sz="2000" dirty="0">
                <a:latin typeface="Comic Sans MS" pitchFamily="66" charset="0"/>
              </a:rPr>
              <a:t> Diesel—101.6 </a:t>
            </a:r>
            <a:r>
              <a:rPr lang="el-GR" sz="2000" dirty="0" err="1">
                <a:latin typeface="Comic Sans MS" pitchFamily="66" charset="0"/>
              </a:rPr>
              <a:t>εκατομμύριa</a:t>
            </a:r>
            <a:r>
              <a:rPr lang="el-GR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followers </a:t>
            </a:r>
            <a:r>
              <a:rPr lang="el-GR" sz="2000" dirty="0" smtClean="0">
                <a:latin typeface="Comic Sans MS" pitchFamily="66" charset="0"/>
              </a:rPr>
              <a:t>: ηθοποιός 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της </a:t>
            </a:r>
            <a:r>
              <a:rPr lang="el-GR" sz="2000" dirty="0">
                <a:latin typeface="Comic Sans MS" pitchFamily="66" charset="0"/>
              </a:rPr>
              <a:t>σειράς ταινιών </a:t>
            </a:r>
            <a:r>
              <a:rPr lang="el-GR" sz="2000" dirty="0" smtClean="0">
                <a:latin typeface="Comic Sans MS" pitchFamily="66" charset="0"/>
              </a:rPr>
              <a:t>&lt;</a:t>
            </a:r>
            <a:r>
              <a:rPr lang="en-US" sz="2000" dirty="0" smtClean="0">
                <a:latin typeface="Comic Sans MS" pitchFamily="66" charset="0"/>
              </a:rPr>
              <a:t>Fast and furious</a:t>
            </a:r>
            <a:r>
              <a:rPr lang="el-GR" sz="2000" dirty="0" smtClean="0">
                <a:latin typeface="Comic Sans MS" pitchFamily="66" charset="0"/>
              </a:rPr>
              <a:t>&gt; </a:t>
            </a:r>
          </a:p>
          <a:p>
            <a:endParaRPr lang="en-US" sz="2000" dirty="0" smtClean="0">
              <a:latin typeface="Comic Sans MS" pitchFamily="66" charset="0"/>
            </a:endParaRPr>
          </a:p>
        </p:txBody>
      </p:sp>
      <p:pic>
        <p:nvPicPr>
          <p:cNvPr id="23554" name="Picture 2" descr="C:\Users\user\Desktop\αρχείο λήψης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500174"/>
            <a:ext cx="2762250" cy="1657350"/>
          </a:xfrm>
          <a:prstGeom prst="rect">
            <a:avLst/>
          </a:prstGeom>
          <a:noFill/>
        </p:spPr>
      </p:pic>
      <p:pic>
        <p:nvPicPr>
          <p:cNvPr id="23555" name="Picture 3" descr="C:\Users\user\Desktop\αρχείο λήψης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071810"/>
            <a:ext cx="2466975" cy="1847850"/>
          </a:xfrm>
          <a:prstGeom prst="rect">
            <a:avLst/>
          </a:prstGeom>
          <a:noFill/>
        </p:spPr>
      </p:pic>
      <p:pic>
        <p:nvPicPr>
          <p:cNvPr id="23556" name="Picture 4" descr="C:\Users\user\Desktop\αρχείο λήψης (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4000504"/>
            <a:ext cx="1819275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42910" y="285728"/>
            <a:ext cx="72866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latin typeface="Comic Sans MS" pitchFamily="66" charset="0"/>
              </a:rPr>
              <a:t>Δ) Eminem—90.4 εκατομμύρια </a:t>
            </a:r>
            <a:r>
              <a:rPr lang="en-US" dirty="0" smtClean="0">
                <a:latin typeface="Comic Sans MS" pitchFamily="66" charset="0"/>
              </a:rPr>
              <a:t>followers</a:t>
            </a:r>
            <a:r>
              <a:rPr lang="el-GR" dirty="0" smtClean="0">
                <a:latin typeface="Comic Sans MS" pitchFamily="66" charset="0"/>
              </a:rPr>
              <a:t> Ο καλλιτέχνης με τις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μεγαλύτερες πωλήσεις της δεκαετίας του 2000 εξακολουθεί να κατέχει τη θέση του στα κοινωνικά μέσα ενημέρωσης. </a:t>
            </a:r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l-GR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Ε) </a:t>
            </a:r>
            <a:r>
              <a:rPr lang="el-GR" dirty="0" err="1" smtClean="0">
                <a:latin typeface="Comic Sans MS" pitchFamily="66" charset="0"/>
              </a:rPr>
              <a:t>Leo</a:t>
            </a:r>
            <a:r>
              <a:rPr lang="el-GR" dirty="0" smtClean="0">
                <a:latin typeface="Comic Sans MS" pitchFamily="66" charset="0"/>
              </a:rPr>
              <a:t> Messi—89 εκατομμύρια </a:t>
            </a:r>
            <a:r>
              <a:rPr lang="en-US" dirty="0" smtClean="0">
                <a:latin typeface="Comic Sans MS" pitchFamily="66" charset="0"/>
              </a:rPr>
              <a:t>followers.</a:t>
            </a:r>
            <a:r>
              <a:rPr lang="el-GR" dirty="0" smtClean="0">
                <a:latin typeface="Comic Sans MS" pitchFamily="66" charset="0"/>
              </a:rPr>
              <a:t> </a:t>
            </a:r>
            <a:endParaRPr lang="el-GR" dirty="0">
              <a:latin typeface="Comic Sans MS" pitchFamily="66" charset="0"/>
            </a:endParaRPr>
          </a:p>
        </p:txBody>
      </p:sp>
      <p:pic>
        <p:nvPicPr>
          <p:cNvPr id="24578" name="Picture 2" descr="C:\Users\user\Desktop\αρχείο λήψης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71612"/>
            <a:ext cx="2667000" cy="1714500"/>
          </a:xfrm>
          <a:prstGeom prst="rect">
            <a:avLst/>
          </a:prstGeom>
          <a:noFill/>
        </p:spPr>
      </p:pic>
      <p:pic>
        <p:nvPicPr>
          <p:cNvPr id="24579" name="Picture 3" descr="C:\Users\user\Desktop\αρχείο λήψης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214818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b="1" dirty="0" err="1" smtClean="0">
                <a:latin typeface="Comic Sans MS" pitchFamily="66" charset="0"/>
              </a:rPr>
              <a:t>Υψηλοτερα</a:t>
            </a:r>
            <a:r>
              <a:rPr lang="el-GR" sz="2000" b="1" dirty="0" smtClean="0">
                <a:latin typeface="Comic Sans MS" pitchFamily="66" charset="0"/>
              </a:rPr>
              <a:t> </a:t>
            </a:r>
            <a:r>
              <a:rPr lang="el-GR" sz="2000" b="1" dirty="0" err="1" smtClean="0">
                <a:latin typeface="Comic Sans MS" pitchFamily="66" charset="0"/>
              </a:rPr>
              <a:t>αμειβομενοι</a:t>
            </a:r>
            <a:r>
              <a:rPr lang="el-GR" sz="2000" b="1" dirty="0" smtClean="0">
                <a:latin typeface="Comic Sans MS" pitchFamily="66" charset="0"/>
              </a:rPr>
              <a:t> </a:t>
            </a:r>
            <a:r>
              <a:rPr lang="el-GR" sz="2000" b="1" dirty="0" err="1" smtClean="0">
                <a:latin typeface="Comic Sans MS" pitchFamily="66" charset="0"/>
              </a:rPr>
              <a:t>αθλητεσ</a:t>
            </a:r>
            <a:endParaRPr lang="el-GR" sz="2000" b="1" dirty="0">
              <a:latin typeface="Comic Sans MS" pitchFamily="66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285720" y="1214422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latin typeface="Comic Sans MS" pitchFamily="66" charset="0"/>
              </a:rPr>
              <a:t>4. ΡΟΤΖΕΡ ΦΕΝΤΕΡΕΡ:</a:t>
            </a:r>
          </a:p>
          <a:p>
            <a:pPr algn="ctr"/>
            <a:r>
              <a:rPr lang="el-GR" dirty="0" smtClean="0">
                <a:latin typeface="Comic Sans MS" pitchFamily="66" charset="0"/>
              </a:rPr>
              <a:t> Άθλημα: Τένις Μισθός: 6 εκατ. </a:t>
            </a:r>
            <a:r>
              <a:rPr lang="el-GR" dirty="0" smtClean="0">
                <a:latin typeface="Comic Sans MS" pitchFamily="66" charset="0"/>
              </a:rPr>
              <a:t>δολάρια </a:t>
            </a:r>
            <a:r>
              <a:rPr lang="el-GR" dirty="0" smtClean="0">
                <a:latin typeface="Comic Sans MS" pitchFamily="66" charset="0"/>
              </a:rPr>
              <a:t>Έξτρα εισόδημα: 58 εκατ. </a:t>
            </a:r>
            <a:r>
              <a:rPr lang="el-GR" dirty="0" smtClean="0">
                <a:latin typeface="Comic Sans MS" pitchFamily="66" charset="0"/>
              </a:rPr>
              <a:t>δολάρια </a:t>
            </a:r>
            <a:r>
              <a:rPr lang="el-GR" dirty="0" smtClean="0">
                <a:latin typeface="Comic Sans MS" pitchFamily="66" charset="0"/>
              </a:rPr>
              <a:t>Συνολικό εισόδημα ετησίως: 64 εκατ. </a:t>
            </a:r>
            <a:r>
              <a:rPr lang="el-GR" dirty="0" smtClean="0">
                <a:latin typeface="Comic Sans MS" pitchFamily="66" charset="0"/>
              </a:rPr>
              <a:t>δολάρια 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l-GR" dirty="0" smtClean="0">
              <a:latin typeface="Comic Sans MS" pitchFamily="66" charset="0"/>
            </a:endParaRPr>
          </a:p>
          <a:p>
            <a:endParaRPr lang="el-GR" dirty="0" smtClean="0">
              <a:latin typeface="Comic Sans MS" pitchFamily="66" charset="0"/>
            </a:endParaRPr>
          </a:p>
          <a:p>
            <a:pPr algn="ctr"/>
            <a:r>
              <a:rPr lang="el-GR" dirty="0" smtClean="0">
                <a:latin typeface="Comic Sans MS" pitchFamily="66" charset="0"/>
              </a:rPr>
              <a:t>3. ΛΙΟΝΕΛ ΜΕΣΙ </a:t>
            </a:r>
          </a:p>
          <a:p>
            <a:pPr algn="ctr"/>
            <a:r>
              <a:rPr lang="el-GR" dirty="0" smtClean="0">
                <a:latin typeface="Comic Sans MS" pitchFamily="66" charset="0"/>
              </a:rPr>
              <a:t>Άθλημα: Ποδόσφαιρο Μισθός: 53 εκατ. </a:t>
            </a:r>
            <a:r>
              <a:rPr lang="el-GR" dirty="0" smtClean="0">
                <a:latin typeface="Comic Sans MS" pitchFamily="66" charset="0"/>
              </a:rPr>
              <a:t>δολάρια </a:t>
            </a:r>
            <a:r>
              <a:rPr lang="el-GR" dirty="0" smtClean="0">
                <a:latin typeface="Comic Sans MS" pitchFamily="66" charset="0"/>
              </a:rPr>
              <a:t>Έξτρα εισόδημα: 27 εκατ. </a:t>
            </a:r>
            <a:r>
              <a:rPr lang="el-GR" dirty="0" smtClean="0">
                <a:latin typeface="Comic Sans MS" pitchFamily="66" charset="0"/>
              </a:rPr>
              <a:t>δολάρια </a:t>
            </a:r>
            <a:r>
              <a:rPr lang="el-GR" dirty="0" smtClean="0">
                <a:latin typeface="Comic Sans MS" pitchFamily="66" charset="0"/>
              </a:rPr>
              <a:t>Συνολικό εισόδημα ετησίως: 80 εκατ. </a:t>
            </a:r>
            <a:r>
              <a:rPr lang="el-GR" dirty="0" smtClean="0">
                <a:latin typeface="Comic Sans MS" pitchFamily="66" charset="0"/>
              </a:rPr>
              <a:t>δολάρια </a:t>
            </a:r>
            <a:endParaRPr lang="el-GR" dirty="0" smtClean="0">
              <a:latin typeface="Comic Sans MS" pitchFamily="66" charset="0"/>
            </a:endParaRPr>
          </a:p>
          <a:p>
            <a:endParaRPr lang="el-GR" dirty="0">
              <a:latin typeface="Comic Sans MS" pitchFamily="66" charset="0"/>
            </a:endParaRPr>
          </a:p>
        </p:txBody>
      </p:sp>
      <p:pic>
        <p:nvPicPr>
          <p:cNvPr id="4" name="Picture 2" descr="C:\Users\user\Desktop\αρχείο λήψης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2428868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57224" y="428604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latin typeface="Comic Sans MS" pitchFamily="66" charset="0"/>
              </a:rPr>
              <a:t>2. ΛΕΜΠΡΟΝ ΤΖΕΙΜΣ</a:t>
            </a:r>
          </a:p>
          <a:p>
            <a:pPr algn="ctr"/>
            <a:r>
              <a:rPr lang="el-GR" dirty="0" smtClean="0">
                <a:latin typeface="Comic Sans MS" pitchFamily="66" charset="0"/>
              </a:rPr>
              <a:t> Άθλημα: Μπάσκετ Μισθός: 31,2 εκατ. δολάρια Έξτρα εισόδημα: 55 εκατ. δολάρια Συνολικό εισόδημα ετησίως: 86,2 εκατ. δολάρια </a:t>
            </a:r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l-GR" dirty="0" smtClean="0">
              <a:latin typeface="Comic Sans MS" pitchFamily="66" charset="0"/>
            </a:endParaRPr>
          </a:p>
          <a:p>
            <a:endParaRPr lang="el-GR" dirty="0" smtClean="0">
              <a:latin typeface="Comic Sans MS" pitchFamily="66" charset="0"/>
            </a:endParaRPr>
          </a:p>
          <a:p>
            <a:endParaRPr lang="el-GR" dirty="0" smtClean="0">
              <a:latin typeface="Comic Sans MS" pitchFamily="66" charset="0"/>
            </a:endParaRPr>
          </a:p>
          <a:p>
            <a:pPr marL="342900" indent="-342900" algn="ctr">
              <a:buAutoNum type="arabicPeriod"/>
            </a:pPr>
            <a:r>
              <a:rPr lang="el-GR" dirty="0" smtClean="0">
                <a:latin typeface="Comic Sans MS" pitchFamily="66" charset="0"/>
              </a:rPr>
              <a:t>ΚΡΙΣΤΙΑΝΟ ΡΟΝΑΛΝΤΟ</a:t>
            </a:r>
          </a:p>
          <a:p>
            <a:pPr marL="342900" indent="-342900" algn="ctr"/>
            <a:r>
              <a:rPr lang="el-GR" dirty="0" smtClean="0">
                <a:latin typeface="Comic Sans MS" pitchFamily="66" charset="0"/>
              </a:rPr>
              <a:t> Άθλημα: Ποδόσφαιρο Μισθός: 58 εκατ. δολάρια Έξτρα εισόδημα: 35 εκατ. δολάρια Συνολικό εισόδημα ετησίως: 93 εκατ. Δολάρια</a:t>
            </a:r>
            <a:endParaRPr lang="el-GR" dirty="0">
              <a:latin typeface="Comic Sans MS" pitchFamily="66" charset="0"/>
            </a:endParaRPr>
          </a:p>
        </p:txBody>
      </p:sp>
      <p:pic>
        <p:nvPicPr>
          <p:cNvPr id="26626" name="Picture 2" descr="C:\Users\user\Desktop\αρχείο λήψης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500174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513318"/>
            <a:ext cx="6286544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l-GR" dirty="0">
                <a:latin typeface="Comic Sans MS" pitchFamily="66" charset="0"/>
              </a:rPr>
              <a:t>Πρότυπο: πρόσωπο, κατάσταση ή θεσμός που είναι άξια μιμήσεως για τα θετικά του χαρακτηριστικά.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l-GR" dirty="0">
                <a:latin typeface="Comic Sans MS" pitchFamily="66" charset="0"/>
              </a:rPr>
              <a:t>Είδωλο: πρόσωπο που γίνεται αντικείμενο υπερβολικής αγάπης και εκδηλώσεων λατρείας.</a:t>
            </a:r>
          </a:p>
        </p:txBody>
      </p:sp>
      <p:sp>
        <p:nvSpPr>
          <p:cNvPr id="3" name="2 - Ορθογώνιο"/>
          <p:cNvSpPr/>
          <p:nvPr/>
        </p:nvSpPr>
        <p:spPr>
          <a:xfrm>
            <a:off x="1285852" y="2214554"/>
            <a:ext cx="5572148" cy="258532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l-GR" dirty="0" smtClean="0">
                <a:latin typeface="Comic Sans MS" pitchFamily="66" charset="0"/>
              </a:rPr>
              <a:t>		Επιρροές στους νέους: 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θετικές</a:t>
            </a:r>
            <a:r>
              <a:rPr lang="el-GR" dirty="0">
                <a:latin typeface="Comic Sans MS" pitchFamily="66" charset="0"/>
              </a:rPr>
              <a:t>, όταν προέρχονται από πρόσωπα με ηθική ακεραιότητα και ουσιαστικές αρχές, </a:t>
            </a:r>
            <a:endParaRPr lang="el-GR" dirty="0" smtClean="0">
              <a:latin typeface="Comic Sans MS" pitchFamily="66" charset="0"/>
            </a:endParaRPr>
          </a:p>
          <a:p>
            <a:endParaRPr lang="el-GR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 </a:t>
            </a:r>
            <a:r>
              <a:rPr lang="el-GR" dirty="0">
                <a:latin typeface="Comic Sans MS" pitchFamily="66" charset="0"/>
              </a:rPr>
              <a:t>αρνητικές, όταν προέρχονται από άτομα χωρίς ηθική υπόσταση που αντιμετωπίζουν το υλικό κέρδος ως αυτοσκοπό και αποζητούν </a:t>
            </a:r>
            <a:r>
              <a:rPr lang="el-GR" dirty="0" smtClean="0">
                <a:latin typeface="Comic Sans MS" pitchFamily="66" charset="0"/>
              </a:rPr>
              <a:t>την </a:t>
            </a:r>
            <a:r>
              <a:rPr lang="el-GR" dirty="0">
                <a:latin typeface="Comic Sans MS" pitchFamily="66" charset="0"/>
              </a:rPr>
              <a:t>ατομική τους ευδαιμονία κι ευχαρίστηση.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71934" y="2571744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214678" y="3429000"/>
            <a:ext cx="28575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14348" y="428605"/>
            <a:ext cx="81439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</a:t>
            </a:r>
            <a:r>
              <a:rPr lang="el-GR" sz="2000" dirty="0" smtClean="0">
                <a:latin typeface="Comic Sans MS" pitchFamily="66" charset="0"/>
              </a:rPr>
              <a:t>Ποια </a:t>
            </a:r>
            <a:r>
              <a:rPr lang="el-GR" sz="2000" dirty="0">
                <a:latin typeface="Comic Sans MS" pitchFamily="66" charset="0"/>
              </a:rPr>
              <a:t>σύγχρονα πρότυπα προβάλλονται στο χώρο του αθλητισμού;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● </a:t>
            </a:r>
            <a:r>
              <a:rPr lang="el-GR" sz="2000" dirty="0">
                <a:latin typeface="Comic Sans MS" pitchFamily="66" charset="0"/>
              </a:rPr>
              <a:t>Ποιο μοντέλο « σύγχρονου» και «επιτυχημένου» νέου προβάλλει η τηλεόραση, ο κινηματογράφος, η διαφήμιση </a:t>
            </a:r>
            <a:r>
              <a:rPr lang="el-GR" sz="2000" dirty="0" smtClean="0">
                <a:latin typeface="Comic Sans MS" pitchFamily="66" charset="0"/>
              </a:rPr>
              <a:t>αλλά </a:t>
            </a:r>
            <a:r>
              <a:rPr lang="el-GR" sz="2000" dirty="0">
                <a:latin typeface="Comic Sans MS" pitchFamily="66" charset="0"/>
              </a:rPr>
              <a:t>και το διαδίκτυο;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● </a:t>
            </a:r>
            <a:r>
              <a:rPr lang="el-GR" sz="2000" dirty="0">
                <a:latin typeface="Comic Sans MS" pitchFamily="66" charset="0"/>
              </a:rPr>
              <a:t>Ποια χαρακτηριστικά παραδείγματα συναντάμε στις παραπάνω κατηγορίες;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● </a:t>
            </a:r>
            <a:r>
              <a:rPr lang="el-GR" sz="2000" dirty="0">
                <a:latin typeface="Comic Sans MS" pitchFamily="66" charset="0"/>
              </a:rPr>
              <a:t>Υπάρχουν κοινά </a:t>
            </a:r>
            <a:r>
              <a:rPr lang="el-GR" sz="2000" dirty="0" smtClean="0">
                <a:latin typeface="Comic Sans MS" pitchFamily="66" charset="0"/>
              </a:rPr>
              <a:t>στοιχεία </a:t>
            </a:r>
            <a:r>
              <a:rPr lang="el-GR" sz="2000" dirty="0">
                <a:latin typeface="Comic Sans MS" pitchFamily="66" charset="0"/>
              </a:rPr>
              <a:t>στις κατηγορίες και ποια;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● Πώς </a:t>
            </a:r>
            <a:r>
              <a:rPr lang="el-GR" sz="2000" dirty="0">
                <a:latin typeface="Comic Sans MS" pitchFamily="66" charset="0"/>
              </a:rPr>
              <a:t>επηρεάζει η εμπορικότητα την προβολή κάποιου</a:t>
            </a:r>
            <a:r>
              <a:rPr lang="el-GR" sz="2000" dirty="0" smtClean="0">
                <a:latin typeface="Comic Sans MS" pitchFamily="66" charset="0"/>
              </a:rPr>
              <a:t>;</a:t>
            </a:r>
          </a:p>
          <a:p>
            <a:endParaRPr lang="el-GR" sz="2000" dirty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 </a:t>
            </a:r>
            <a:r>
              <a:rPr lang="el-GR" sz="2000" dirty="0">
                <a:latin typeface="Comic Sans MS" pitchFamily="66" charset="0"/>
              </a:rPr>
              <a:t>● Σε ποιο βαθμό η μουσική βιομηχανία και η μόδα προβάλλουν πρότυπα; </a:t>
            </a:r>
            <a:endParaRPr lang="el-GR" sz="2000" dirty="0" smtClean="0">
              <a:latin typeface="Comic Sans MS" pitchFamily="66" charset="0"/>
            </a:endParaRPr>
          </a:p>
          <a:p>
            <a:endParaRPr lang="el-GR" sz="2000" dirty="0">
              <a:latin typeface="Comic Sans MS" pitchFamily="66" charset="0"/>
            </a:endParaRPr>
          </a:p>
          <a:p>
            <a:r>
              <a:rPr lang="el-GR" sz="2000" dirty="0" smtClean="0">
                <a:latin typeface="Comic Sans MS" pitchFamily="66" charset="0"/>
              </a:rPr>
              <a:t>● Πώς </a:t>
            </a:r>
            <a:r>
              <a:rPr lang="el-GR" sz="2000" dirty="0">
                <a:latin typeface="Comic Sans MS" pitchFamily="66" charset="0"/>
              </a:rPr>
              <a:t>αντιλαμβάνονται οι έφηβοι όλα τα παραπάνω;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57224" y="357167"/>
            <a:ext cx="6357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latin typeface="Comic Sans MS" pitchFamily="66" charset="0"/>
              </a:rPr>
              <a:t>Οικογένεια – ευρύτερο οικογενειακό </a:t>
            </a:r>
            <a:r>
              <a:rPr lang="el-GR" sz="2000" b="1" dirty="0" smtClean="0">
                <a:latin typeface="Comic Sans MS" pitchFamily="66" charset="0"/>
              </a:rPr>
              <a:t>περιβάλλον</a:t>
            </a:r>
            <a:endParaRPr lang="el-GR" sz="2000" dirty="0">
              <a:latin typeface="Comic Sans MS" pitchFamily="66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4078820" y="1285860"/>
            <a:ext cx="15647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latin typeface="Comic Sans MS" pitchFamily="66" charset="0"/>
              </a:rPr>
              <a:t>Σχολείο</a:t>
            </a:r>
            <a:endParaRPr lang="el-GR" sz="2000" dirty="0">
              <a:latin typeface="Comic Sans MS" pitchFamily="66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714348" y="1928802"/>
            <a:ext cx="32861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latin typeface="Comic Sans MS" pitchFamily="66" charset="0"/>
              </a:rPr>
              <a:t>Ο χώρος της </a:t>
            </a:r>
            <a:r>
              <a:rPr lang="el-GR" sz="2000" b="1" dirty="0" smtClean="0">
                <a:latin typeface="Comic Sans MS" pitchFamily="66" charset="0"/>
              </a:rPr>
              <a:t>πολιτικής</a:t>
            </a:r>
            <a:endParaRPr lang="el-GR" sz="2000" dirty="0">
              <a:latin typeface="Comic Sans MS" pitchFamily="66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000496" y="2643182"/>
            <a:ext cx="4857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latin typeface="Comic Sans MS" pitchFamily="66" charset="0"/>
              </a:rPr>
              <a:t>Χώρος των τεχνών και της επιστήμης</a:t>
            </a:r>
            <a:endParaRPr lang="el-GR" sz="2000" dirty="0">
              <a:latin typeface="Comic Sans MS" pitchFamily="66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214415" y="3857628"/>
            <a:ext cx="29289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latin typeface="Comic Sans MS" pitchFamily="66" charset="0"/>
              </a:rPr>
              <a:t>Χώρος του </a:t>
            </a:r>
            <a:r>
              <a:rPr lang="el-GR" sz="2000" b="1" dirty="0" smtClean="0">
                <a:latin typeface="Comic Sans MS" pitchFamily="66" charset="0"/>
              </a:rPr>
              <a:t>αθλητισμού</a:t>
            </a:r>
            <a:endParaRPr lang="el-GR" sz="2000" dirty="0">
              <a:latin typeface="Comic Sans MS" pitchFamily="66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643570" y="4429132"/>
            <a:ext cx="29289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latin typeface="Comic Sans MS" pitchFamily="66" charset="0"/>
              </a:rPr>
              <a:t>Χώρος  του θεάματος</a:t>
            </a:r>
            <a:endParaRPr lang="el-GR" sz="2000" b="1" dirty="0">
              <a:latin typeface="Comic Sans MS" pitchFamily="66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643043" y="5500702"/>
            <a:ext cx="30718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latin typeface="Comic Sans MS" pitchFamily="66" charset="0"/>
              </a:rPr>
              <a:t>Χώρος της μουσικής </a:t>
            </a:r>
            <a:endParaRPr lang="el-GR" sz="2000" b="1" dirty="0">
              <a:latin typeface="Comic Sans MS" pitchFamily="66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715008" y="5929330"/>
            <a:ext cx="30718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latin typeface="Comic Sans MS" pitchFamily="66" charset="0"/>
              </a:rPr>
              <a:t>Χ</a:t>
            </a:r>
            <a:r>
              <a:rPr lang="el-GR" sz="2000" b="1" dirty="0" smtClean="0">
                <a:latin typeface="Comic Sans MS" pitchFamily="66" charset="0"/>
              </a:rPr>
              <a:t>ώρος της μόδας </a:t>
            </a:r>
            <a:endParaRPr lang="el-GR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esktop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2847975" cy="1600200"/>
          </a:xfrm>
          <a:prstGeom prst="rect">
            <a:avLst/>
          </a:prstGeom>
          <a:noFill/>
        </p:spPr>
      </p:pic>
      <p:pic>
        <p:nvPicPr>
          <p:cNvPr id="16387" name="Picture 3" descr="C:\Users\user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000372"/>
            <a:ext cx="1885950" cy="2419350"/>
          </a:xfrm>
          <a:prstGeom prst="rect">
            <a:avLst/>
          </a:prstGeom>
          <a:noFill/>
        </p:spPr>
      </p:pic>
      <p:pic>
        <p:nvPicPr>
          <p:cNvPr id="16388" name="Picture 4" descr="C:\Users\user\Desktop\αρχείο λήψης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928934"/>
            <a:ext cx="1838325" cy="2495550"/>
          </a:xfrm>
          <a:prstGeom prst="rect">
            <a:avLst/>
          </a:prstGeom>
          <a:noFill/>
        </p:spPr>
      </p:pic>
      <p:pic>
        <p:nvPicPr>
          <p:cNvPr id="16389" name="Picture 5" descr="C:\Users\user\Desktop\αρχείο λήψης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357166"/>
            <a:ext cx="2705100" cy="1685925"/>
          </a:xfrm>
          <a:prstGeom prst="rect">
            <a:avLst/>
          </a:prstGeom>
          <a:noFill/>
        </p:spPr>
      </p:pic>
      <p:pic>
        <p:nvPicPr>
          <p:cNvPr id="16390" name="Picture 6" descr="C:\Users\user\Desktop\αρχείο λήψης (5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78" y="3071810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esktop\720_7186e0f78b2069941a711f01077ac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85728"/>
            <a:ext cx="3429001" cy="1928813"/>
          </a:xfrm>
          <a:prstGeom prst="rect">
            <a:avLst/>
          </a:prstGeom>
          <a:noFill/>
        </p:spPr>
      </p:pic>
      <p:pic>
        <p:nvPicPr>
          <p:cNvPr id="17411" name="Picture 3" descr="C:\Users\user\Desktop\αρχείο λήψη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971675" cy="2314575"/>
          </a:xfrm>
          <a:prstGeom prst="rect">
            <a:avLst/>
          </a:prstGeom>
          <a:noFill/>
        </p:spPr>
      </p:pic>
      <p:pic>
        <p:nvPicPr>
          <p:cNvPr id="17412" name="Picture 4" descr="C:\Users\user\Desktop\αρχείο λήψης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857232"/>
            <a:ext cx="1847850" cy="2466975"/>
          </a:xfrm>
          <a:prstGeom prst="rect">
            <a:avLst/>
          </a:prstGeom>
          <a:noFill/>
        </p:spPr>
      </p:pic>
      <p:pic>
        <p:nvPicPr>
          <p:cNvPr id="17413" name="Picture 5" descr="C:\Users\user\Desktop\αρχείο λήψης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3857628"/>
            <a:ext cx="2590800" cy="1762125"/>
          </a:xfrm>
          <a:prstGeom prst="rect">
            <a:avLst/>
          </a:prstGeom>
          <a:noFill/>
        </p:spPr>
      </p:pic>
      <p:pic>
        <p:nvPicPr>
          <p:cNvPr id="17415" name="Picture 7" descr="C:\Users\user\Desktop\αρχείο λήψης (4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57818" y="2428868"/>
            <a:ext cx="2619375" cy="1743075"/>
          </a:xfrm>
          <a:prstGeom prst="rect">
            <a:avLst/>
          </a:prstGeom>
          <a:noFill/>
        </p:spPr>
      </p:pic>
      <p:pic>
        <p:nvPicPr>
          <p:cNvPr id="17416" name="Picture 8" descr="C:\Users\user\Desktop\αρχείο λήψης (5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54" y="3929066"/>
            <a:ext cx="1800225" cy="25336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user\Desktop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71480"/>
            <a:ext cx="2676525" cy="1714500"/>
          </a:xfrm>
          <a:prstGeom prst="rect">
            <a:avLst/>
          </a:prstGeom>
          <a:noFill/>
        </p:spPr>
      </p:pic>
      <p:pic>
        <p:nvPicPr>
          <p:cNvPr id="18435" name="Picture 3" descr="C:\Users\user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571480"/>
            <a:ext cx="2819400" cy="1619250"/>
          </a:xfrm>
          <a:prstGeom prst="rect">
            <a:avLst/>
          </a:prstGeom>
          <a:noFill/>
        </p:spPr>
      </p:pic>
      <p:pic>
        <p:nvPicPr>
          <p:cNvPr id="18436" name="Picture 4" descr="C:\Users\user\Desktop\αρχείο λήψης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2571744"/>
            <a:ext cx="2771775" cy="1647825"/>
          </a:xfrm>
          <a:prstGeom prst="rect">
            <a:avLst/>
          </a:prstGeom>
          <a:noFill/>
        </p:spPr>
      </p:pic>
      <p:pic>
        <p:nvPicPr>
          <p:cNvPr id="18437" name="Picture 5" descr="C:\Users\user\Desktop\αρχείο λήψης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929198"/>
            <a:ext cx="2847975" cy="1609725"/>
          </a:xfrm>
          <a:prstGeom prst="rect">
            <a:avLst/>
          </a:prstGeom>
          <a:noFill/>
        </p:spPr>
      </p:pic>
      <p:pic>
        <p:nvPicPr>
          <p:cNvPr id="18438" name="Picture 6" descr="C:\Users\user\Desktop\αρχείο λήψης (4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57950" y="4643446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user\Desktop\bradpitt-1-3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85728"/>
            <a:ext cx="2260390" cy="2257416"/>
          </a:xfrm>
          <a:prstGeom prst="rect">
            <a:avLst/>
          </a:prstGeom>
          <a:noFill/>
        </p:spPr>
      </p:pic>
      <p:pic>
        <p:nvPicPr>
          <p:cNvPr id="19459" name="Picture 3" descr="C:\Users\user\Desktop\αρχείο λήψης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04"/>
            <a:ext cx="2847975" cy="1609725"/>
          </a:xfrm>
          <a:prstGeom prst="rect">
            <a:avLst/>
          </a:prstGeom>
          <a:noFill/>
        </p:spPr>
      </p:pic>
      <p:pic>
        <p:nvPicPr>
          <p:cNvPr id="19460" name="Picture 4" descr="C:\Users\user\Desktop\αρχείο λήψης (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714356"/>
            <a:ext cx="1809750" cy="2533650"/>
          </a:xfrm>
          <a:prstGeom prst="rect">
            <a:avLst/>
          </a:prstGeom>
          <a:noFill/>
        </p:spPr>
      </p:pic>
      <p:pic>
        <p:nvPicPr>
          <p:cNvPr id="19461" name="Picture 5" descr="C:\Users\user\Desktop\αρχείο λήψης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2857496"/>
            <a:ext cx="2466975" cy="1847850"/>
          </a:xfrm>
          <a:prstGeom prst="rect">
            <a:avLst/>
          </a:prstGeom>
          <a:noFill/>
        </p:spPr>
      </p:pic>
      <p:pic>
        <p:nvPicPr>
          <p:cNvPr id="19463" name="Picture 7" descr="C:\Users\user\Desktop\αρχείο λήψης (5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60" y="3286124"/>
            <a:ext cx="2619375" cy="1743075"/>
          </a:xfrm>
          <a:prstGeom prst="rect">
            <a:avLst/>
          </a:prstGeom>
          <a:noFill/>
        </p:spPr>
      </p:pic>
      <p:pic>
        <p:nvPicPr>
          <p:cNvPr id="19464" name="Picture 8" descr="C:\Users\user\Desktop\αρχείο λήψης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6050" y="4929198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ser\Desktop\αρχείο λήψης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04"/>
            <a:ext cx="2457450" cy="1866900"/>
          </a:xfrm>
          <a:prstGeom prst="rect">
            <a:avLst/>
          </a:prstGeom>
          <a:noFill/>
        </p:spPr>
      </p:pic>
      <p:pic>
        <p:nvPicPr>
          <p:cNvPr id="20483" name="Picture 3" descr="C:\Users\user\Desktop\αρχείο λήψης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285728"/>
            <a:ext cx="2847975" cy="1600200"/>
          </a:xfrm>
          <a:prstGeom prst="rect">
            <a:avLst/>
          </a:prstGeom>
          <a:noFill/>
        </p:spPr>
      </p:pic>
      <p:pic>
        <p:nvPicPr>
          <p:cNvPr id="20484" name="Picture 4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642918"/>
            <a:ext cx="2438400" cy="1876425"/>
          </a:xfrm>
          <a:prstGeom prst="rect">
            <a:avLst/>
          </a:prstGeom>
          <a:noFill/>
        </p:spPr>
      </p:pic>
      <p:pic>
        <p:nvPicPr>
          <p:cNvPr id="20485" name="Picture 5" descr="C:\Users\user\Desktop\αρχείο λήψης (9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2928934"/>
            <a:ext cx="2857500" cy="1600200"/>
          </a:xfrm>
          <a:prstGeom prst="rect">
            <a:avLst/>
          </a:prstGeom>
          <a:noFill/>
        </p:spPr>
      </p:pic>
      <p:pic>
        <p:nvPicPr>
          <p:cNvPr id="20486" name="Picture 6" descr="C:\Users\user\Desktop\αρχείο λήψης (10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786058"/>
            <a:ext cx="2486025" cy="1838325"/>
          </a:xfrm>
          <a:prstGeom prst="rect">
            <a:avLst/>
          </a:prstGeom>
          <a:noFill/>
        </p:spPr>
      </p:pic>
      <p:pic>
        <p:nvPicPr>
          <p:cNvPr id="20487" name="Picture 7" descr="C:\Users\user\Desktop\αρχείο λήψης (1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5000636"/>
            <a:ext cx="2847975" cy="1600200"/>
          </a:xfrm>
          <a:prstGeom prst="rect">
            <a:avLst/>
          </a:prstGeom>
          <a:noFill/>
        </p:spPr>
      </p:pic>
      <p:pic>
        <p:nvPicPr>
          <p:cNvPr id="20488" name="Picture 8" descr="C:\Users\user\Desktop\αρχείο λήψης (12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3636" y="2643182"/>
            <a:ext cx="2847975" cy="1600200"/>
          </a:xfrm>
          <a:prstGeom prst="rect">
            <a:avLst/>
          </a:prstGeom>
          <a:noFill/>
        </p:spPr>
      </p:pic>
      <p:pic>
        <p:nvPicPr>
          <p:cNvPr id="20489" name="Picture 9" descr="C:\Users\user\Desktop\αρχείο λήψης (13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6512" y="4714884"/>
            <a:ext cx="2486025" cy="1838325"/>
          </a:xfrm>
          <a:prstGeom prst="rect">
            <a:avLst/>
          </a:prstGeom>
          <a:noFill/>
        </p:spPr>
      </p:pic>
      <p:pic>
        <p:nvPicPr>
          <p:cNvPr id="20490" name="Picture 10" descr="C:\Users\user\Desktop\αρχείο λήψης (14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57554" y="4714884"/>
            <a:ext cx="2524125" cy="18097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230</TotalTime>
  <Words>428</Words>
  <Application>Microsoft Office PowerPoint</Application>
  <PresentationFormat>Προβολή στην οθόνη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Διαστημικό</vt:lpstr>
      <vt:lpstr>ΠΡΟΤΥΠΑ -ΕΙΔΩΛΑ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Υψηλοτερα αμειβομενοι αθλητεσ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ΠΡΟΤΥΠΑ -ΕΙΔΩΛΑ</dc:title>
  <dc:creator>user</dc:creator>
  <cp:lastModifiedBy>user</cp:lastModifiedBy>
  <cp:revision>51</cp:revision>
  <dcterms:created xsi:type="dcterms:W3CDTF">2021-01-09T21:53:00Z</dcterms:created>
  <dcterms:modified xsi:type="dcterms:W3CDTF">2021-01-11T08:32:24Z</dcterms:modified>
</cp:coreProperties>
</file>