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7" r:id="rId9"/>
    <p:sldId id="263" r:id="rId10"/>
    <p:sldId id="268" r:id="rId11"/>
    <p:sldId id="269" r:id="rId12"/>
    <p:sldId id="265"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2AA28BA-1F4F-4335-BBAC-FCBD542A164C}" type="datetimeFigureOut">
              <a:rPr lang="el-GR" smtClean="0"/>
              <a:t>26/4/2023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0B0FEE-67EC-4539-8C52-8738247625F9}" type="slidenum">
              <a:rPr lang="el-GR" smtClean="0"/>
              <a:t>‹#›</a:t>
            </a:fld>
            <a:endParaRPr lang="el-G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A28BA-1F4F-4335-BBAC-FCBD542A164C}" type="datetimeFigureOut">
              <a:rPr lang="el-GR" smtClean="0"/>
              <a:t>26/4/2023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B0FEE-67EC-4539-8C52-8738247625F9}"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297106"/>
          </a:xfrm>
        </p:spPr>
        <p:txBody>
          <a:bodyPr>
            <a:normAutofit fontScale="90000"/>
          </a:bodyPr>
          <a:lstStyle/>
          <a:p>
            <a:r>
              <a:rPr lang="el-GR" b="1" dirty="0" smtClean="0">
                <a:solidFill>
                  <a:srgbClr val="7030A0"/>
                </a:solidFill>
              </a:rPr>
              <a:t/>
            </a:r>
            <a:br>
              <a:rPr lang="el-GR" b="1" dirty="0" smtClean="0">
                <a:solidFill>
                  <a:srgbClr val="7030A0"/>
                </a:solidFill>
              </a:rPr>
            </a:br>
            <a:r>
              <a:rPr lang="el-GR" b="1" dirty="0" smtClean="0">
                <a:solidFill>
                  <a:srgbClr val="7030A0"/>
                </a:solidFill>
              </a:rPr>
              <a:t>Η ΑΞΙΑ ΤΗΣ ΤΡΙΤΗΣ ΗΛΙΚΙΑΣ ΚΑΤΑΝΟΩΝΤΑΣ ΚΑΙ ΦΡΟΝΤΙΖΟΝΤΑΣ </a:t>
            </a:r>
            <a:r>
              <a:rPr lang="el-GR" dirty="0" smtClean="0">
                <a:solidFill>
                  <a:srgbClr val="7030A0"/>
                </a:solidFill>
              </a:rPr>
              <a:t/>
            </a:r>
            <a:br>
              <a:rPr lang="el-GR" dirty="0" smtClean="0">
                <a:solidFill>
                  <a:srgbClr val="7030A0"/>
                </a:solidFill>
              </a:rPr>
            </a:br>
            <a:r>
              <a:rPr lang="el-GR" b="1" dirty="0" smtClean="0">
                <a:solidFill>
                  <a:srgbClr val="7030A0"/>
                </a:solidFill>
              </a:rPr>
              <a:t>ΤΟΝ ΠΑΠΠΟΥ ΚΑΙ ΤΗΝ ΓΙΑΓΙΑ</a:t>
            </a:r>
            <a:endParaRPr lang="el-GR" dirty="0"/>
          </a:p>
        </p:txBody>
      </p:sp>
      <p:pic>
        <p:nvPicPr>
          <p:cNvPr id="3" name="Picture 2" descr="C:\Users\user\Desktop\αρχείο λήψης (2).jpg"/>
          <p:cNvPicPr>
            <a:picLocks noChangeAspect="1" noChangeArrowheads="1"/>
          </p:cNvPicPr>
          <p:nvPr/>
        </p:nvPicPr>
        <p:blipFill>
          <a:blip r:embed="rId2" cstate="print"/>
          <a:srcRect/>
          <a:stretch>
            <a:fillRect/>
          </a:stretch>
        </p:blipFill>
        <p:spPr bwMode="auto">
          <a:xfrm>
            <a:off x="160338" y="4973638"/>
            <a:ext cx="2619375" cy="1743075"/>
          </a:xfrm>
          <a:prstGeom prst="rect">
            <a:avLst/>
          </a:prstGeom>
          <a:ln>
            <a:noFill/>
          </a:ln>
          <a:effectLst>
            <a:outerShdw blurRad="292100" dist="139700" dir="2700000" algn="tl" rotWithShape="0">
              <a:srgbClr val="333333">
                <a:alpha val="65000"/>
              </a:srgbClr>
            </a:outerShdw>
          </a:effectLst>
        </p:spPr>
      </p:pic>
      <p:pic>
        <p:nvPicPr>
          <p:cNvPr id="4" name="Picture 3" descr="C:\Users\user\Desktop\images (1).jpg"/>
          <p:cNvPicPr>
            <a:picLocks noChangeAspect="1" noChangeArrowheads="1"/>
          </p:cNvPicPr>
          <p:nvPr/>
        </p:nvPicPr>
        <p:blipFill>
          <a:blip r:embed="rId3" cstate="print"/>
          <a:srcRect/>
          <a:stretch>
            <a:fillRect/>
          </a:stretch>
        </p:blipFill>
        <p:spPr bwMode="auto">
          <a:xfrm>
            <a:off x="7215206" y="4071942"/>
            <a:ext cx="1743075" cy="2619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14290"/>
            <a:ext cx="8072494" cy="5047536"/>
          </a:xfrm>
          <a:prstGeom prst="rect">
            <a:avLst/>
          </a:prstGeom>
        </p:spPr>
        <p:txBody>
          <a:bodyPr wrap="square">
            <a:spAutoFit/>
          </a:bodyPr>
          <a:lstStyle/>
          <a:p>
            <a:pPr lvl="0" eaLnBrk="0" fontAlgn="base" hangingPunct="0">
              <a:spcBef>
                <a:spcPct val="0"/>
              </a:spcBef>
              <a:spcAft>
                <a:spcPct val="0"/>
              </a:spcAft>
              <a:buFontTx/>
              <a:buChar char="•"/>
            </a:pPr>
            <a:endParaRPr kumimoji="0" lang="el-GR"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endParaRPr>
          </a:p>
          <a:p>
            <a:pPr lvl="0" eaLnBrk="0" fontAlgn="base" hangingPunct="0">
              <a:spcBef>
                <a:spcPct val="0"/>
              </a:spcBef>
              <a:spcAft>
                <a:spcPct val="0"/>
              </a:spcAft>
            </a:pPr>
            <a:r>
              <a:rPr kumimoji="0" lang="el-GR" sz="2200" b="1"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Τι μπορούν να κάνουν οι ίδιοι:</a:t>
            </a:r>
          </a:p>
          <a:p>
            <a:pPr lvl="0" eaLnBrk="0" fontAlgn="base" hangingPunct="0">
              <a:spcBef>
                <a:spcPct val="0"/>
              </a:spcBef>
              <a:spcAft>
                <a:spcPct val="0"/>
              </a:spcAft>
              <a:buFontTx/>
              <a:buChar char="•"/>
            </a:pPr>
            <a:endParaRPr lang="el-GR" dirty="0">
              <a:solidFill>
                <a:srgbClr val="111111"/>
              </a:solidFill>
              <a:latin typeface="Calibri" pitchFamily="34" charset="0"/>
              <a:ea typeface="Times New Roman" pitchFamily="18" charset="0"/>
              <a:cs typeface="Calibri" pitchFamily="34" charset="0"/>
            </a:endParaRPr>
          </a:p>
          <a:p>
            <a:pPr lvl="0" eaLnBrk="0" fontAlgn="base" hangingPunct="0">
              <a:spcBef>
                <a:spcPct val="0"/>
              </a:spcBef>
              <a:spcAft>
                <a:spcPct val="0"/>
              </a:spcAft>
              <a:buFontTx/>
              <a:buChar char="•"/>
            </a:pPr>
            <a:r>
              <a:rPr kumimoji="0" lang="el-GR" sz="22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Να συμμετέχουν σε ποικίλες δραστηριότητες, προκειμένου να αντιμετωπίσουν τη μοναξιά και την ανία.</a:t>
            </a:r>
            <a:endParaRPr kumimoji="0" lang="el-GR" sz="2200" b="0" i="0" u="none" strike="noStrike" cap="none" normalizeH="0" baseline="0" dirty="0" smtClean="0">
              <a:ln>
                <a:noFill/>
              </a:ln>
              <a:solidFill>
                <a:srgbClr val="11111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kumimoji="0" lang="el-GR" sz="22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Να διεκδικούν από τη σχέση τους με τους άλλους την ισοτιμία και όχι τη φροντίδα, εφόσον αυτή δεν είναι απολύτως απαραίτητη. </a:t>
            </a:r>
            <a:endParaRPr kumimoji="0" lang="el-GR" sz="2200" b="0" i="0" u="none" strike="noStrike" cap="none" normalizeH="0" baseline="0" dirty="0" smtClean="0">
              <a:ln>
                <a:noFill/>
              </a:ln>
              <a:solidFill>
                <a:srgbClr val="11111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kumimoji="0" lang="el-GR" sz="22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Να αναλαμβάνουν ρόλους στο οικογενειακό περιβάλλον (π.χ. τη φύλαξη των παιδιών), ώστε να νιώθουν χρήσιμοι και να ενισχυθεί η αυτοπεποίθησή τους.</a:t>
            </a:r>
            <a:endParaRPr kumimoji="0" lang="el-GR" sz="2200" b="0" i="0" u="none" strike="noStrike" cap="none" normalizeH="0" baseline="0" dirty="0" smtClean="0">
              <a:ln>
                <a:noFill/>
              </a:ln>
              <a:solidFill>
                <a:srgbClr val="111111"/>
              </a:solidFill>
              <a:effectLst/>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kumimoji="0" lang="el-GR" sz="22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Να συμμετέχουν σε δραστηριότητες των Κ.Α.Π.Η. και άλλων αντίστοιχων οργανισμών, οι οποίοι παράλληλα με την οργάνωση ψυχαγωγικών δράσεων και εκδρομών ενημερώνουν για θέματα υγείας και συμβάλλουν στην κοινωνική και ψυχική τους αποκατάσταση.</a:t>
            </a:r>
            <a:endParaRPr kumimoji="0" lang="el-GR"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Picture 1" descr="C:\Users\user\Desktop\images.jpg"/>
          <p:cNvPicPr>
            <a:picLocks noChangeAspect="1" noChangeArrowheads="1"/>
          </p:cNvPicPr>
          <p:nvPr/>
        </p:nvPicPr>
        <p:blipFill>
          <a:blip r:embed="rId2" cstate="print"/>
          <a:srcRect/>
          <a:stretch>
            <a:fillRect/>
          </a:stretch>
        </p:blipFill>
        <p:spPr bwMode="auto">
          <a:xfrm>
            <a:off x="4929190" y="5072074"/>
            <a:ext cx="3429000" cy="1333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srcRect/>
          <a:stretch>
            <a:fillRect/>
          </a:stretch>
        </p:blipFill>
        <p:spPr bwMode="auto">
          <a:xfrm>
            <a:off x="3643306" y="214290"/>
            <a:ext cx="5289722" cy="6464384"/>
          </a:xfrm>
          <a:prstGeom prst="rect">
            <a:avLst/>
          </a:prstGeom>
          <a:ln>
            <a:noFill/>
          </a:ln>
          <a:effectLst>
            <a:outerShdw blurRad="292100" dist="139700" dir="2700000" algn="tl" rotWithShape="0">
              <a:srgbClr val="333333">
                <a:alpha val="65000"/>
              </a:srgbClr>
            </a:outerShdw>
          </a:effectLst>
        </p:spPr>
      </p:pic>
      <p:sp>
        <p:nvSpPr>
          <p:cNvPr id="24577" name="Rectangle 1"/>
          <p:cNvSpPr>
            <a:spLocks noChangeArrowheads="1"/>
          </p:cNvSpPr>
          <p:nvPr/>
        </p:nvSpPr>
        <p:spPr bwMode="auto">
          <a:xfrm>
            <a:off x="0" y="181265"/>
            <a:ext cx="35718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ea typeface="Calibri" pitchFamily="34" charset="0"/>
                <a:cs typeface="Arial" pitchFamily="34" charset="0"/>
              </a:rPr>
              <a:t>Πηγή: https://www.facebook.com/ThinkTwiceGr/photos/</a:t>
            </a:r>
            <a:endParaRPr kumimoji="0" lang="el-GR" b="0" i="0" u="none" strike="noStrike" cap="none" normalizeH="0" baseline="0" dirty="0" smtClean="0">
              <a:ln>
                <a:noFill/>
              </a:ln>
              <a:solidFill>
                <a:schemeClr val="tx1"/>
              </a:solidFill>
              <a:effectLst/>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772400" cy="1571635"/>
          </a:xfrm>
        </p:spPr>
        <p:txBody>
          <a:bodyPr>
            <a:normAutofit fontScale="90000"/>
          </a:bodyPr>
          <a:lstStyle/>
          <a:p>
            <a:r>
              <a:rPr lang="el-GR" sz="2700" dirty="0" smtClean="0"/>
              <a:t>Οι φυσιολογικές αλλαγές που σχετίζονται με την ηλικία είναι αναμενόμενες</a:t>
            </a:r>
            <a:r>
              <a:rPr lang="en-US" sz="2700" dirty="0" smtClean="0"/>
              <a:t>. O</a:t>
            </a:r>
            <a:r>
              <a:rPr lang="el-GR" sz="2700" dirty="0" smtClean="0"/>
              <a:t> άνθρωπος</a:t>
            </a:r>
            <a:r>
              <a:rPr lang="en-US" sz="2700" dirty="0" smtClean="0"/>
              <a:t> </a:t>
            </a:r>
            <a:r>
              <a:rPr lang="el-GR" sz="2700" dirty="0" smtClean="0"/>
              <a:t>μπορεί να προσαρμόζεται έτσι ώστε να συνεχίσει να ζει μία ευτυχισμένη, υγιή και δραστήρια ζωή!</a:t>
            </a:r>
            <a:r>
              <a:rPr lang="el-GR" b="1" dirty="0" smtClean="0">
                <a:solidFill>
                  <a:schemeClr val="accent5">
                    <a:lumMod val="50000"/>
                  </a:schemeClr>
                </a:solidFill>
              </a:rPr>
              <a:t/>
            </a:r>
            <a:br>
              <a:rPr lang="el-GR" b="1" dirty="0" smtClean="0">
                <a:solidFill>
                  <a:schemeClr val="accent5">
                    <a:lumMod val="50000"/>
                  </a:schemeClr>
                </a:solidFill>
              </a:rPr>
            </a:br>
            <a:endParaRPr lang="el-GR" dirty="0"/>
          </a:p>
        </p:txBody>
      </p:sp>
      <p:sp>
        <p:nvSpPr>
          <p:cNvPr id="3" name="2 - Υπότιτλος"/>
          <p:cNvSpPr>
            <a:spLocks noGrp="1"/>
          </p:cNvSpPr>
          <p:nvPr>
            <p:ph type="subTitle" idx="1"/>
          </p:nvPr>
        </p:nvSpPr>
        <p:spPr>
          <a:xfrm>
            <a:off x="3571868" y="2714620"/>
            <a:ext cx="4200532" cy="2924180"/>
          </a:xfrm>
        </p:spPr>
        <p:txBody>
          <a:bodyPr>
            <a:normAutofit/>
          </a:bodyPr>
          <a:lstStyle/>
          <a:p>
            <a:r>
              <a:rPr lang="el-GR" sz="2200" dirty="0" smtClean="0">
                <a:solidFill>
                  <a:srgbClr val="C00000"/>
                </a:solidFill>
              </a:rPr>
              <a:t> </a:t>
            </a:r>
            <a:r>
              <a:rPr lang="el-GR" sz="2200" b="1" dirty="0" smtClean="0">
                <a:solidFill>
                  <a:schemeClr val="tx1"/>
                </a:solidFill>
              </a:rPr>
              <a:t>Δεν μπορείς να αποφύγεις να μεγαλώνεις, αλλά δεν είσαι υποχρεωμένος να γερνάς.</a:t>
            </a:r>
          </a:p>
          <a:p>
            <a:pPr algn="r"/>
            <a:r>
              <a:rPr lang="en-US" sz="2200" i="1" dirty="0" smtClean="0">
                <a:solidFill>
                  <a:schemeClr val="tx1"/>
                </a:solidFill>
              </a:rPr>
              <a:t>George Burns, 1896-1996 </a:t>
            </a:r>
            <a:endParaRPr lang="el-GR" sz="2200" i="1" dirty="0" smtClean="0">
              <a:solidFill>
                <a:schemeClr val="tx1"/>
              </a:solidFill>
            </a:endParaRPr>
          </a:p>
          <a:p>
            <a:pPr algn="r"/>
            <a:r>
              <a:rPr lang="en-US" sz="2000" dirty="0" smtClean="0">
                <a:solidFill>
                  <a:schemeClr val="tx1"/>
                </a:solidFill>
              </a:rPr>
              <a:t>(</a:t>
            </a:r>
            <a:r>
              <a:rPr lang="el-GR" sz="2000" dirty="0" smtClean="0">
                <a:solidFill>
                  <a:schemeClr val="tx1"/>
                </a:solidFill>
              </a:rPr>
              <a:t>Αμερικανός κωμικός)</a:t>
            </a:r>
            <a:endParaRPr lang="el-GR"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214282" y="2071678"/>
            <a:ext cx="2446643" cy="30689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Τι είναι η Τρίτη Ηλικία</a:t>
            </a:r>
            <a:endParaRPr lang="el-GR" sz="2800" dirty="0"/>
          </a:p>
        </p:txBody>
      </p:sp>
      <p:sp>
        <p:nvSpPr>
          <p:cNvPr id="3" name="2 - Ορθογώνιο"/>
          <p:cNvSpPr/>
          <p:nvPr/>
        </p:nvSpPr>
        <p:spPr>
          <a:xfrm>
            <a:off x="357158" y="1357298"/>
            <a:ext cx="3571900" cy="4893647"/>
          </a:xfrm>
          <a:prstGeom prst="rect">
            <a:avLst/>
          </a:prstGeom>
        </p:spPr>
        <p:txBody>
          <a:bodyPr wrap="square">
            <a:spAutoFit/>
          </a:bodyPr>
          <a:lstStyle/>
          <a:p>
            <a:pPr>
              <a:buFont typeface="Arial" pitchFamily="34" charset="0"/>
              <a:buChar char="•"/>
            </a:pPr>
            <a:r>
              <a:rPr lang="el-GR" sz="2400" dirty="0" smtClean="0"/>
              <a:t>Οι ηλικίες του ανθρώπου μοιάζουν με τις εποχές του χρόνου. Ο κύκλος της ζωής είναι σαν τον κύκλο του έτους. </a:t>
            </a:r>
          </a:p>
          <a:p>
            <a:pPr>
              <a:buFont typeface="Arial" pitchFamily="34" charset="0"/>
              <a:buChar char="•"/>
            </a:pPr>
            <a:r>
              <a:rPr lang="el-GR" sz="2400" dirty="0"/>
              <a:t>Είναι η ηλικιακή ύστερη, ώριμη βιολογικά, περίοδος του ανθρώπου, κατά την οποία οι δυνάμεις του </a:t>
            </a:r>
            <a:r>
              <a:rPr lang="el-GR" sz="2400" dirty="0" smtClean="0"/>
              <a:t>εξασθενούν.</a:t>
            </a:r>
            <a:endParaRPr lang="el-GR" sz="2400" dirty="0" smtClean="0"/>
          </a:p>
          <a:p>
            <a:pPr>
              <a:buFont typeface="Arial" pitchFamily="34" charset="0"/>
              <a:buChar char="•"/>
            </a:pPr>
            <a:r>
              <a:rPr lang="el-GR" sz="2400" dirty="0"/>
              <a:t>Γ</a:t>
            </a:r>
            <a:r>
              <a:rPr lang="el-GR" sz="2400" dirty="0" smtClean="0"/>
              <a:t>ια λόγους πρακτικούς καθορίζονται τα 65 έτη ως έναρξη της τρίτης ηλικίας.</a:t>
            </a:r>
            <a:endParaRPr lang="el-GR" sz="2400" dirty="0"/>
          </a:p>
        </p:txBody>
      </p:sp>
      <p:pic>
        <p:nvPicPr>
          <p:cNvPr id="4" name="Picture 2"/>
          <p:cNvPicPr>
            <a:picLocks noChangeAspect="1" noChangeArrowheads="1"/>
          </p:cNvPicPr>
          <p:nvPr/>
        </p:nvPicPr>
        <p:blipFill>
          <a:blip r:embed="rId2" cstate="print"/>
          <a:srcRect/>
          <a:stretch>
            <a:fillRect/>
          </a:stretch>
        </p:blipFill>
        <p:spPr bwMode="auto">
          <a:xfrm>
            <a:off x="5072066" y="1785926"/>
            <a:ext cx="3857620" cy="38737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772400" cy="1000131"/>
          </a:xfrm>
        </p:spPr>
        <p:txBody>
          <a:bodyPr>
            <a:noAutofit/>
          </a:bodyPr>
          <a:lstStyle/>
          <a:p>
            <a:r>
              <a:rPr lang="el-GR" sz="2800" b="1" dirty="0" smtClean="0"/>
              <a:t>Οι ηλικιωμένοι στους μύθους και στην ιστορία</a:t>
            </a:r>
            <a:endParaRPr lang="el-GR" sz="2800" dirty="0"/>
          </a:p>
        </p:txBody>
      </p:sp>
      <p:sp>
        <p:nvSpPr>
          <p:cNvPr id="3" name="2 - Υπότιτλος"/>
          <p:cNvSpPr>
            <a:spLocks noGrp="1"/>
          </p:cNvSpPr>
          <p:nvPr>
            <p:ph type="subTitle" idx="1"/>
          </p:nvPr>
        </p:nvSpPr>
        <p:spPr>
          <a:xfrm>
            <a:off x="428596" y="1357298"/>
            <a:ext cx="4643470" cy="5000660"/>
          </a:xfrm>
        </p:spPr>
        <p:txBody>
          <a:bodyPr>
            <a:normAutofit fontScale="25000" lnSpcReduction="20000"/>
          </a:bodyPr>
          <a:lstStyle/>
          <a:p>
            <a:pPr marL="623888" indent="-280988"/>
            <a:r>
              <a:rPr lang="el-GR" sz="8800" dirty="0" smtClean="0">
                <a:solidFill>
                  <a:schemeClr val="tx1"/>
                </a:solidFill>
              </a:rPr>
              <a:t>Οι ηλικιωμένοι αναφέρονται στην </a:t>
            </a:r>
            <a:r>
              <a:rPr lang="el-GR" sz="8800" dirty="0" err="1" smtClean="0">
                <a:solidFill>
                  <a:schemeClr val="tx1"/>
                </a:solidFill>
              </a:rPr>
              <a:t>Ιλιάδα</a:t>
            </a:r>
            <a:r>
              <a:rPr lang="el-GR" sz="8800" dirty="0" smtClean="0">
                <a:solidFill>
                  <a:schemeClr val="tx1"/>
                </a:solidFill>
              </a:rPr>
              <a:t> (μύθος του Αινεία) και στην Οδύσσεια (Λαέρτης πατέρας του Οδυσσέα) ως άτομα που συνεχίζουν να προσφέρουν και οι νεότεροι τούς το αναγνωρίζουν και τους φροντίζουν.</a:t>
            </a:r>
          </a:p>
          <a:p>
            <a:pPr marL="623888" indent="-280988"/>
            <a:r>
              <a:rPr lang="el-GR" sz="8800" dirty="0" smtClean="0">
                <a:solidFill>
                  <a:schemeClr val="tx1"/>
                </a:solidFill>
              </a:rPr>
              <a:t>Ο σεβασμός προς τους ηλικιωμένους αναφέρεται σε πολλά ιστορικά κείμενα της αρχαίας </a:t>
            </a:r>
            <a:r>
              <a:rPr lang="el-GR" sz="8800" smtClean="0">
                <a:solidFill>
                  <a:schemeClr val="tx1"/>
                </a:solidFill>
              </a:rPr>
              <a:t>ιστορίας π.χ</a:t>
            </a:r>
            <a:r>
              <a:rPr lang="el-GR" sz="8800" dirty="0" smtClean="0">
                <a:solidFill>
                  <a:schemeClr val="tx1"/>
                </a:solidFill>
              </a:rPr>
              <a:t>. οι νέοι ή τα παιδιά τους είχαν υποχρέωση να φροντίζουν τους γονείς τους και να σέβονται τους μεγαλύτερους σε ηλικία ανθρώπους τόσο στην αρχαία Αθήνα, όσο και στην αρχαία Σπάρτη.</a:t>
            </a:r>
            <a:r>
              <a:rPr lang="el-GR" dirty="0" smtClean="0"/>
              <a:t/>
            </a:r>
            <a:br>
              <a:rPr lang="el-GR" dirty="0" smtClean="0"/>
            </a:br>
            <a:endParaRPr lang="el-GR" dirty="0"/>
          </a:p>
        </p:txBody>
      </p:sp>
      <p:pic>
        <p:nvPicPr>
          <p:cNvPr id="4" name="Picture 3"/>
          <p:cNvPicPr>
            <a:picLocks noChangeAspect="1" noChangeArrowheads="1"/>
          </p:cNvPicPr>
          <p:nvPr/>
        </p:nvPicPr>
        <p:blipFill>
          <a:blip r:embed="rId2" cstate="print"/>
          <a:srcRect/>
          <a:stretch>
            <a:fillRect/>
          </a:stretch>
        </p:blipFill>
        <p:spPr bwMode="auto">
          <a:xfrm>
            <a:off x="5257614" y="2060575"/>
            <a:ext cx="3829235" cy="403272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9"/>
            <a:ext cx="7772400" cy="785817"/>
          </a:xfrm>
        </p:spPr>
        <p:txBody>
          <a:bodyPr>
            <a:normAutofit/>
          </a:bodyPr>
          <a:lstStyle/>
          <a:p>
            <a:r>
              <a:rPr lang="el-GR" sz="3200" b="1" dirty="0" smtClean="0"/>
              <a:t>Τα άτομα της Τρίτης Ηλικίας</a:t>
            </a:r>
            <a:endParaRPr lang="el-GR" sz="3200" dirty="0"/>
          </a:p>
        </p:txBody>
      </p:sp>
      <p:sp>
        <p:nvSpPr>
          <p:cNvPr id="3" name="2 - Υπότιτλος"/>
          <p:cNvSpPr>
            <a:spLocks noGrp="1"/>
          </p:cNvSpPr>
          <p:nvPr>
            <p:ph type="subTitle" idx="1"/>
          </p:nvPr>
        </p:nvSpPr>
        <p:spPr>
          <a:xfrm>
            <a:off x="642910" y="1285860"/>
            <a:ext cx="4214842" cy="4352940"/>
          </a:xfrm>
        </p:spPr>
        <p:txBody>
          <a:bodyPr>
            <a:normAutofit/>
          </a:bodyPr>
          <a:lstStyle/>
          <a:p>
            <a:pPr>
              <a:buFont typeface="Arial" pitchFamily="34" charset="0"/>
              <a:buChar char="•"/>
            </a:pPr>
            <a:r>
              <a:rPr lang="el-GR" sz="2200" dirty="0" smtClean="0">
                <a:solidFill>
                  <a:schemeClr val="tx1"/>
                </a:solidFill>
              </a:rPr>
              <a:t>Έχουν γνώσεις, πείρα και σοφία.</a:t>
            </a:r>
          </a:p>
          <a:p>
            <a:pPr>
              <a:buFont typeface="Arial" pitchFamily="34" charset="0"/>
              <a:buChar char="•"/>
            </a:pPr>
            <a:r>
              <a:rPr lang="el-GR" sz="2200" dirty="0" smtClean="0">
                <a:solidFill>
                  <a:schemeClr val="tx1"/>
                </a:solidFill>
              </a:rPr>
              <a:t>Δημιούργησαν οικογένεια και μεγάλωσαν τα παιδιά τους.</a:t>
            </a:r>
          </a:p>
          <a:p>
            <a:pPr>
              <a:buFont typeface="Arial" pitchFamily="34" charset="0"/>
              <a:buChar char="•"/>
            </a:pPr>
            <a:r>
              <a:rPr lang="el-GR" sz="2200" dirty="0" smtClean="0">
                <a:solidFill>
                  <a:schemeClr val="tx1"/>
                </a:solidFill>
              </a:rPr>
              <a:t>Προσέφεραν κι εργάστηκαν για την οικογένειά τους και για την κοινωνία και μερικοί/-</a:t>
            </a:r>
            <a:r>
              <a:rPr lang="el-GR" sz="2200" dirty="0" err="1" smtClean="0">
                <a:solidFill>
                  <a:schemeClr val="tx1"/>
                </a:solidFill>
              </a:rPr>
              <a:t>ές</a:t>
            </a:r>
            <a:r>
              <a:rPr lang="el-GR" sz="2200" dirty="0" smtClean="0">
                <a:solidFill>
                  <a:schemeClr val="tx1"/>
                </a:solidFill>
              </a:rPr>
              <a:t> συνεχίζουν να το κάνουν ακόμα. </a:t>
            </a:r>
          </a:p>
          <a:p>
            <a:pPr>
              <a:buFont typeface="Arial" pitchFamily="34" charset="0"/>
              <a:buChar char="•"/>
            </a:pPr>
            <a:r>
              <a:rPr lang="el-GR" sz="2200" dirty="0" smtClean="0">
                <a:solidFill>
                  <a:schemeClr val="tx1"/>
                </a:solidFill>
              </a:rPr>
              <a:t>Δικαιούνται το σεβασμό των επόμενων γενεών.</a:t>
            </a:r>
          </a:p>
          <a:p>
            <a:endParaRPr lang="el-GR" dirty="0"/>
          </a:p>
        </p:txBody>
      </p:sp>
      <p:pic>
        <p:nvPicPr>
          <p:cNvPr id="4" name="Picture 2"/>
          <p:cNvPicPr>
            <a:picLocks noChangeAspect="1" noChangeArrowheads="1"/>
          </p:cNvPicPr>
          <p:nvPr/>
        </p:nvPicPr>
        <p:blipFill>
          <a:blip r:embed="rId2" cstate="print"/>
          <a:srcRect/>
          <a:stretch>
            <a:fillRect/>
          </a:stretch>
        </p:blipFill>
        <p:spPr bwMode="auto">
          <a:xfrm>
            <a:off x="5286380" y="1214422"/>
            <a:ext cx="3356545" cy="1885952"/>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5429256" y="3929066"/>
            <a:ext cx="3102450" cy="204581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214290"/>
            <a:ext cx="7786742" cy="3711785"/>
          </a:xfrm>
          <a:prstGeom prst="rect">
            <a:avLst/>
          </a:prstGeom>
        </p:spPr>
        <p:txBody>
          <a:bodyPr wrap="square">
            <a:spAutoFit/>
          </a:bodyPr>
          <a:lstStyle/>
          <a:p>
            <a:pPr marL="342900" lvl="0" indent="-342900" algn="ctr">
              <a:lnSpc>
                <a:spcPct val="150000"/>
              </a:lnSpc>
              <a:spcBef>
                <a:spcPct val="20000"/>
              </a:spcBef>
              <a:buClr>
                <a:schemeClr val="tx1"/>
              </a:buClr>
              <a:defRPr/>
            </a:pPr>
            <a:r>
              <a:rPr lang="el-GR" sz="2400" dirty="0"/>
              <a:t>Τα τελευταία χρόνια έχει αυξηθεί ο μέσος όρος ζωής των ανθρώπων, διότι:</a:t>
            </a:r>
          </a:p>
          <a:p>
            <a:pPr marL="342900" lvl="0" indent="-342900" algn="ctr">
              <a:lnSpc>
                <a:spcPct val="150000"/>
              </a:lnSpc>
              <a:spcBef>
                <a:spcPct val="20000"/>
              </a:spcBef>
              <a:buClr>
                <a:schemeClr val="tx1"/>
              </a:buClr>
              <a:buFont typeface="Arial" pitchFamily="34" charset="0"/>
              <a:buChar char="•"/>
              <a:defRPr/>
            </a:pPr>
            <a:r>
              <a:rPr lang="el-GR" sz="2400" dirty="0"/>
              <a:t>Βελτιώνεται το </a:t>
            </a:r>
            <a:r>
              <a:rPr lang="el-GR" sz="2400" dirty="0" smtClean="0"/>
              <a:t> βιοτικό επίπεδο </a:t>
            </a:r>
            <a:endParaRPr lang="el-GR" sz="2400" dirty="0"/>
          </a:p>
          <a:p>
            <a:pPr marL="342900" lvl="0" indent="-342900" algn="ctr">
              <a:lnSpc>
                <a:spcPct val="150000"/>
              </a:lnSpc>
              <a:spcBef>
                <a:spcPct val="20000"/>
              </a:spcBef>
              <a:buFont typeface="Arial" pitchFamily="34" charset="0"/>
              <a:buChar char="•"/>
              <a:defRPr/>
            </a:pPr>
            <a:r>
              <a:rPr lang="el-GR" sz="2400" dirty="0" smtClean="0"/>
              <a:t>Βελτιώνονται </a:t>
            </a:r>
            <a:r>
              <a:rPr lang="el-GR" sz="2400" dirty="0"/>
              <a:t>οι συνθήκες </a:t>
            </a:r>
            <a:r>
              <a:rPr lang="el-GR" sz="2400" dirty="0" smtClean="0"/>
              <a:t>ζωής </a:t>
            </a:r>
            <a:r>
              <a:rPr lang="el-GR" sz="2400" dirty="0"/>
              <a:t>στις μεγαλύτερες </a:t>
            </a:r>
            <a:r>
              <a:rPr lang="el-GR" sz="2400" dirty="0" smtClean="0"/>
              <a:t>ηλικίες</a:t>
            </a:r>
          </a:p>
          <a:p>
            <a:pPr marL="342900" indent="-342900" algn="ctr">
              <a:lnSpc>
                <a:spcPct val="150000"/>
              </a:lnSpc>
              <a:spcBef>
                <a:spcPct val="20000"/>
              </a:spcBef>
              <a:buFont typeface="Arial" pitchFamily="34" charset="0"/>
              <a:buChar char="•"/>
              <a:defRPr/>
            </a:pPr>
            <a:r>
              <a:rPr lang="el-GR" sz="2400" dirty="0"/>
              <a:t>Μειώνονται οι θάνατοι από ασθένειες</a:t>
            </a:r>
          </a:p>
          <a:p>
            <a:pPr marL="342900" lvl="0" indent="-342900" algn="ctr">
              <a:lnSpc>
                <a:spcPct val="150000"/>
              </a:lnSpc>
              <a:spcBef>
                <a:spcPct val="20000"/>
              </a:spcBef>
              <a:buFont typeface="Arial" pitchFamily="34" charset="0"/>
              <a:buChar char="•"/>
              <a:defRPr/>
            </a:pPr>
            <a:endParaRPr lang="el-GR" sz="2400" dirty="0"/>
          </a:p>
        </p:txBody>
      </p:sp>
      <p:pic>
        <p:nvPicPr>
          <p:cNvPr id="7169" name="Picture 1" descr="C:\Users\user\Desktop\images (1).jpg"/>
          <p:cNvPicPr>
            <a:picLocks noChangeAspect="1" noChangeArrowheads="1"/>
          </p:cNvPicPr>
          <p:nvPr/>
        </p:nvPicPr>
        <p:blipFill>
          <a:blip r:embed="rId2" cstate="print"/>
          <a:srcRect/>
          <a:stretch>
            <a:fillRect/>
          </a:stretch>
        </p:blipFill>
        <p:spPr bwMode="auto">
          <a:xfrm>
            <a:off x="928662" y="4429132"/>
            <a:ext cx="3028950" cy="1514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9"/>
            <a:ext cx="7772400" cy="785817"/>
          </a:xfrm>
        </p:spPr>
        <p:txBody>
          <a:bodyPr>
            <a:noAutofit/>
          </a:bodyPr>
          <a:lstStyle/>
          <a:p>
            <a:r>
              <a:rPr lang="el-GR" sz="3200" b="1" dirty="0" smtClean="0"/>
              <a:t>Αλλαγές που συμβαίνουν στο σώμα των ηλικιωμένων</a:t>
            </a:r>
            <a:endParaRPr lang="el-GR" sz="3200" dirty="0"/>
          </a:p>
        </p:txBody>
      </p:sp>
      <p:sp>
        <p:nvSpPr>
          <p:cNvPr id="3" name="2 - Υπότιτλος"/>
          <p:cNvSpPr>
            <a:spLocks noGrp="1"/>
          </p:cNvSpPr>
          <p:nvPr>
            <p:ph type="subTitle" idx="1"/>
          </p:nvPr>
        </p:nvSpPr>
        <p:spPr>
          <a:xfrm>
            <a:off x="500034" y="1500174"/>
            <a:ext cx="4857784" cy="4714908"/>
          </a:xfrm>
        </p:spPr>
        <p:txBody>
          <a:bodyPr>
            <a:noAutofit/>
          </a:bodyPr>
          <a:lstStyle/>
          <a:p>
            <a:pPr lvl="0">
              <a:buFont typeface="Arial" pitchFamily="34" charset="0"/>
              <a:buChar char="•"/>
            </a:pPr>
            <a:r>
              <a:rPr lang="el-GR" sz="2200" dirty="0">
                <a:solidFill>
                  <a:schemeClr val="tx1"/>
                </a:solidFill>
              </a:rPr>
              <a:t>Εξασθενούν οι σωματικές δυνάμεις: αργό βάδισμα, ελάττωση της αντοχής, προβλήματα υγείας.</a:t>
            </a:r>
          </a:p>
          <a:p>
            <a:pPr lvl="0">
              <a:buFont typeface="Arial" pitchFamily="34" charset="0"/>
              <a:buChar char="•"/>
            </a:pPr>
            <a:r>
              <a:rPr lang="el-GR" sz="2200" dirty="0">
                <a:solidFill>
                  <a:schemeClr val="tx1"/>
                </a:solidFill>
              </a:rPr>
              <a:t>Αμβλύνονται οι αισθήσεις, ιδιαίτερα η </a:t>
            </a:r>
            <a:r>
              <a:rPr lang="el-GR" sz="2200" dirty="0" smtClean="0">
                <a:solidFill>
                  <a:schemeClr val="tx1"/>
                </a:solidFill>
              </a:rPr>
              <a:t>όραση και η ακοή.</a:t>
            </a:r>
            <a:endParaRPr lang="el-GR" sz="2200" dirty="0">
              <a:solidFill>
                <a:schemeClr val="tx1"/>
              </a:solidFill>
            </a:endParaRPr>
          </a:p>
          <a:p>
            <a:pPr lvl="0">
              <a:buFont typeface="Arial" pitchFamily="34" charset="0"/>
              <a:buChar char="•"/>
            </a:pPr>
            <a:r>
              <a:rPr lang="el-GR" sz="2200" dirty="0" smtClean="0">
                <a:solidFill>
                  <a:schemeClr val="tx1"/>
                </a:solidFill>
              </a:rPr>
              <a:t>Περιορίζεται </a:t>
            </a:r>
            <a:r>
              <a:rPr lang="el-GR" sz="2200" dirty="0">
                <a:solidFill>
                  <a:schemeClr val="tx1"/>
                </a:solidFill>
              </a:rPr>
              <a:t>η ενεργητικότητα.</a:t>
            </a:r>
          </a:p>
          <a:p>
            <a:pPr lvl="0">
              <a:buFont typeface="Arial" pitchFamily="34" charset="0"/>
              <a:buChar char="•"/>
            </a:pPr>
            <a:r>
              <a:rPr lang="el-GR" sz="2200" dirty="0" smtClean="0">
                <a:solidFill>
                  <a:schemeClr val="tx1"/>
                </a:solidFill>
              </a:rPr>
              <a:t>Εξασθενεί </a:t>
            </a:r>
            <a:r>
              <a:rPr lang="el-GR" sz="2200" dirty="0">
                <a:solidFill>
                  <a:schemeClr val="tx1"/>
                </a:solidFill>
              </a:rPr>
              <a:t>η μνήμη και στρέφεται περισσότερο στο απώτερο παρελθόν (επικράτηση της μακροπρόθεσμης μνήμης εις βάρος της βραχυπρόθεσμης).</a:t>
            </a:r>
          </a:p>
          <a:p>
            <a:endParaRPr lang="el-GR" sz="2000" dirty="0">
              <a:solidFill>
                <a:schemeClr val="tx1"/>
              </a:solidFill>
            </a:endParaRPr>
          </a:p>
        </p:txBody>
      </p:sp>
      <p:pic>
        <p:nvPicPr>
          <p:cNvPr id="4" name="3 - Εικόνα" descr="C:\Users\user\Desktop\zoe-beausire-rosette-mauricette-et-roby-11.jpg"/>
          <p:cNvPicPr/>
          <p:nvPr/>
        </p:nvPicPr>
        <p:blipFill>
          <a:blip r:embed="rId2" cstate="print"/>
          <a:srcRect/>
          <a:stretch>
            <a:fillRect/>
          </a:stretch>
        </p:blipFill>
        <p:spPr bwMode="auto">
          <a:xfrm>
            <a:off x="5786446" y="1285860"/>
            <a:ext cx="2754755" cy="2205044"/>
          </a:xfrm>
          <a:prstGeom prst="rect">
            <a:avLst/>
          </a:prstGeom>
          <a:ln>
            <a:noFill/>
          </a:ln>
          <a:effectLst>
            <a:outerShdw blurRad="292100" dist="139700" dir="2700000" algn="tl" rotWithShape="0">
              <a:srgbClr val="333333">
                <a:alpha val="65000"/>
              </a:srgbClr>
            </a:outerShdw>
          </a:effectLst>
        </p:spPr>
      </p:pic>
      <p:pic>
        <p:nvPicPr>
          <p:cNvPr id="5" name="4 - Εικόνα" descr="C:\Users\user\Desktop\zoe-beausire-rosette-mauricette-et-roby-10.jpg"/>
          <p:cNvPicPr/>
          <p:nvPr/>
        </p:nvPicPr>
        <p:blipFill>
          <a:blip r:embed="rId3" cstate="print"/>
          <a:srcRect/>
          <a:stretch>
            <a:fillRect/>
          </a:stretch>
        </p:blipFill>
        <p:spPr bwMode="auto">
          <a:xfrm>
            <a:off x="6215074" y="3643314"/>
            <a:ext cx="2276515" cy="284350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428605"/>
            <a:ext cx="7772400" cy="1071569"/>
          </a:xfrm>
        </p:spPr>
        <p:txBody>
          <a:bodyPr>
            <a:normAutofit/>
          </a:bodyPr>
          <a:lstStyle/>
          <a:p>
            <a:r>
              <a:rPr lang="el-GR" sz="3200" b="1" dirty="0" smtClean="0"/>
              <a:t>Αλλαγές που συμβαίνουν στην καθημερινή ζωή των ηλικιωμένων</a:t>
            </a:r>
            <a:endParaRPr lang="el-GR" sz="3200" dirty="0"/>
          </a:p>
        </p:txBody>
      </p:sp>
      <p:sp>
        <p:nvSpPr>
          <p:cNvPr id="3" name="2 - Υπότιτλος"/>
          <p:cNvSpPr>
            <a:spLocks noGrp="1"/>
          </p:cNvSpPr>
          <p:nvPr>
            <p:ph type="subTitle" idx="1"/>
          </p:nvPr>
        </p:nvSpPr>
        <p:spPr>
          <a:xfrm>
            <a:off x="714348" y="1643050"/>
            <a:ext cx="4286280" cy="4857784"/>
          </a:xfrm>
        </p:spPr>
        <p:txBody>
          <a:bodyPr>
            <a:normAutofit/>
          </a:bodyPr>
          <a:lstStyle/>
          <a:p>
            <a:pPr>
              <a:buFont typeface="Arial" pitchFamily="34" charset="0"/>
              <a:buChar char="•"/>
            </a:pPr>
            <a:r>
              <a:rPr lang="el-GR" sz="2400" dirty="0" smtClean="0">
                <a:solidFill>
                  <a:schemeClr val="tx1"/>
                </a:solidFill>
              </a:rPr>
              <a:t>Μερικοί, ανάλογα με τις συνθήκες της ζωής τους, αισθάνονται παραμελημένοι.</a:t>
            </a:r>
          </a:p>
          <a:p>
            <a:pPr>
              <a:buFont typeface="Arial" pitchFamily="34" charset="0"/>
              <a:buChar char="•"/>
            </a:pPr>
            <a:r>
              <a:rPr lang="el-GR" sz="2400" dirty="0" smtClean="0">
                <a:solidFill>
                  <a:schemeClr val="tx1"/>
                </a:solidFill>
              </a:rPr>
              <a:t>Όταν χάνεται ο/η σύζυγος αισθάνονται μεγαλύτερη μοναξιά.</a:t>
            </a:r>
          </a:p>
          <a:p>
            <a:pPr>
              <a:buFont typeface="Arial" pitchFamily="34" charset="0"/>
              <a:buChar char="•"/>
            </a:pPr>
            <a:r>
              <a:rPr lang="el-GR" sz="2400" dirty="0" smtClean="0">
                <a:solidFill>
                  <a:schemeClr val="tx1"/>
                </a:solidFill>
              </a:rPr>
              <a:t>Μειώνεται η προσαρμοστικότητά τους.</a:t>
            </a:r>
          </a:p>
          <a:p>
            <a:pPr>
              <a:buFont typeface="Arial" pitchFamily="34" charset="0"/>
              <a:buChar char="•"/>
            </a:pPr>
            <a:r>
              <a:rPr lang="el-GR" sz="2400" dirty="0" smtClean="0">
                <a:solidFill>
                  <a:schemeClr val="tx1"/>
                </a:solidFill>
              </a:rPr>
              <a:t>Είναι συνήθως συντηρητικοί και επιφυλακτικοί με </a:t>
            </a:r>
            <a:r>
              <a:rPr lang="el-GR" sz="2400" dirty="0" err="1" smtClean="0">
                <a:solidFill>
                  <a:schemeClr val="tx1"/>
                </a:solidFill>
              </a:rPr>
              <a:t>ο,τιδήποτε</a:t>
            </a:r>
            <a:r>
              <a:rPr lang="el-GR" sz="2400" dirty="0" smtClean="0">
                <a:solidFill>
                  <a:schemeClr val="tx1"/>
                </a:solidFill>
              </a:rPr>
              <a:t> καινούριο.</a:t>
            </a:r>
            <a:endParaRPr lang="el-GR" sz="2400" dirty="0" smtClean="0">
              <a:solidFill>
                <a:schemeClr val="tx1"/>
              </a:solidFill>
            </a:endParaRPr>
          </a:p>
          <a:p>
            <a:endParaRPr lang="el-GR" dirty="0"/>
          </a:p>
        </p:txBody>
      </p:sp>
      <p:pic>
        <p:nvPicPr>
          <p:cNvPr id="4" name="3 - Εικόνα" descr="C:\Users\user\Desktop\zoe-beausire-rosette-mauricette-et-roby-12.jpg"/>
          <p:cNvPicPr/>
          <p:nvPr/>
        </p:nvPicPr>
        <p:blipFill>
          <a:blip r:embed="rId2" cstate="print"/>
          <a:srcRect/>
          <a:stretch>
            <a:fillRect/>
          </a:stretch>
        </p:blipFill>
        <p:spPr bwMode="auto">
          <a:xfrm>
            <a:off x="6357950" y="2786058"/>
            <a:ext cx="2285582" cy="2847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4757742" cy="4786346"/>
          </a:xfrm>
        </p:spPr>
        <p:txBody>
          <a:bodyPr>
            <a:noAutofit/>
          </a:bodyPr>
          <a:lstStyle/>
          <a:p>
            <a:pPr lvl="0"/>
            <a:r>
              <a:rPr lang="el-GR" sz="2200" dirty="0" smtClean="0"/>
              <a:t>Συχνά νιώθουν ψυχική </a:t>
            </a:r>
            <a:r>
              <a:rPr lang="el-GR" sz="2200" dirty="0"/>
              <a:t>κούραση, απαισιοδοξία, τάση απομόνωσης</a:t>
            </a:r>
            <a:r>
              <a:rPr lang="el-GR" sz="2200" dirty="0" smtClean="0"/>
              <a:t>.</a:t>
            </a:r>
            <a:r>
              <a:rPr lang="el-GR" sz="2200" dirty="0"/>
              <a:t/>
            </a:r>
            <a:br>
              <a:rPr lang="el-GR" sz="2200" dirty="0"/>
            </a:br>
            <a:r>
              <a:rPr lang="el-GR" sz="2200" dirty="0"/>
              <a:t>Αισθάνονται να παραγκωνίζονται από την κοινωνική ζωή εξαιτίας των εξελίξεων που αδυνατούν να </a:t>
            </a:r>
            <a:r>
              <a:rPr lang="el-GR" sz="2200" dirty="0" smtClean="0"/>
              <a:t>παρακολουθήσουν</a:t>
            </a:r>
            <a:r>
              <a:rPr lang="el-GR" sz="2200" dirty="0"/>
              <a:t>.</a:t>
            </a:r>
            <a:br>
              <a:rPr lang="el-GR" sz="2200" dirty="0"/>
            </a:br>
            <a:r>
              <a:rPr lang="el-GR" sz="2200" dirty="0"/>
              <a:t>Διακρίνονται από εμμονές, πείσμα και αδιαλλαξία.</a:t>
            </a:r>
            <a:br>
              <a:rPr lang="el-GR" sz="2200" dirty="0"/>
            </a:br>
            <a:r>
              <a:rPr lang="el-GR" sz="2200" dirty="0"/>
              <a:t>Κρίνουν έντονα τους νέους για τις επιλογές τους εξωραΐζοντας τη δική τους γενιά και διατυμπανίζοντας τα επιτεύγματά τους.</a:t>
            </a:r>
            <a:r>
              <a:rPr lang="el-GR" sz="2000" dirty="0"/>
              <a:t/>
            </a:r>
            <a:br>
              <a:rPr lang="el-GR" sz="2000" dirty="0"/>
            </a:br>
            <a:endParaRPr lang="el-GR" sz="2000" dirty="0"/>
          </a:p>
        </p:txBody>
      </p:sp>
      <p:pic>
        <p:nvPicPr>
          <p:cNvPr id="3" name="Picture 1" descr="C:\Users\kmerakou\Desktop\elderly-senior-grandfather-teen-granddaughter-17570566.jpg"/>
          <p:cNvPicPr>
            <a:picLocks noChangeAspect="1" noChangeArrowheads="1"/>
          </p:cNvPicPr>
          <p:nvPr/>
        </p:nvPicPr>
        <p:blipFill>
          <a:blip r:embed="rId2" cstate="print"/>
          <a:srcRect/>
          <a:stretch>
            <a:fillRect/>
          </a:stretch>
        </p:blipFill>
        <p:spPr bwMode="auto">
          <a:xfrm>
            <a:off x="5429256" y="1571612"/>
            <a:ext cx="3286116" cy="2542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571480"/>
            <a:ext cx="5857900" cy="3200876"/>
          </a:xfrm>
          <a:prstGeom prst="rect">
            <a:avLst/>
          </a:prstGeom>
        </p:spPr>
        <p:txBody>
          <a:bodyPr wrap="square">
            <a:spAutoFit/>
          </a:bodyPr>
          <a:lstStyle/>
          <a:p>
            <a:r>
              <a:rPr lang="el-GR" sz="2400" dirty="0" smtClean="0"/>
              <a:t>Τι μπορούμε να κάνουμε γι’ αυτούς ;</a:t>
            </a:r>
          </a:p>
          <a:p>
            <a:endParaRPr lang="el-GR" sz="2400" dirty="0" smtClean="0"/>
          </a:p>
          <a:p>
            <a:pPr>
              <a:buFont typeface="Wingdings" pitchFamily="2" charset="2"/>
              <a:buChar char="Ø"/>
            </a:pPr>
            <a:r>
              <a:rPr lang="el-GR" sz="2200" dirty="0" smtClean="0"/>
              <a:t>Να είμαστε δίπλα τους να τους υποστηρίξουμε.</a:t>
            </a:r>
          </a:p>
          <a:p>
            <a:pPr>
              <a:buFont typeface="Wingdings" pitchFamily="2" charset="2"/>
              <a:buChar char="Ø"/>
            </a:pPr>
            <a:r>
              <a:rPr lang="el-GR" sz="2200" dirty="0" smtClean="0"/>
              <a:t>Να προσπαθούμε να τους φροντίσουμε στο σπίτι όσο μπορούμε.</a:t>
            </a:r>
          </a:p>
          <a:p>
            <a:pPr>
              <a:buFont typeface="Wingdings" pitchFamily="2" charset="2"/>
              <a:buChar char="Ø"/>
            </a:pPr>
            <a:r>
              <a:rPr lang="el-GR" sz="2200" dirty="0" smtClean="0"/>
              <a:t>Να ζητάμε τις συμβουλές τους </a:t>
            </a:r>
            <a:r>
              <a:rPr lang="el-GR" sz="2200" dirty="0" smtClean="0">
                <a:solidFill>
                  <a:srgbClr val="000000"/>
                </a:solidFill>
                <a:cs typeface="Arial" pitchFamily="34" charset="0"/>
              </a:rPr>
              <a:t>γιατί έχουν πείρα.</a:t>
            </a:r>
            <a:endParaRPr lang="el-GR" sz="2200" dirty="0" smtClean="0"/>
          </a:p>
          <a:p>
            <a:pPr>
              <a:buFont typeface="Wingdings" pitchFamily="2" charset="2"/>
              <a:buChar char="Ø"/>
            </a:pPr>
            <a:r>
              <a:rPr lang="el-GR" sz="2200" dirty="0" smtClean="0"/>
              <a:t>Να περνάμε χρόνο μαζί τους με δραστηριότητες που αρέσουν σε όλους.</a:t>
            </a:r>
            <a:endParaRPr lang="el-GR" sz="2200" dirty="0" smtClean="0"/>
          </a:p>
        </p:txBody>
      </p:sp>
      <p:pic>
        <p:nvPicPr>
          <p:cNvPr id="3" name="Picture 1"/>
          <p:cNvPicPr>
            <a:picLocks noChangeAspect="1" noChangeArrowheads="1"/>
          </p:cNvPicPr>
          <p:nvPr/>
        </p:nvPicPr>
        <p:blipFill>
          <a:blip r:embed="rId2" cstate="print"/>
          <a:srcRect/>
          <a:stretch>
            <a:fillRect/>
          </a:stretch>
        </p:blipFill>
        <p:spPr bwMode="auto">
          <a:xfrm>
            <a:off x="4714876" y="3786190"/>
            <a:ext cx="3899315" cy="2636912"/>
          </a:xfrm>
          <a:prstGeom prst="rect">
            <a:avLst/>
          </a:prstGeom>
          <a:ln>
            <a:noFill/>
          </a:ln>
          <a:effectLst>
            <a:outerShdw blurRad="292100" dist="139700" dir="2700000" algn="tl" rotWithShape="0">
              <a:srgbClr val="333333">
                <a:alpha val="65000"/>
              </a:srgbClr>
            </a:outerShdw>
          </a:effectLst>
        </p:spPr>
      </p:pic>
      <p:sp>
        <p:nvSpPr>
          <p:cNvPr id="5121" name="Rectangle 1"/>
          <p:cNvSpPr>
            <a:spLocks noChangeArrowheads="1"/>
          </p:cNvSpPr>
          <p:nvPr/>
        </p:nvSpPr>
        <p:spPr bwMode="auto">
          <a:xfrm>
            <a:off x="500034" y="3463981"/>
            <a:ext cx="45720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547</Words>
  <Application>Microsoft Office PowerPoint</Application>
  <PresentationFormat>Προβολή στην οθόνη (4:3)</PresentationFormat>
  <Paragraphs>46</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 Η ΑΞΙΑ ΤΗΣ ΤΡΙΤΗΣ ΗΛΙΚΙΑΣ ΚΑΤΑΝΟΩΝΤΑΣ ΚΑΙ ΦΡΟΝΤΙΖΟΝΤΑΣ  ΤΟΝ ΠΑΠΠΟΥ ΚΑΙ ΤΗΝ ΓΙΑΓΙΑ</vt:lpstr>
      <vt:lpstr>Τι είναι η Τρίτη Ηλικία</vt:lpstr>
      <vt:lpstr>Οι ηλικιωμένοι στους μύθους και στην ιστορία</vt:lpstr>
      <vt:lpstr>Τα άτομα της Τρίτης Ηλικίας</vt:lpstr>
      <vt:lpstr>Διαφάνεια 5</vt:lpstr>
      <vt:lpstr>Αλλαγές που συμβαίνουν στο σώμα των ηλικιωμένων</vt:lpstr>
      <vt:lpstr>Αλλαγές που συμβαίνουν στην καθημερινή ζωή των ηλικιωμένων</vt:lpstr>
      <vt:lpstr>Συχνά νιώθουν ψυχική κούραση, απαισιοδοξία, τάση απομόνωσης. Αισθάνονται να παραγκωνίζονται από την κοινωνική ζωή εξαιτίας των εξελίξεων που αδυνατούν να παρακολουθήσουν. Διακρίνονται από εμμονές, πείσμα και αδιαλλαξία. Κρίνουν έντονα τους νέους για τις επιλογές τους εξωραΐζοντας τη δική τους γενιά και διατυμπανίζοντας τα επιτεύγματά τους. </vt:lpstr>
      <vt:lpstr>Διαφάνεια 9</vt:lpstr>
      <vt:lpstr>Διαφάνεια 10</vt:lpstr>
      <vt:lpstr>Διαφάνεια 11</vt:lpstr>
      <vt:lpstr>Οι φυσιολογικές αλλαγές που σχετίζονται με την ηλικία είναι αναμενόμενες. O άνθρωπος μπορεί να προσαρμόζεται έτσι ώστε να συνεχίσει να ζει μία ευτυχισμένη, υγιή και δραστήρια ζωή!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Η ΑΞΙΑ ΤΗΣ ΤΡΙΤΗΣ ΗΛΙΚΙΑΣ ΚΑΤΑΝΟΩΝΤΑΣ ΚΑΙ ΦΡΟΝΤΙΖΟΝΤΑΣ  ΤΟΝ ΠΑΠΠΟΥ ΚΑΙ ΤΗΝ ΓΙΑΓΙΑ</dc:title>
  <dc:creator>user</dc:creator>
  <cp:lastModifiedBy>user</cp:lastModifiedBy>
  <cp:revision>41</cp:revision>
  <dcterms:created xsi:type="dcterms:W3CDTF">2023-04-26T17:11:12Z</dcterms:created>
  <dcterms:modified xsi:type="dcterms:W3CDTF">2023-04-26T18:36:10Z</dcterms:modified>
</cp:coreProperties>
</file>