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DED3B-D8FC-4D0B-A135-B8D729960394}" type="datetimeFigureOut">
              <a:rPr lang="el-GR" smtClean="0"/>
              <a:pPr/>
              <a:t>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716BE-EF31-4B23-8256-D8F532F045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Κ. Π. ΚΑΒΑΦΗΣ</a:t>
            </a:r>
            <a:endParaRPr lang="el-GR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 descr="C:\Users\user\Desktop\200px-Konstantinos_Kavaf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2286016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user\Desktop\AlexCavafyHou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285992"/>
            <a:ext cx="2286016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497783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Καβαφικό τοπίο: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zh-CN" sz="2000" b="1" dirty="0"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Aπουσιάζει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σχεδόν τελείως η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περιγραφή της φύσης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( και όπου υπάρχουν φυσικές εικόνες υποδηλώνονται με τέτοιο τρόπο ώστε να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εσωτερικοποιούνται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)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3" name="2 - Εικόνα" descr="C:\Users\dell\Desktop\202056g-38784ea7-5cd1-4d1e-bd9b-0402114e8b3d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357430"/>
            <a:ext cx="5984199" cy="4086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291669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Χρήση προσωπείων: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Τα ποιήματά του χαρακτηρίζονται από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θεατρικότητα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 Στο έργο του δρουν πρόσωπα/ </a:t>
            </a:r>
            <a:r>
              <a:rPr kumimoji="0" lang="el-GR" altLang="zh-CN" sz="2000" b="1" i="0" u="sng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προσωπεία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,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όπως στο αρχαίο δράμα, πίσω από τα οποία κρύβεται ο ποιητής και υποδύεται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ρόλους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, ψάχνοντας διέξοδο για αν εκφράσει τα συναισθήματά του.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23554" name="Picture 2" descr="C:\Users\user\Desktop\-1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000240"/>
            <a:ext cx="6076950" cy="4562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Διπλωμένη γωνία"/>
          <p:cNvSpPr/>
          <p:nvPr/>
        </p:nvSpPr>
        <p:spPr>
          <a:xfrm>
            <a:off x="571472" y="714356"/>
            <a:ext cx="7572428" cy="4786346"/>
          </a:xfrm>
          <a:prstGeom prst="foldedCorne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l-GR" dirty="0"/>
              <a:t> </a:t>
            </a:r>
            <a:r>
              <a:rPr lang="el-GR" sz="2000" b="1" dirty="0">
                <a:latin typeface="Cambria" pitchFamily="18" charset="0"/>
                <a:ea typeface="Cambria" pitchFamily="18" charset="0"/>
              </a:rPr>
              <a:t>29 Απριλίου </a:t>
            </a:r>
            <a:r>
              <a:rPr lang="el-GR" sz="2000" b="1" dirty="0" smtClean="0">
                <a:latin typeface="Cambria" pitchFamily="18" charset="0"/>
                <a:ea typeface="Cambria" pitchFamily="18" charset="0"/>
              </a:rPr>
              <a:t>1863-</a:t>
            </a:r>
            <a:r>
              <a:rPr lang="el-GR" sz="2000" b="1" dirty="0">
                <a:latin typeface="Cambria" pitchFamily="18" charset="0"/>
                <a:ea typeface="Cambria" pitchFamily="18" charset="0"/>
              </a:rPr>
              <a:t> 29 </a:t>
            </a:r>
            <a:r>
              <a:rPr lang="el-GR" sz="2000" b="1" dirty="0" smtClean="0">
                <a:latin typeface="Cambria" pitchFamily="18" charset="0"/>
                <a:ea typeface="Cambria" pitchFamily="18" charset="0"/>
              </a:rPr>
              <a:t>Απριλίου</a:t>
            </a:r>
            <a:r>
              <a:rPr lang="el-GR" sz="2000" b="1" dirty="0">
                <a:latin typeface="Cambria" pitchFamily="18" charset="0"/>
                <a:ea typeface="Cambria" pitchFamily="18" charset="0"/>
              </a:rPr>
              <a:t> </a:t>
            </a:r>
            <a:r>
              <a:rPr lang="el-GR" sz="2000" b="1" dirty="0" smtClean="0">
                <a:latin typeface="Cambria" pitchFamily="18" charset="0"/>
                <a:ea typeface="Cambria" pitchFamily="18" charset="0"/>
              </a:rPr>
              <a:t>1933</a:t>
            </a:r>
            <a:r>
              <a:rPr lang="el-GR" sz="2000" b="1" dirty="0">
                <a:latin typeface="Cambria" pitchFamily="18" charset="0"/>
                <a:ea typeface="Cambria" pitchFamily="18" charset="0"/>
              </a:rPr>
              <a:t> </a:t>
            </a:r>
            <a:r>
              <a:rPr lang="el-GR" sz="2000" b="1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l-GR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l-GR" altLang="zh-CN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Ήταν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Φαναριώτης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Kωνσταντινουπολίτης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στην καταγωγή.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Γεννήθηκε και έζησε στην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Aλεξάνδρεια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της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Aιγύπτου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Eκφράζει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το πνεύμα του κοσμοπολιτισμού και του οικουμενισμού της ελληνικής Διασποράς.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Aπό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την άλλη πλευρά, όμως, εκφράζει και το προσωπικό του δράμα, τα πάθη του, τη μοναξιά και την απομόνωση από τον έξω κόσμο.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85786" y="428604"/>
            <a:ext cx="76438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bg2"/>
                </a:solidFill>
                <a:latin typeface="Cambria" pitchFamily="18" charset="0"/>
                <a:ea typeface="Cambria" pitchFamily="18" charset="0"/>
              </a:rPr>
              <a:t>Τα ποιήματά του, ανάλογα με το θεματικό πεδίο ή τη θεματική «περιοχή» τους, διακρίνονται σε τρεις κατηγορίες</a:t>
            </a:r>
            <a:r>
              <a:rPr lang="el-GR" sz="2000" dirty="0" smtClean="0">
                <a:solidFill>
                  <a:schemeClr val="bg2"/>
                </a:solidFill>
                <a:latin typeface="Cambria" pitchFamily="18" charset="0"/>
                <a:ea typeface="Cambria" pitchFamily="18" charset="0"/>
              </a:rPr>
              <a:t>:</a:t>
            </a:r>
          </a:p>
          <a:p>
            <a:endParaRPr lang="el-GR" sz="2000" dirty="0">
              <a:latin typeface="Cambria" pitchFamily="18" charset="0"/>
              <a:ea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l-GR" sz="2000" b="1" dirty="0">
                <a:latin typeface="Cambria" pitchFamily="18" charset="0"/>
                <a:ea typeface="Cambria" pitchFamily="18" charset="0"/>
              </a:rPr>
              <a:t>διδακτικά ή </a:t>
            </a:r>
            <a:r>
              <a:rPr lang="el-GR" sz="2000" b="1" dirty="0" smtClean="0">
                <a:latin typeface="Cambria" pitchFamily="18" charset="0"/>
                <a:ea typeface="Cambria" pitchFamily="18" charset="0"/>
              </a:rPr>
              <a:t>φιλοσοφικά 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(</a:t>
            </a:r>
            <a:r>
              <a:rPr lang="el-GR" sz="2000" dirty="0" err="1">
                <a:latin typeface="Cambria" pitchFamily="18" charset="0"/>
                <a:ea typeface="Cambria" pitchFamily="18" charset="0"/>
              </a:rPr>
              <a:t>Απολείπειν</a:t>
            </a:r>
            <a:r>
              <a:rPr lang="el-GR" sz="2000" dirty="0">
                <a:latin typeface="Cambria" pitchFamily="18" charset="0"/>
                <a:ea typeface="Cambria" pitchFamily="18" charset="0"/>
              </a:rPr>
              <a:t> ο Θεός </a:t>
            </a:r>
            <a:r>
              <a:rPr lang="el-GR" sz="2000" dirty="0" err="1" smtClean="0">
                <a:latin typeface="Cambria" pitchFamily="18" charset="0"/>
                <a:ea typeface="Cambria" pitchFamily="18" charset="0"/>
              </a:rPr>
              <a:t>Αντώνιον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, Τείχη…)</a:t>
            </a:r>
          </a:p>
          <a:p>
            <a:endParaRPr lang="el-GR" sz="2000" dirty="0">
              <a:latin typeface="Cambria" pitchFamily="18" charset="0"/>
              <a:ea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l-GR" sz="2000" b="1" dirty="0">
                <a:latin typeface="Cambria" pitchFamily="18" charset="0"/>
                <a:ea typeface="Cambria" pitchFamily="18" charset="0"/>
              </a:rPr>
              <a:t>ιστορικά 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(Τρώες, Θερμοπύλες, </a:t>
            </a:r>
            <a:r>
              <a:rPr lang="el-GR" sz="2000" dirty="0">
                <a:latin typeface="Cambria" pitchFamily="18" charset="0"/>
                <a:ea typeface="Cambria" pitchFamily="18" charset="0"/>
              </a:rPr>
              <a:t>Ο Βασιλεύς 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Δημήτριος…)</a:t>
            </a:r>
          </a:p>
          <a:p>
            <a:endParaRPr lang="el-GR" sz="2000" dirty="0">
              <a:latin typeface="Cambria" pitchFamily="18" charset="0"/>
              <a:ea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l-GR" sz="2000" b="1" dirty="0" smtClean="0">
                <a:latin typeface="Cambria" pitchFamily="18" charset="0"/>
                <a:ea typeface="Cambria" pitchFamily="18" charset="0"/>
              </a:rPr>
              <a:t>αισθησιακά-ερωτικά 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(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H </a:t>
            </a:r>
            <a:r>
              <a:rPr lang="el-GR" sz="2000" dirty="0">
                <a:latin typeface="Cambria" pitchFamily="18" charset="0"/>
                <a:ea typeface="Cambria" pitchFamily="18" charset="0"/>
              </a:rPr>
              <a:t>αρρώστια του 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K</a:t>
            </a:r>
            <a:r>
              <a:rPr lang="el-GR" sz="2000" dirty="0" err="1" smtClean="0">
                <a:latin typeface="Cambria" pitchFamily="18" charset="0"/>
                <a:ea typeface="Cambria" pitchFamily="18" charset="0"/>
              </a:rPr>
              <a:t>λείτου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,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K</a:t>
            </a:r>
            <a:r>
              <a:rPr lang="el-GR" sz="2000" dirty="0" err="1">
                <a:latin typeface="Cambria" pitchFamily="18" charset="0"/>
                <a:ea typeface="Cambria" pitchFamily="18" charset="0"/>
              </a:rPr>
              <a:t>ίμων</a:t>
            </a:r>
            <a:r>
              <a:rPr lang="el-GR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  <a:ea typeface="Cambria" pitchFamily="18" charset="0"/>
              </a:rPr>
              <a:t>Λεάρχου</a:t>
            </a:r>
            <a:r>
              <a:rPr lang="el-GR" sz="2000" dirty="0" smtClean="0">
                <a:latin typeface="Cambria" pitchFamily="18" charset="0"/>
                <a:ea typeface="Cambria" pitchFamily="18" charset="0"/>
              </a:rPr>
              <a:t>…)</a:t>
            </a:r>
            <a:endParaRPr lang="el-GR" sz="2000" b="1" dirty="0" smtClean="0">
              <a:latin typeface="Cambria" pitchFamily="18" charset="0"/>
              <a:ea typeface="Cambria" pitchFamily="18" charset="0"/>
            </a:endParaRPr>
          </a:p>
          <a:p>
            <a:endParaRPr lang="el-GR" sz="2000" b="1" dirty="0">
              <a:latin typeface="Cambria" pitchFamily="18" charset="0"/>
              <a:ea typeface="Cambria" pitchFamily="18" charset="0"/>
            </a:endParaRPr>
          </a:p>
          <a:p>
            <a:r>
              <a:rPr lang="el-GR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  <a:ea typeface="Cambria" pitchFamily="18" charset="0"/>
              </a:rPr>
              <a:t>Η διάκριση αυτή δεν είναι απόλυτη.</a:t>
            </a:r>
          </a:p>
        </p:txBody>
      </p:sp>
      <p:pic>
        <p:nvPicPr>
          <p:cNvPr id="3074" name="Picture 2" descr="C:\Users\user\Desktop\o-arnitheis-den-metanione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929066"/>
            <a:ext cx="4929190" cy="2587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28368"/>
            <a:ext cx="864396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Μορφή ποιημάτων: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Ένα από τα κύρια χαρακτηριστικά είναι η ιδιότυπη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γλώσσα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του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Kαβάφη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l-GR" altLang="zh-CN" sz="2000" dirty="0"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Πρόκειται για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λόγια γλώσσα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με τύπους της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δημοτικής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αλλά και των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αρχαίων ελληνικών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(μείγμα καθαρεύουσας και δημοτικής). 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Μερικές φορές έχει και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ιδιωματικούς τύπους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της Κωνσταντινούπολης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 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Η καβαφική γλώσσα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αναγνωρίζεται εύκολα.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1638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286124"/>
            <a:ext cx="3929090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43722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Τα ποιήματά του είναι μοντέρνα/ νεωτερικά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zh-CN" sz="2000" dirty="0"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Συνήθως, δεν έχουν ομοιοκαταληξία, οι στροφές μπορεί να μην έχουν ίσο αριθμό στίχων και οι στίχοι είναι ανισοσύλλαβοι.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Το μέτρο είναι συνήθως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ιαμβικό.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Μερικές φορές απουσιάζει η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στίξη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Άλλες όμως φορές η στίξη παίζει σημαντικό ρόλο (π.χ. ειρωνεία, σκηνοθετικές οδηγίες απαγγελίας, όπως χαμήλωμα φωνής όταν έχουμε παρένθεση).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17410" name="Picture 2" descr="C:\Users\user\Desktop\k-p-kabaf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057525"/>
            <a:ext cx="6076950" cy="3800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84053"/>
            <a:ext cx="821537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Ο ποιητικός του λόγος είναι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zh-CN" sz="2000" dirty="0"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απλός, λιτός, πυκνός, επιγραμματικός, </a:t>
            </a:r>
            <a:r>
              <a:rPr kumimoji="0" lang="el-GR" altLang="zh-CN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αντιρητορικός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, </a:t>
            </a:r>
            <a:r>
              <a:rPr kumimoji="0" lang="el-GR" altLang="zh-CN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πεζολογικός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συνήθως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χωρίς διακοσμητικά επίθετα και λυρικές εκφράσεις,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zh-CN" sz="2000" b="1" dirty="0"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χωρίς πλούσια εκφραστικά μέσα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3" name="Picture 1" descr="C:\Users\user\Desktop\27-19-thumb-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562225"/>
            <a:ext cx="5810250" cy="429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53790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H αφήγηση και οι περιγραφές του είναι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ρεαλιστικές.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zh-CN" sz="2000" b="1" dirty="0">
              <a:solidFill>
                <a:schemeClr val="bg2"/>
              </a:solidFill>
              <a:latin typeface="Cambria" pitchFamily="18" charset="0"/>
              <a:ea typeface="Cambria" pitchFamily="18" charset="0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Ο λόγος του χαρακτηρίζεται από ακριβολογία.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18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19458" name="Picture 2" descr="C:\Users\user\Desktop\Phot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918205"/>
            <a:ext cx="6662752" cy="4858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859738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Ιστορικότητα: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Στο έργο του Καβάφη, ο μύθος και η ιστορία συναντούν την ποίηση, μετουσιώνονται σε ποίηση.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Η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συμβολική χρήση των αρχαίων μύθων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και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ιστορικών προσώπων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είναι από τα κύρια χαρακτηριστικά του έργου του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Σε πολλά ποιήματα αντλεί τα θέματά του από την ιστορία.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H αγαπημένη του ιστορική περίοδος είναι κυρίως η </a:t>
            </a:r>
            <a:r>
              <a:rPr kumimoji="0" lang="el-GR" altLang="zh-CN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Eλληνιστική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και η περίοδος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της ρωμαϊκής κυριαρχίας στην Ανατολή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(Πτολεμαίοι,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Σέλευκοι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,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Kαίσαρ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,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Aντώνιος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), οι τελευταίοι, δηλαδή, αιώνες του αρχαίου κόσμου.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Εμπνέεται επίσης, αλλά πολύ λιγότερο, από την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ελληνική μυθολογία,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την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κλασική αρχαιότητα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και το </a:t>
            </a:r>
            <a:r>
              <a:rPr kumimoji="0" lang="el-GR" altLang="zh-CN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Bυζάντιο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Tον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γοητεύει κυρίως η παρακμή, η αποτυχία, η  ήττα του αρχαίου ελληνικού κόσμου.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pic>
        <p:nvPicPr>
          <p:cNvPr id="3" name="Picture 2" descr="Konstantinos Kavaf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5286388"/>
            <a:ext cx="4468677" cy="1143353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Ύφος: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Yπολανθάνει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λεπτή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ειρωνεία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και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σαρκασμός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που γίνεται  κάποιες φορές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αυτοσαρκασμός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.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altLang="zh-CN" sz="2000" dirty="0" smtClean="0">
                <a:latin typeface="Cambria" pitchFamily="18" charset="0"/>
                <a:ea typeface="Cambria" pitchFamily="18" charset="0"/>
                <a:cs typeface="Calibri" pitchFamily="34" charset="0"/>
              </a:rPr>
              <a:t>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Ο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δραματικός μονόλογος, η αποστροφή  (το ποιητικό υποκείμενο απευθύνεται στο “εσύ”) 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και ο </a:t>
            </a:r>
            <a:r>
              <a:rPr kumimoji="0" lang="el-G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διάλογος</a:t>
            </a:r>
            <a:r>
              <a:rPr kumimoji="0" lang="el-G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Calibri" pitchFamily="34" charset="0"/>
              </a:rPr>
              <a:t> είναι από τους κύριους αφηγηματικούς τρόπους που χρησιμοποιεί.  </a:t>
            </a:r>
            <a:endParaRPr kumimoji="0" lang="el-G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user\Desktop\kavaf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571744"/>
            <a:ext cx="2715519" cy="4062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390</Words>
  <Application>Microsoft Office PowerPoint</Application>
  <PresentationFormat>Προβολή στην οθόνη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Κ. Π. ΚΑΒΑΦΗΣ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Κ. Π. ΚΑΒΑΦΗΣ</dc:title>
  <dc:creator>user</dc:creator>
  <cp:lastModifiedBy>user</cp:lastModifiedBy>
  <cp:revision>29</cp:revision>
  <dcterms:created xsi:type="dcterms:W3CDTF">2021-04-01T17:26:38Z</dcterms:created>
  <dcterms:modified xsi:type="dcterms:W3CDTF">2021-04-02T05:44:35Z</dcterms:modified>
</cp:coreProperties>
</file>