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4" r:id="rId5"/>
    <p:sldId id="275"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7B6D686-8D75-49AD-98F9-87EDBB49FD7F}" type="datetimeFigureOut">
              <a:rPr lang="el-GR" smtClean="0"/>
              <a:pPr/>
              <a:t>26/3/2023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48FC18-9FE4-45B9-9C34-01737280F331}" type="slidenum">
              <a:rPr lang="el-GR" smtClean="0"/>
              <a:pPr/>
              <a:t>‹#›</a:t>
            </a:fld>
            <a:endParaRPr lang="el-GR"/>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6D686-8D75-49AD-98F9-87EDBB49FD7F}" type="datetimeFigureOut">
              <a:rPr lang="el-GR" smtClean="0"/>
              <a:pPr/>
              <a:t>26/3/2023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8FC18-9FE4-45B9-9C34-01737280F33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772400" cy="1285883"/>
          </a:xfrm>
        </p:spPr>
        <p:txBody>
          <a:bodyPr>
            <a:normAutofit/>
          </a:bodyPr>
          <a:lstStyle/>
          <a:p>
            <a:r>
              <a:rPr lang="el-GR" sz="2700" b="1" dirty="0" smtClean="0">
                <a:latin typeface="Arial" pitchFamily="34" charset="0"/>
                <a:cs typeface="Arial" pitchFamily="34" charset="0"/>
              </a:rPr>
              <a:t>Γενιά του </a:t>
            </a:r>
            <a:r>
              <a:rPr lang="el-GR" sz="2700" b="1" dirty="0" smtClean="0">
                <a:latin typeface="Arial" pitchFamily="34" charset="0"/>
                <a:cs typeface="Arial" pitchFamily="34" charset="0"/>
              </a:rPr>
              <a:t>1920</a:t>
            </a:r>
            <a:br>
              <a:rPr lang="el-GR" sz="2700" b="1" dirty="0" smtClean="0">
                <a:latin typeface="Arial" pitchFamily="34" charset="0"/>
                <a:cs typeface="Arial" pitchFamily="34" charset="0"/>
              </a:rPr>
            </a:br>
            <a:r>
              <a:rPr lang="el-GR" sz="2200" b="1" dirty="0" smtClean="0">
                <a:latin typeface="Arial" pitchFamily="34" charset="0"/>
                <a:cs typeface="Arial" pitchFamily="34" charset="0"/>
              </a:rPr>
              <a:t>ΝΕΟΣΥΜΒΟΛΙΣΜΟΣ/ ΝΕΟΡΟΜΑΝΤΙΣΜΟΣ</a:t>
            </a:r>
            <a:r>
              <a:rPr lang="el-GR" sz="2200" dirty="0" smtClean="0">
                <a:latin typeface="Arial" pitchFamily="34" charset="0"/>
                <a:cs typeface="Arial" pitchFamily="34" charset="0"/>
              </a:rPr>
              <a:t/>
            </a:r>
            <a:br>
              <a:rPr lang="el-GR" sz="2200" dirty="0" smtClean="0">
                <a:latin typeface="Arial" pitchFamily="34" charset="0"/>
                <a:cs typeface="Arial" pitchFamily="34" charset="0"/>
              </a:rPr>
            </a:br>
            <a:endParaRPr lang="el-GR" sz="2200" dirty="0">
              <a:latin typeface="Arial" pitchFamily="34" charset="0"/>
              <a:cs typeface="Arial" pitchFamily="34" charset="0"/>
            </a:endParaRPr>
          </a:p>
        </p:txBody>
      </p:sp>
      <p:sp>
        <p:nvSpPr>
          <p:cNvPr id="3" name="2 - Υπότιτλος"/>
          <p:cNvSpPr>
            <a:spLocks noGrp="1"/>
          </p:cNvSpPr>
          <p:nvPr>
            <p:ph type="subTitle" idx="1"/>
          </p:nvPr>
        </p:nvSpPr>
        <p:spPr>
          <a:xfrm>
            <a:off x="1371600" y="1714488"/>
            <a:ext cx="6400800" cy="3924312"/>
          </a:xfrm>
        </p:spPr>
        <p:txBody>
          <a:bodyPr>
            <a:normAutofit fontScale="92500" lnSpcReduction="20000"/>
          </a:bodyPr>
          <a:lstStyle/>
          <a:p>
            <a:r>
              <a:rPr lang="el-GR" sz="2600" dirty="0" smtClean="0">
                <a:solidFill>
                  <a:schemeClr val="tx1"/>
                </a:solidFill>
                <a:latin typeface="Arial" pitchFamily="34" charset="0"/>
                <a:cs typeface="Arial" pitchFamily="34" charset="0"/>
              </a:rPr>
              <a:t>Γύρω </a:t>
            </a:r>
            <a:r>
              <a:rPr lang="el-GR" sz="2600" dirty="0" smtClean="0">
                <a:solidFill>
                  <a:schemeClr val="tx1"/>
                </a:solidFill>
                <a:latin typeface="Arial" pitchFamily="34" charset="0"/>
                <a:cs typeface="Arial" pitchFamily="34" charset="0"/>
              </a:rPr>
              <a:t>στο </a:t>
            </a:r>
            <a:r>
              <a:rPr lang="el-GR" sz="2600" dirty="0" smtClean="0">
                <a:solidFill>
                  <a:schemeClr val="tx1"/>
                </a:solidFill>
                <a:latin typeface="Arial" pitchFamily="34" charset="0"/>
                <a:cs typeface="Arial" pitchFamily="34" charset="0"/>
              </a:rPr>
              <a:t>1920, κάνουν την εμφάνισή τους ορισμένοι ποιητές βαθύτατα επηρεασμένοι απ' </a:t>
            </a:r>
            <a:r>
              <a:rPr lang="el-GR" sz="2600" dirty="0" smtClean="0">
                <a:solidFill>
                  <a:schemeClr val="tx1"/>
                </a:solidFill>
                <a:latin typeface="Arial" pitchFamily="34" charset="0"/>
                <a:cs typeface="Arial" pitchFamily="34" charset="0"/>
              </a:rPr>
              <a:t>τον </a:t>
            </a:r>
            <a:r>
              <a:rPr lang="el-GR" sz="2600" dirty="0" smtClean="0">
                <a:solidFill>
                  <a:schemeClr val="tx1"/>
                </a:solidFill>
                <a:latin typeface="Arial" pitchFamily="34" charset="0"/>
                <a:cs typeface="Arial" pitchFamily="34" charset="0"/>
              </a:rPr>
              <a:t>γαλλικό συμβολισμό, τους οποίους συνήθως κατατάσσουμε στη λεγόμενη ομάδα του </a:t>
            </a:r>
            <a:r>
              <a:rPr lang="el-GR" sz="2600" b="1" dirty="0" err="1" smtClean="0">
                <a:solidFill>
                  <a:schemeClr val="tx1"/>
                </a:solidFill>
                <a:latin typeface="Arial" pitchFamily="34" charset="0"/>
                <a:cs typeface="Arial" pitchFamily="34" charset="0"/>
              </a:rPr>
              <a:t>νεοσυμβολισμού</a:t>
            </a:r>
            <a:r>
              <a:rPr lang="el-GR" sz="2600" b="1" dirty="0" smtClean="0">
                <a:solidFill>
                  <a:schemeClr val="tx1"/>
                </a:solidFill>
                <a:latin typeface="Arial" pitchFamily="34" charset="0"/>
                <a:cs typeface="Arial" pitchFamily="34" charset="0"/>
              </a:rPr>
              <a:t> ή νεορομαντισμού</a:t>
            </a:r>
            <a:r>
              <a:rPr lang="el-GR" sz="2600" dirty="0" smtClean="0">
                <a:solidFill>
                  <a:schemeClr val="tx1"/>
                </a:solidFill>
                <a:latin typeface="Arial" pitchFamily="34" charset="0"/>
                <a:cs typeface="Arial" pitchFamily="34" charset="0"/>
              </a:rPr>
              <a:t>. Οι κυριότεροι εκπρόσωποι αυτής της ομάδας είναι οι Κώστας </a:t>
            </a:r>
            <a:r>
              <a:rPr lang="el-GR" sz="2600" dirty="0" err="1" smtClean="0">
                <a:solidFill>
                  <a:schemeClr val="tx1"/>
                </a:solidFill>
                <a:latin typeface="Arial" pitchFamily="34" charset="0"/>
                <a:cs typeface="Arial" pitchFamily="34" charset="0"/>
              </a:rPr>
              <a:t>Ουράνης</a:t>
            </a:r>
            <a:r>
              <a:rPr lang="el-GR" sz="2600" dirty="0" smtClean="0">
                <a:solidFill>
                  <a:schemeClr val="tx1"/>
                </a:solidFill>
                <a:latin typeface="Arial" pitchFamily="34" charset="0"/>
                <a:cs typeface="Arial" pitchFamily="34" charset="0"/>
              </a:rPr>
              <a:t>, </a:t>
            </a:r>
            <a:r>
              <a:rPr lang="el-GR" sz="2600" b="1" dirty="0" smtClean="0">
                <a:solidFill>
                  <a:schemeClr val="tx1"/>
                </a:solidFill>
                <a:latin typeface="Arial" pitchFamily="34" charset="0"/>
                <a:cs typeface="Arial" pitchFamily="34" charset="0"/>
              </a:rPr>
              <a:t>Ναπολέων </a:t>
            </a:r>
            <a:r>
              <a:rPr lang="el-GR" sz="2600" b="1" dirty="0" err="1" smtClean="0">
                <a:solidFill>
                  <a:schemeClr val="tx1"/>
                </a:solidFill>
                <a:latin typeface="Arial" pitchFamily="34" charset="0"/>
                <a:cs typeface="Arial" pitchFamily="34" charset="0"/>
              </a:rPr>
              <a:t>Λαπαθιώτης</a:t>
            </a:r>
            <a:r>
              <a:rPr lang="el-GR" sz="2600" b="1" dirty="0" smtClean="0">
                <a:solidFill>
                  <a:schemeClr val="tx1"/>
                </a:solidFill>
                <a:latin typeface="Arial" pitchFamily="34" charset="0"/>
                <a:cs typeface="Arial" pitchFamily="34" charset="0"/>
              </a:rPr>
              <a:t>, </a:t>
            </a:r>
            <a:r>
              <a:rPr lang="el-GR" sz="2600" b="1" dirty="0" err="1" smtClean="0">
                <a:solidFill>
                  <a:schemeClr val="tx1"/>
                </a:solidFill>
                <a:latin typeface="Arial" pitchFamily="34" charset="0"/>
                <a:cs typeface="Arial" pitchFamily="34" charset="0"/>
              </a:rPr>
              <a:t>Τέλλος</a:t>
            </a:r>
            <a:r>
              <a:rPr lang="el-GR" sz="2600" b="1" dirty="0" smtClean="0">
                <a:solidFill>
                  <a:schemeClr val="tx1"/>
                </a:solidFill>
                <a:latin typeface="Arial" pitchFamily="34" charset="0"/>
                <a:cs typeface="Arial" pitchFamily="34" charset="0"/>
              </a:rPr>
              <a:t> Άγρας</a:t>
            </a:r>
            <a:r>
              <a:rPr lang="el-GR" sz="2600" dirty="0" smtClean="0">
                <a:solidFill>
                  <a:schemeClr val="tx1"/>
                </a:solidFill>
                <a:latin typeface="Arial" pitchFamily="34" charset="0"/>
                <a:cs typeface="Arial" pitchFamily="34" charset="0"/>
              </a:rPr>
              <a:t>, Μήτσος Παπανικολάου, </a:t>
            </a:r>
            <a:r>
              <a:rPr lang="el-GR" sz="2600" b="1" dirty="0" smtClean="0">
                <a:solidFill>
                  <a:schemeClr val="tx1"/>
                </a:solidFill>
                <a:latin typeface="Arial" pitchFamily="34" charset="0"/>
                <a:cs typeface="Arial" pitchFamily="34" charset="0"/>
              </a:rPr>
              <a:t>Μαρία </a:t>
            </a:r>
            <a:r>
              <a:rPr lang="el-GR" sz="2600" b="1" dirty="0" err="1" smtClean="0">
                <a:solidFill>
                  <a:schemeClr val="tx1"/>
                </a:solidFill>
                <a:latin typeface="Arial" pitchFamily="34" charset="0"/>
                <a:cs typeface="Arial" pitchFamily="34" charset="0"/>
              </a:rPr>
              <a:t>Πολυδούρη</a:t>
            </a:r>
            <a:r>
              <a:rPr lang="el-GR" sz="2600" b="1" dirty="0" smtClean="0">
                <a:solidFill>
                  <a:schemeClr val="tx1"/>
                </a:solidFill>
                <a:latin typeface="Arial" pitchFamily="34" charset="0"/>
                <a:cs typeface="Arial" pitchFamily="34" charset="0"/>
              </a:rPr>
              <a:t>, Κώστας Γ. Καρυωτάκης,</a:t>
            </a:r>
            <a:r>
              <a:rPr lang="el-GR" sz="2600" dirty="0" smtClean="0">
                <a:solidFill>
                  <a:schemeClr val="tx1"/>
                </a:solidFill>
                <a:latin typeface="Arial" pitchFamily="34" charset="0"/>
                <a:cs typeface="Arial" pitchFamily="34" charset="0"/>
              </a:rPr>
              <a:t> καθώς και ορισμένοι άλλοι ελάσσονες ποιητές (</a:t>
            </a:r>
            <a:r>
              <a:rPr lang="el-GR" sz="2600" dirty="0" err="1" smtClean="0">
                <a:solidFill>
                  <a:schemeClr val="tx1"/>
                </a:solidFill>
                <a:latin typeface="Arial" pitchFamily="34" charset="0"/>
                <a:cs typeface="Arial" pitchFamily="34" charset="0"/>
              </a:rPr>
              <a:t>Μίνως</a:t>
            </a:r>
            <a:r>
              <a:rPr lang="el-GR" sz="2600" dirty="0" smtClean="0">
                <a:solidFill>
                  <a:schemeClr val="tx1"/>
                </a:solidFill>
                <a:latin typeface="Arial" pitchFamily="34" charset="0"/>
                <a:cs typeface="Arial" pitchFamily="34" charset="0"/>
              </a:rPr>
              <a:t> </a:t>
            </a:r>
            <a:r>
              <a:rPr lang="el-GR" sz="2600" dirty="0" err="1" smtClean="0">
                <a:solidFill>
                  <a:schemeClr val="tx1"/>
                </a:solidFill>
                <a:latin typeface="Arial" pitchFamily="34" charset="0"/>
                <a:cs typeface="Arial" pitchFamily="34" charset="0"/>
              </a:rPr>
              <a:t>Ζώτος</a:t>
            </a:r>
            <a:r>
              <a:rPr lang="el-GR" sz="2600" dirty="0" smtClean="0">
                <a:solidFill>
                  <a:schemeClr val="tx1"/>
                </a:solidFill>
                <a:latin typeface="Arial" pitchFamily="34" charset="0"/>
                <a:cs typeface="Arial" pitchFamily="34" charset="0"/>
              </a:rPr>
              <a:t>, </a:t>
            </a:r>
            <a:r>
              <a:rPr lang="el-GR" sz="2600" dirty="0" err="1" smtClean="0">
                <a:solidFill>
                  <a:schemeClr val="tx1"/>
                </a:solidFill>
                <a:latin typeface="Arial" pitchFamily="34" charset="0"/>
                <a:cs typeface="Arial" pitchFamily="34" charset="0"/>
              </a:rPr>
              <a:t>Λάμαρη</a:t>
            </a:r>
            <a:r>
              <a:rPr lang="el-GR" sz="2600" dirty="0" smtClean="0">
                <a:solidFill>
                  <a:schemeClr val="tx1"/>
                </a:solidFill>
                <a:latin typeface="Arial" pitchFamily="34" charset="0"/>
                <a:cs typeface="Arial" pitchFamily="34" charset="0"/>
              </a:rPr>
              <a:t> κ.ά.).</a:t>
            </a:r>
          </a:p>
          <a:p>
            <a:endParaRPr lang="el-GR" dirty="0"/>
          </a:p>
        </p:txBody>
      </p:sp>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214290"/>
            <a:ext cx="7358114" cy="1015663"/>
          </a:xfrm>
          <a:prstGeom prst="rect">
            <a:avLst/>
          </a:prstGeom>
        </p:spPr>
        <p:txBody>
          <a:bodyPr wrap="square">
            <a:spAutoFit/>
          </a:bodyPr>
          <a:lstStyle/>
          <a:p>
            <a:pPr algn="ctr"/>
            <a:r>
              <a:rPr lang="el-GR" sz="2000" dirty="0" smtClean="0">
                <a:latin typeface="Arial" pitchFamily="34" charset="0"/>
                <a:cs typeface="Arial" pitchFamily="34" charset="0"/>
              </a:rPr>
              <a:t>Το </a:t>
            </a:r>
            <a:r>
              <a:rPr lang="el-GR" sz="2000" dirty="0">
                <a:latin typeface="Arial" pitchFamily="34" charset="0"/>
                <a:cs typeface="Arial" pitchFamily="34" charset="0"/>
              </a:rPr>
              <a:t>1921 κυκλοφορεί </a:t>
            </a:r>
            <a:r>
              <a:rPr lang="el-GR" sz="2000" dirty="0" smtClean="0">
                <a:latin typeface="Arial" pitchFamily="34" charset="0"/>
                <a:cs typeface="Arial" pitchFamily="34" charset="0"/>
              </a:rPr>
              <a:t>τη δεύτερη </a:t>
            </a:r>
            <a:r>
              <a:rPr lang="el-GR" sz="2000" dirty="0">
                <a:latin typeface="Arial" pitchFamily="34" charset="0"/>
                <a:cs typeface="Arial" pitchFamily="34" charset="0"/>
              </a:rPr>
              <a:t>συλλογή του </a:t>
            </a:r>
            <a:r>
              <a:rPr lang="el-GR" sz="2000" dirty="0" smtClean="0">
                <a:latin typeface="Arial" pitchFamily="34" charset="0"/>
                <a:cs typeface="Arial" pitchFamily="34" charset="0"/>
              </a:rPr>
              <a:t>τα "</a:t>
            </a:r>
            <a:r>
              <a:rPr lang="el-GR" sz="2000" dirty="0">
                <a:latin typeface="Arial" pitchFamily="34" charset="0"/>
                <a:cs typeface="Arial" pitchFamily="34" charset="0"/>
              </a:rPr>
              <a:t>Νηπενθή</a:t>
            </a:r>
            <a:r>
              <a:rPr lang="el-GR" sz="2000" dirty="0" smtClean="0">
                <a:latin typeface="Arial" pitchFamily="34" charset="0"/>
                <a:cs typeface="Arial" pitchFamily="34" charset="0"/>
              </a:rPr>
              <a:t>". Εκείνο </a:t>
            </a:r>
            <a:r>
              <a:rPr lang="el-GR" sz="2000" dirty="0">
                <a:latin typeface="Arial" pitchFamily="34" charset="0"/>
                <a:cs typeface="Arial" pitchFamily="34" charset="0"/>
              </a:rPr>
              <a:t>τον </a:t>
            </a:r>
            <a:r>
              <a:rPr lang="el-GR" sz="2000" dirty="0" smtClean="0">
                <a:latin typeface="Arial" pitchFamily="34" charset="0"/>
                <a:cs typeface="Arial" pitchFamily="34" charset="0"/>
              </a:rPr>
              <a:t>καιρό συνδέεται </a:t>
            </a:r>
            <a:r>
              <a:rPr lang="el-GR" sz="2000" dirty="0">
                <a:latin typeface="Arial" pitchFamily="34" charset="0"/>
                <a:cs typeface="Arial" pitchFamily="34" charset="0"/>
              </a:rPr>
              <a:t>με </a:t>
            </a:r>
            <a:r>
              <a:rPr lang="el-GR" sz="2000" dirty="0" smtClean="0">
                <a:latin typeface="Arial" pitchFamily="34" charset="0"/>
                <a:cs typeface="Arial" pitchFamily="34" charset="0"/>
              </a:rPr>
              <a:t>την ποιήτρια Μαρία </a:t>
            </a:r>
            <a:r>
              <a:rPr lang="el-GR" sz="2000" dirty="0" err="1" smtClean="0">
                <a:latin typeface="Arial" pitchFamily="34" charset="0"/>
                <a:cs typeface="Arial" pitchFamily="34" charset="0"/>
              </a:rPr>
              <a:t>Πολυδούρη</a:t>
            </a:r>
            <a:r>
              <a:rPr lang="el-GR" sz="2000" dirty="0">
                <a:latin typeface="Arial" pitchFamily="34" charset="0"/>
                <a:cs typeface="Arial" pitchFamily="34" charset="0"/>
              </a:rPr>
              <a:t>, </a:t>
            </a:r>
            <a:r>
              <a:rPr lang="el-GR" sz="2000" dirty="0" smtClean="0">
                <a:latin typeface="Arial" pitchFamily="34" charset="0"/>
                <a:cs typeface="Arial" pitchFamily="34" charset="0"/>
              </a:rPr>
              <a:t>συνάδελφό του </a:t>
            </a:r>
            <a:r>
              <a:rPr lang="el-GR" sz="2000" dirty="0">
                <a:latin typeface="Arial" pitchFamily="34" charset="0"/>
                <a:cs typeface="Arial" pitchFamily="34" charset="0"/>
              </a:rPr>
              <a:t>στη </a:t>
            </a:r>
            <a:r>
              <a:rPr lang="el-GR" sz="2000" dirty="0" smtClean="0">
                <a:latin typeface="Arial" pitchFamily="34" charset="0"/>
                <a:cs typeface="Arial" pitchFamily="34" charset="0"/>
              </a:rPr>
              <a:t>Νομαρχία Αττικής</a:t>
            </a:r>
            <a:r>
              <a:rPr lang="el-GR" sz="2000" dirty="0">
                <a:latin typeface="Arial" pitchFamily="34" charset="0"/>
                <a:cs typeface="Arial" pitchFamily="34" charset="0"/>
              </a:rPr>
              <a:t>. </a:t>
            </a:r>
          </a:p>
        </p:txBody>
      </p:sp>
      <p:pic>
        <p:nvPicPr>
          <p:cNvPr id="5122" name="Picture 2" descr="C:\Users\user\Desktop\pol.jpg"/>
          <p:cNvPicPr>
            <a:picLocks noChangeAspect="1" noChangeArrowheads="1"/>
          </p:cNvPicPr>
          <p:nvPr/>
        </p:nvPicPr>
        <p:blipFill>
          <a:blip r:embed="rId2" cstate="print"/>
          <a:srcRect/>
          <a:stretch>
            <a:fillRect/>
          </a:stretch>
        </p:blipFill>
        <p:spPr bwMode="auto">
          <a:xfrm>
            <a:off x="4434846" y="2285992"/>
            <a:ext cx="4471026" cy="3460574"/>
          </a:xfrm>
          <a:prstGeom prst="rect">
            <a:avLst/>
          </a:prstGeom>
          <a:noFill/>
        </p:spPr>
      </p:pic>
      <p:pic>
        <p:nvPicPr>
          <p:cNvPr id="5123" name="Picture 3" descr="C:\Users\user\Desktop\nipenthi.jpg"/>
          <p:cNvPicPr>
            <a:picLocks noChangeAspect="1" noChangeArrowheads="1"/>
          </p:cNvPicPr>
          <p:nvPr/>
        </p:nvPicPr>
        <p:blipFill>
          <a:blip r:embed="rId3" cstate="print"/>
          <a:srcRect/>
          <a:stretch>
            <a:fillRect/>
          </a:stretch>
        </p:blipFill>
        <p:spPr bwMode="auto">
          <a:xfrm>
            <a:off x="571472" y="1571612"/>
            <a:ext cx="3048000" cy="4514850"/>
          </a:xfrm>
          <a:prstGeom prst="rect">
            <a:avLst/>
          </a:prstGeom>
          <a:noFill/>
        </p:spPr>
      </p:pic>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42976" y="428604"/>
            <a:ext cx="7286676" cy="1015663"/>
          </a:xfrm>
          <a:prstGeom prst="rect">
            <a:avLst/>
          </a:prstGeom>
        </p:spPr>
        <p:txBody>
          <a:bodyPr wrap="square">
            <a:spAutoFit/>
          </a:bodyPr>
          <a:lstStyle/>
          <a:p>
            <a:pPr algn="ctr"/>
            <a:r>
              <a:rPr lang="el-GR" sz="2000" dirty="0" smtClean="0">
                <a:latin typeface="Arial" pitchFamily="34" charset="0"/>
                <a:cs typeface="Arial" pitchFamily="34" charset="0"/>
              </a:rPr>
              <a:t>Το </a:t>
            </a:r>
            <a:r>
              <a:rPr lang="el-GR" sz="2000" dirty="0">
                <a:latin typeface="Arial" pitchFamily="34" charset="0"/>
                <a:cs typeface="Arial" pitchFamily="34" charset="0"/>
              </a:rPr>
              <a:t>1924 ταξιδεύει στο εξωτερικό, στην Ιταλία και τη Γερμανία. </a:t>
            </a:r>
            <a:r>
              <a:rPr lang="el-GR" sz="2000" dirty="0" smtClean="0">
                <a:latin typeface="Arial" pitchFamily="34" charset="0"/>
                <a:cs typeface="Arial" pitchFamily="34" charset="0"/>
              </a:rPr>
              <a:t>Τον Δεκέμβριο </a:t>
            </a:r>
            <a:r>
              <a:rPr lang="el-GR" sz="2000" dirty="0">
                <a:latin typeface="Arial" pitchFamily="34" charset="0"/>
                <a:cs typeface="Arial" pitchFamily="34" charset="0"/>
              </a:rPr>
              <a:t>του 1927 κυκλοφορεί η τελευταία του συλλογή, "Ελεγεία </a:t>
            </a:r>
            <a:r>
              <a:rPr lang="el-GR" sz="2000" dirty="0" smtClean="0">
                <a:latin typeface="Arial" pitchFamily="34" charset="0"/>
                <a:cs typeface="Arial" pitchFamily="34" charset="0"/>
              </a:rPr>
              <a:t>και Σάτιρες</a:t>
            </a:r>
            <a:r>
              <a:rPr lang="el-GR" sz="2000" dirty="0">
                <a:latin typeface="Arial" pitchFamily="34" charset="0"/>
                <a:cs typeface="Arial" pitchFamily="34" charset="0"/>
              </a:rPr>
              <a:t>".</a:t>
            </a:r>
          </a:p>
        </p:txBody>
      </p:sp>
      <p:pic>
        <p:nvPicPr>
          <p:cNvPr id="6146" name="Picture 2" descr="C:\Users\user\Desktop\book_12700_book_image_1.jpg"/>
          <p:cNvPicPr>
            <a:picLocks noChangeAspect="1" noChangeArrowheads="1"/>
          </p:cNvPicPr>
          <p:nvPr/>
        </p:nvPicPr>
        <p:blipFill>
          <a:blip r:embed="rId2" cstate="print"/>
          <a:srcRect/>
          <a:stretch>
            <a:fillRect/>
          </a:stretch>
        </p:blipFill>
        <p:spPr bwMode="auto">
          <a:xfrm>
            <a:off x="785786" y="1928802"/>
            <a:ext cx="3197096" cy="45958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357166"/>
            <a:ext cx="8215370" cy="3170099"/>
          </a:xfrm>
          <a:prstGeom prst="rect">
            <a:avLst/>
          </a:prstGeom>
        </p:spPr>
        <p:txBody>
          <a:bodyPr wrap="square">
            <a:spAutoFit/>
          </a:bodyPr>
          <a:lstStyle/>
          <a:p>
            <a:pPr algn="ctr"/>
            <a:r>
              <a:rPr lang="el-GR" sz="2000" dirty="0" smtClean="0">
                <a:latin typeface="Arial" pitchFamily="34" charset="0"/>
                <a:cs typeface="Arial" pitchFamily="34" charset="0"/>
              </a:rPr>
              <a:t>Τον  Φεβρουάριο </a:t>
            </a:r>
            <a:r>
              <a:rPr lang="el-GR" sz="2000" dirty="0">
                <a:latin typeface="Arial" pitchFamily="34" charset="0"/>
                <a:cs typeface="Arial" pitchFamily="34" charset="0"/>
              </a:rPr>
              <a:t>του 1928 ο Καρυωτάκης αποσπάται στην Πάτρα και </a:t>
            </a:r>
            <a:r>
              <a:rPr lang="el-GR" sz="2000" dirty="0" smtClean="0">
                <a:latin typeface="Arial" pitchFamily="34" charset="0"/>
                <a:cs typeface="Arial" pitchFamily="34" charset="0"/>
              </a:rPr>
              <a:t>τον Ιούνιο </a:t>
            </a:r>
            <a:r>
              <a:rPr lang="el-GR" sz="2000" dirty="0">
                <a:latin typeface="Arial" pitchFamily="34" charset="0"/>
                <a:cs typeface="Arial" pitchFamily="34" charset="0"/>
              </a:rPr>
              <a:t>στην Πρέβεζα. Από εκεί στέλνει απελπισμένα γράμματα </a:t>
            </a:r>
            <a:r>
              <a:rPr lang="el-GR" sz="2000" dirty="0" smtClean="0">
                <a:latin typeface="Arial" pitchFamily="34" charset="0"/>
                <a:cs typeface="Arial" pitchFamily="34" charset="0"/>
              </a:rPr>
              <a:t>σε συγγενείς </a:t>
            </a:r>
            <a:r>
              <a:rPr lang="el-GR" sz="2000" dirty="0">
                <a:latin typeface="Arial" pitchFamily="34" charset="0"/>
                <a:cs typeface="Arial" pitchFamily="34" charset="0"/>
              </a:rPr>
              <a:t>και φίλους, περιγράφοντας την αθλιότητα που κυριαρχεί </a:t>
            </a:r>
            <a:r>
              <a:rPr lang="el-GR" sz="2000" dirty="0" smtClean="0">
                <a:latin typeface="Arial" pitchFamily="34" charset="0"/>
                <a:cs typeface="Arial" pitchFamily="34" charset="0"/>
              </a:rPr>
              <a:t>σ’ αυτήν </a:t>
            </a:r>
            <a:r>
              <a:rPr lang="el-GR" sz="2000" dirty="0">
                <a:latin typeface="Arial" pitchFamily="34" charset="0"/>
                <a:cs typeface="Arial" pitchFamily="34" charset="0"/>
              </a:rPr>
              <a:t>την πόλη (χαρακτηριστικό το ποίημα ΠΡΕΒΕΖΑ). </a:t>
            </a:r>
            <a:r>
              <a:rPr lang="el-GR" sz="2000" dirty="0" smtClean="0">
                <a:latin typeface="Arial" pitchFamily="34" charset="0"/>
                <a:cs typeface="Arial" pitchFamily="34" charset="0"/>
              </a:rPr>
              <a:t>Στις </a:t>
            </a:r>
            <a:r>
              <a:rPr lang="el-GR" sz="2000" dirty="0">
                <a:latin typeface="Arial" pitchFamily="34" charset="0"/>
                <a:cs typeface="Arial" pitchFamily="34" charset="0"/>
              </a:rPr>
              <a:t>20 </a:t>
            </a:r>
            <a:r>
              <a:rPr lang="el-GR" sz="2000" dirty="0" smtClean="0">
                <a:latin typeface="Arial" pitchFamily="34" charset="0"/>
                <a:cs typeface="Arial" pitchFamily="34" charset="0"/>
              </a:rPr>
              <a:t>Ιουλίου πηγαίνει </a:t>
            </a:r>
            <a:r>
              <a:rPr lang="el-GR" sz="2000" dirty="0">
                <a:latin typeface="Arial" pitchFamily="34" charset="0"/>
                <a:cs typeface="Arial" pitchFamily="34" charset="0"/>
              </a:rPr>
              <a:t>στο </a:t>
            </a:r>
            <a:r>
              <a:rPr lang="el-GR" sz="2000" dirty="0" err="1">
                <a:latin typeface="Arial" pitchFamily="34" charset="0"/>
                <a:cs typeface="Arial" pitchFamily="34" charset="0"/>
              </a:rPr>
              <a:t>Μονολίθι</a:t>
            </a:r>
            <a:r>
              <a:rPr lang="el-GR" sz="2000" dirty="0">
                <a:latin typeface="Arial" pitchFamily="34" charset="0"/>
                <a:cs typeface="Arial" pitchFamily="34" charset="0"/>
              </a:rPr>
              <a:t> και </a:t>
            </a:r>
            <a:r>
              <a:rPr lang="el-GR" sz="2000" dirty="0" smtClean="0">
                <a:latin typeface="Arial" pitchFamily="34" charset="0"/>
                <a:cs typeface="Arial" pitchFamily="34" charset="0"/>
              </a:rPr>
              <a:t>πέφτει </a:t>
            </a:r>
            <a:r>
              <a:rPr lang="el-GR" sz="2000" dirty="0">
                <a:latin typeface="Arial" pitchFamily="34" charset="0"/>
                <a:cs typeface="Arial" pitchFamily="34" charset="0"/>
              </a:rPr>
              <a:t>στην θάλασσα προσπαθώντας -επί δέκα </a:t>
            </a:r>
            <a:r>
              <a:rPr lang="el-GR" sz="2000" dirty="0" smtClean="0">
                <a:latin typeface="Arial" pitchFamily="34" charset="0"/>
                <a:cs typeface="Arial" pitchFamily="34" charset="0"/>
              </a:rPr>
              <a:t>ώρες- </a:t>
            </a:r>
            <a:r>
              <a:rPr lang="el-GR" sz="2000" dirty="0">
                <a:latin typeface="Arial" pitchFamily="34" charset="0"/>
                <a:cs typeface="Arial" pitchFamily="34" charset="0"/>
              </a:rPr>
              <a:t>να </a:t>
            </a:r>
            <a:r>
              <a:rPr lang="el-GR" sz="2000" dirty="0" smtClean="0">
                <a:latin typeface="Arial" pitchFamily="34" charset="0"/>
                <a:cs typeface="Arial" pitchFamily="34" charset="0"/>
              </a:rPr>
              <a:t>πνιγεί. Μάταια </a:t>
            </a:r>
            <a:r>
              <a:rPr lang="el-GR" sz="2000" dirty="0">
                <a:latin typeface="Arial" pitchFamily="34" charset="0"/>
                <a:cs typeface="Arial" pitchFamily="34" charset="0"/>
              </a:rPr>
              <a:t>όμως γιατί ήταν καλός κολυμβητής. </a:t>
            </a:r>
            <a:r>
              <a:rPr lang="el-GR" sz="2000" dirty="0" smtClean="0">
                <a:latin typeface="Arial" pitchFamily="34" charset="0"/>
                <a:cs typeface="Arial" pitchFamily="34" charset="0"/>
              </a:rPr>
              <a:t>Το πρωί </a:t>
            </a:r>
            <a:r>
              <a:rPr lang="el-GR" sz="2000" dirty="0">
                <a:latin typeface="Arial" pitchFamily="34" charset="0"/>
                <a:cs typeface="Arial" pitchFamily="34" charset="0"/>
              </a:rPr>
              <a:t>της </a:t>
            </a:r>
            <a:r>
              <a:rPr lang="el-GR" sz="2000" dirty="0" smtClean="0">
                <a:latin typeface="Arial" pitchFamily="34" charset="0"/>
                <a:cs typeface="Arial" pitchFamily="34" charset="0"/>
              </a:rPr>
              <a:t>21</a:t>
            </a:r>
            <a:r>
              <a:rPr lang="el-GR" sz="2000" baseline="30000" dirty="0" smtClean="0">
                <a:latin typeface="Arial" pitchFamily="34" charset="0"/>
                <a:cs typeface="Arial" pitchFamily="34" charset="0"/>
              </a:rPr>
              <a:t>ης</a:t>
            </a:r>
            <a:r>
              <a:rPr lang="el-GR" sz="2000" dirty="0" smtClean="0">
                <a:latin typeface="Arial" pitchFamily="34" charset="0"/>
                <a:cs typeface="Arial" pitchFamily="34" charset="0"/>
              </a:rPr>
              <a:t> , </a:t>
            </a:r>
            <a:r>
              <a:rPr lang="el-GR" sz="2000" dirty="0">
                <a:latin typeface="Arial" pitchFamily="34" charset="0"/>
                <a:cs typeface="Arial" pitchFamily="34" charset="0"/>
              </a:rPr>
              <a:t>γυρνώντας σπίτι του, πίνει ήρεμος το γάλα που του </a:t>
            </a:r>
            <a:r>
              <a:rPr lang="el-GR" sz="2000" dirty="0" smtClean="0">
                <a:latin typeface="Arial" pitchFamily="34" charset="0"/>
                <a:cs typeface="Arial" pitchFamily="34" charset="0"/>
              </a:rPr>
              <a:t>προσφέρει η </a:t>
            </a:r>
            <a:r>
              <a:rPr lang="el-GR" sz="2000" dirty="0">
                <a:latin typeface="Arial" pitchFamily="34" charset="0"/>
                <a:cs typeface="Arial" pitchFamily="34" charset="0"/>
              </a:rPr>
              <a:t>σπιτονοικοκυρά του, ξαναφεύγει, αγοράζει ένα περίστροφο και πάει </a:t>
            </a:r>
            <a:r>
              <a:rPr lang="el-GR" sz="2000" dirty="0" smtClean="0">
                <a:latin typeface="Arial" pitchFamily="34" charset="0"/>
                <a:cs typeface="Arial" pitchFamily="34" charset="0"/>
              </a:rPr>
              <a:t>σ’ ένα </a:t>
            </a:r>
            <a:r>
              <a:rPr lang="el-GR" sz="2000" dirty="0">
                <a:latin typeface="Arial" pitchFamily="34" charset="0"/>
                <a:cs typeface="Arial" pitchFamily="34" charset="0"/>
              </a:rPr>
              <a:t>καφενεδάκι, όπου φυτεύει μια σφαίρα στην καρδιά του. </a:t>
            </a:r>
            <a:r>
              <a:rPr lang="el-GR" sz="2000" dirty="0" smtClean="0">
                <a:latin typeface="Arial" pitchFamily="34" charset="0"/>
                <a:cs typeface="Arial" pitchFamily="34" charset="0"/>
              </a:rPr>
              <a:t>Στην </a:t>
            </a:r>
            <a:r>
              <a:rPr lang="el-GR" sz="2000" dirty="0">
                <a:latin typeface="Arial" pitchFamily="34" charset="0"/>
                <a:cs typeface="Arial" pitchFamily="34" charset="0"/>
              </a:rPr>
              <a:t>τσέπη </a:t>
            </a:r>
            <a:r>
              <a:rPr lang="el-GR" sz="2000" dirty="0" smtClean="0">
                <a:latin typeface="Arial" pitchFamily="34" charset="0"/>
                <a:cs typeface="Arial" pitchFamily="34" charset="0"/>
              </a:rPr>
              <a:t>του βρίσκεται </a:t>
            </a:r>
            <a:r>
              <a:rPr lang="el-GR" sz="2000" dirty="0">
                <a:latin typeface="Arial" pitchFamily="34" charset="0"/>
                <a:cs typeface="Arial" pitchFamily="34" charset="0"/>
              </a:rPr>
              <a:t>το τελευταίο σημείωμά του :</a:t>
            </a:r>
          </a:p>
        </p:txBody>
      </p:sp>
      <p:pic>
        <p:nvPicPr>
          <p:cNvPr id="7170" name="Picture 2" descr="C:\Users\user\Desktop\αρχείο λήψης.jpg"/>
          <p:cNvPicPr>
            <a:picLocks noChangeAspect="1" noChangeArrowheads="1"/>
          </p:cNvPicPr>
          <p:nvPr/>
        </p:nvPicPr>
        <p:blipFill>
          <a:blip r:embed="rId2" cstate="print"/>
          <a:srcRect/>
          <a:stretch>
            <a:fillRect/>
          </a:stretch>
        </p:blipFill>
        <p:spPr bwMode="auto">
          <a:xfrm>
            <a:off x="5929322" y="4214818"/>
            <a:ext cx="2419350" cy="1885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9144000" cy="6186309"/>
          </a:xfrm>
          <a:prstGeom prst="rect">
            <a:avLst/>
          </a:prstGeom>
        </p:spPr>
        <p:txBody>
          <a:bodyPr wrap="square">
            <a:spAutoFit/>
          </a:bodyPr>
          <a:lstStyle/>
          <a:p>
            <a:r>
              <a:rPr lang="el-GR" dirty="0">
                <a:latin typeface="Arial" pitchFamily="34" charset="0"/>
                <a:cs typeface="Arial" pitchFamily="34" charset="0"/>
              </a:rPr>
              <a:t>Είναι καιρός να φανερώσω την τραγωδία μου. Το μεγαλύτερό μου </a:t>
            </a:r>
            <a:r>
              <a:rPr lang="el-GR" dirty="0" smtClean="0">
                <a:latin typeface="Arial" pitchFamily="34" charset="0"/>
                <a:cs typeface="Arial" pitchFamily="34" charset="0"/>
              </a:rPr>
              <a:t>ελάττωμα στάθηκε </a:t>
            </a:r>
            <a:r>
              <a:rPr lang="el-GR" dirty="0">
                <a:latin typeface="Arial" pitchFamily="34" charset="0"/>
                <a:cs typeface="Arial" pitchFamily="34" charset="0"/>
              </a:rPr>
              <a:t>η αχαλίνωτη περιέργειά μου, η νοσηρή φαντασία και η προσπάθειά </a:t>
            </a:r>
            <a:r>
              <a:rPr lang="el-GR" dirty="0" smtClean="0">
                <a:latin typeface="Arial" pitchFamily="34" charset="0"/>
                <a:cs typeface="Arial" pitchFamily="34" charset="0"/>
              </a:rPr>
              <a:t>μου να </a:t>
            </a:r>
            <a:r>
              <a:rPr lang="el-GR" dirty="0">
                <a:latin typeface="Arial" pitchFamily="34" charset="0"/>
                <a:cs typeface="Arial" pitchFamily="34" charset="0"/>
              </a:rPr>
              <a:t>πληροφορηθώ για όλες τις συγκινήσεις, χωρίς, τις περσότερες, να μπορώ </a:t>
            </a:r>
            <a:r>
              <a:rPr lang="el-GR" dirty="0" smtClean="0">
                <a:latin typeface="Arial" pitchFamily="34" charset="0"/>
                <a:cs typeface="Arial" pitchFamily="34" charset="0"/>
              </a:rPr>
              <a:t>να τις </a:t>
            </a:r>
            <a:r>
              <a:rPr lang="el-GR" dirty="0">
                <a:latin typeface="Arial" pitchFamily="34" charset="0"/>
                <a:cs typeface="Arial" pitchFamily="34" charset="0"/>
              </a:rPr>
              <a:t>αισθανθώ. Τη χυδαία όμως πράξη που μου αποδίδεται τη μισώ. Εζήτησα </a:t>
            </a:r>
            <a:r>
              <a:rPr lang="el-GR" dirty="0" smtClean="0">
                <a:latin typeface="Arial" pitchFamily="34" charset="0"/>
                <a:cs typeface="Arial" pitchFamily="34" charset="0"/>
              </a:rPr>
              <a:t>μόνο την </a:t>
            </a:r>
            <a:r>
              <a:rPr lang="el-GR" dirty="0">
                <a:latin typeface="Arial" pitchFamily="34" charset="0"/>
                <a:cs typeface="Arial" pitchFamily="34" charset="0"/>
              </a:rPr>
              <a:t>ιδεατή ατμόσφαιρά της, την έσχατη πικρία. Ούτε είμαι ο </a:t>
            </a:r>
            <a:r>
              <a:rPr lang="el-GR" dirty="0" smtClean="0">
                <a:latin typeface="Arial" pitchFamily="34" charset="0"/>
                <a:cs typeface="Arial" pitchFamily="34" charset="0"/>
              </a:rPr>
              <a:t>κατάλληλος άνθρωπος </a:t>
            </a:r>
            <a:r>
              <a:rPr lang="el-GR" dirty="0">
                <a:latin typeface="Arial" pitchFamily="34" charset="0"/>
                <a:cs typeface="Arial" pitchFamily="34" charset="0"/>
              </a:rPr>
              <a:t>για το επάγγελμα εκείνο. Ολόκληρο το παρελθόν μου πείθει </a:t>
            </a:r>
            <a:r>
              <a:rPr lang="el-GR" dirty="0" smtClean="0">
                <a:latin typeface="Arial" pitchFamily="34" charset="0"/>
                <a:cs typeface="Arial" pitchFamily="34" charset="0"/>
              </a:rPr>
              <a:t>γι’ </a:t>
            </a:r>
            <a:r>
              <a:rPr lang="el-GR" dirty="0">
                <a:latin typeface="Arial" pitchFamily="34" charset="0"/>
                <a:cs typeface="Arial" pitchFamily="34" charset="0"/>
              </a:rPr>
              <a:t>αυτό</a:t>
            </a:r>
            <a:r>
              <a:rPr lang="el-GR" dirty="0" smtClean="0">
                <a:latin typeface="Arial" pitchFamily="34" charset="0"/>
                <a:cs typeface="Arial" pitchFamily="34" charset="0"/>
              </a:rPr>
              <a:t>. Κάθε </a:t>
            </a:r>
            <a:r>
              <a:rPr lang="el-GR" dirty="0" err="1">
                <a:latin typeface="Arial" pitchFamily="34" charset="0"/>
                <a:cs typeface="Arial" pitchFamily="34" charset="0"/>
              </a:rPr>
              <a:t>πραγματικότης</a:t>
            </a:r>
            <a:r>
              <a:rPr lang="el-GR" dirty="0">
                <a:latin typeface="Arial" pitchFamily="34" charset="0"/>
                <a:cs typeface="Arial" pitchFamily="34" charset="0"/>
              </a:rPr>
              <a:t> μου ήταν αποκρουστική</a:t>
            </a:r>
            <a:r>
              <a:rPr lang="el-GR" dirty="0" smtClean="0">
                <a:latin typeface="Arial" pitchFamily="34" charset="0"/>
                <a:cs typeface="Arial" pitchFamily="34" charset="0"/>
              </a:rPr>
              <a:t>. Είχα </a:t>
            </a:r>
            <a:r>
              <a:rPr lang="el-GR" dirty="0">
                <a:latin typeface="Arial" pitchFamily="34" charset="0"/>
                <a:cs typeface="Arial" pitchFamily="34" charset="0"/>
              </a:rPr>
              <a:t>τον ίλιγγο του κινδύνου. Και τον κίνδυνο που ήρθε τον δέχομαι με </a:t>
            </a:r>
            <a:r>
              <a:rPr lang="el-GR" dirty="0" smtClean="0">
                <a:latin typeface="Arial" pitchFamily="34" charset="0"/>
                <a:cs typeface="Arial" pitchFamily="34" charset="0"/>
              </a:rPr>
              <a:t>πρόθυμη καρδιά</a:t>
            </a:r>
            <a:r>
              <a:rPr lang="el-GR" dirty="0">
                <a:latin typeface="Arial" pitchFamily="34" charset="0"/>
                <a:cs typeface="Arial" pitchFamily="34" charset="0"/>
              </a:rPr>
              <a:t>. Πληρώνω για όσους, καθώς εγώ, δεν έβλεπαν κανένα ιδανικό στη </a:t>
            </a:r>
            <a:r>
              <a:rPr lang="el-GR" dirty="0" smtClean="0">
                <a:latin typeface="Arial" pitchFamily="34" charset="0"/>
                <a:cs typeface="Arial" pitchFamily="34" charset="0"/>
              </a:rPr>
              <a:t>ζωή τους</a:t>
            </a:r>
            <a:r>
              <a:rPr lang="el-GR" dirty="0">
                <a:latin typeface="Arial" pitchFamily="34" charset="0"/>
                <a:cs typeface="Arial" pitchFamily="34" charset="0"/>
              </a:rPr>
              <a:t>, έμειναν πάντα έρμαια των δισταγμών τους, ή </a:t>
            </a:r>
            <a:r>
              <a:rPr lang="el-GR" dirty="0" err="1">
                <a:latin typeface="Arial" pitchFamily="34" charset="0"/>
                <a:cs typeface="Arial" pitchFamily="34" charset="0"/>
              </a:rPr>
              <a:t>εθεώρησαν</a:t>
            </a:r>
            <a:r>
              <a:rPr lang="el-GR" dirty="0">
                <a:latin typeface="Arial" pitchFamily="34" charset="0"/>
                <a:cs typeface="Arial" pitchFamily="34" charset="0"/>
              </a:rPr>
              <a:t> την </a:t>
            </a:r>
            <a:r>
              <a:rPr lang="el-GR" dirty="0" smtClean="0">
                <a:latin typeface="Arial" pitchFamily="34" charset="0"/>
                <a:cs typeface="Arial" pitchFamily="34" charset="0"/>
              </a:rPr>
              <a:t>ύπαρξή τους παιχνίδι </a:t>
            </a:r>
            <a:r>
              <a:rPr lang="el-GR" dirty="0">
                <a:latin typeface="Arial" pitchFamily="34" charset="0"/>
                <a:cs typeface="Arial" pitchFamily="34" charset="0"/>
              </a:rPr>
              <a:t>χωρίς ουσία. Τους βλέπω να έρχονται ολοένα περσότεροι, </a:t>
            </a:r>
            <a:r>
              <a:rPr lang="el-GR" dirty="0" err="1">
                <a:latin typeface="Arial" pitchFamily="34" charset="0"/>
                <a:cs typeface="Arial" pitchFamily="34" charset="0"/>
              </a:rPr>
              <a:t>μαζύ</a:t>
            </a:r>
            <a:r>
              <a:rPr lang="el-GR" dirty="0">
                <a:latin typeface="Arial" pitchFamily="34" charset="0"/>
                <a:cs typeface="Arial" pitchFamily="34" charset="0"/>
              </a:rPr>
              <a:t> με </a:t>
            </a:r>
            <a:r>
              <a:rPr lang="el-GR" dirty="0" smtClean="0">
                <a:latin typeface="Arial" pitchFamily="34" charset="0"/>
                <a:cs typeface="Arial" pitchFamily="34" charset="0"/>
              </a:rPr>
              <a:t>τους αιώνες</a:t>
            </a:r>
            <a:r>
              <a:rPr lang="el-GR" dirty="0">
                <a:latin typeface="Arial" pitchFamily="34" charset="0"/>
                <a:cs typeface="Arial" pitchFamily="34" charset="0"/>
              </a:rPr>
              <a:t>. </a:t>
            </a:r>
            <a:r>
              <a:rPr lang="el-GR" dirty="0" smtClean="0">
                <a:latin typeface="Arial" pitchFamily="34" charset="0"/>
                <a:cs typeface="Arial" pitchFamily="34" charset="0"/>
              </a:rPr>
              <a:t>Σ’ </a:t>
            </a:r>
            <a:r>
              <a:rPr lang="el-GR" dirty="0">
                <a:latin typeface="Arial" pitchFamily="34" charset="0"/>
                <a:cs typeface="Arial" pitchFamily="34" charset="0"/>
              </a:rPr>
              <a:t>αυτούς απευθύνομαι. Αφού </a:t>
            </a:r>
            <a:r>
              <a:rPr lang="el-GR" dirty="0" err="1">
                <a:latin typeface="Arial" pitchFamily="34" charset="0"/>
                <a:cs typeface="Arial" pitchFamily="34" charset="0"/>
              </a:rPr>
              <a:t>εδοκίμασα</a:t>
            </a:r>
            <a:r>
              <a:rPr lang="el-GR" dirty="0">
                <a:latin typeface="Arial" pitchFamily="34" charset="0"/>
                <a:cs typeface="Arial" pitchFamily="34" charset="0"/>
              </a:rPr>
              <a:t> όλες τις χαρές!! είμαι </a:t>
            </a:r>
            <a:r>
              <a:rPr lang="el-GR" dirty="0" smtClean="0">
                <a:latin typeface="Arial" pitchFamily="34" charset="0"/>
                <a:cs typeface="Arial" pitchFamily="34" charset="0"/>
              </a:rPr>
              <a:t>έτοιμος για </a:t>
            </a:r>
            <a:r>
              <a:rPr lang="el-GR" dirty="0">
                <a:latin typeface="Arial" pitchFamily="34" charset="0"/>
                <a:cs typeface="Arial" pitchFamily="34" charset="0"/>
              </a:rPr>
              <a:t>έναν ατιμωτικό θάνατο. Λυπούμαι τους δυστυχισμένους γονείς μου</a:t>
            </a:r>
            <a:r>
              <a:rPr lang="el-GR" dirty="0" smtClean="0">
                <a:latin typeface="Arial" pitchFamily="34" charset="0"/>
                <a:cs typeface="Arial" pitchFamily="34" charset="0"/>
              </a:rPr>
              <a:t>, λυπούμαι τ’ </a:t>
            </a:r>
            <a:r>
              <a:rPr lang="el-GR" dirty="0">
                <a:latin typeface="Arial" pitchFamily="34" charset="0"/>
                <a:cs typeface="Arial" pitchFamily="34" charset="0"/>
              </a:rPr>
              <a:t>αδέλφια μου. Αλλά φεύγω με το μέτωπο ψηλά. </a:t>
            </a:r>
            <a:r>
              <a:rPr lang="el-GR" dirty="0" smtClean="0">
                <a:latin typeface="Arial" pitchFamily="34" charset="0"/>
                <a:cs typeface="Arial" pitchFamily="34" charset="0"/>
              </a:rPr>
              <a:t>Ήμουν </a:t>
            </a:r>
            <a:r>
              <a:rPr lang="el-GR" dirty="0">
                <a:latin typeface="Arial" pitchFamily="34" charset="0"/>
                <a:cs typeface="Arial" pitchFamily="34" charset="0"/>
              </a:rPr>
              <a:t>άρρωστος</a:t>
            </a:r>
            <a:r>
              <a:rPr lang="el-GR" dirty="0" smtClean="0">
                <a:latin typeface="Arial" pitchFamily="34" charset="0"/>
                <a:cs typeface="Arial" pitchFamily="34" charset="0"/>
              </a:rPr>
              <a:t>. </a:t>
            </a:r>
            <a:r>
              <a:rPr lang="el-GR" dirty="0">
                <a:latin typeface="Arial" pitchFamily="34" charset="0"/>
                <a:cs typeface="Arial" pitchFamily="34" charset="0"/>
              </a:rPr>
              <a:t>Σ</a:t>
            </a:r>
            <a:r>
              <a:rPr lang="el-GR" dirty="0" smtClean="0">
                <a:latin typeface="Arial" pitchFamily="34" charset="0"/>
                <a:cs typeface="Arial" pitchFamily="34" charset="0"/>
              </a:rPr>
              <a:t>ας </a:t>
            </a:r>
            <a:r>
              <a:rPr lang="el-GR" dirty="0">
                <a:latin typeface="Arial" pitchFamily="34" charset="0"/>
                <a:cs typeface="Arial" pitchFamily="34" charset="0"/>
              </a:rPr>
              <a:t>παρακαλώ να τηλεγραφήσετε, για να </a:t>
            </a:r>
            <a:r>
              <a:rPr lang="el-GR" dirty="0" err="1">
                <a:latin typeface="Arial" pitchFamily="34" charset="0"/>
                <a:cs typeface="Arial" pitchFamily="34" charset="0"/>
              </a:rPr>
              <a:t>προδιαθέση</a:t>
            </a:r>
            <a:r>
              <a:rPr lang="el-GR" dirty="0">
                <a:latin typeface="Arial" pitchFamily="34" charset="0"/>
                <a:cs typeface="Arial" pitchFamily="34" charset="0"/>
              </a:rPr>
              <a:t> την οικογένειά μου</a:t>
            </a:r>
            <a:r>
              <a:rPr lang="el-GR" dirty="0" smtClean="0">
                <a:latin typeface="Arial" pitchFamily="34" charset="0"/>
                <a:cs typeface="Arial" pitchFamily="34" charset="0"/>
              </a:rPr>
              <a:t>, στο </a:t>
            </a:r>
            <a:r>
              <a:rPr lang="el-GR" dirty="0">
                <a:latin typeface="Arial" pitchFamily="34" charset="0"/>
                <a:cs typeface="Arial" pitchFamily="34" charset="0"/>
              </a:rPr>
              <a:t>θείο μου Δημοσθένη Καρυωτάκη, οδός Μονής Προδρόμου, </a:t>
            </a:r>
            <a:r>
              <a:rPr lang="el-GR" dirty="0" smtClean="0">
                <a:latin typeface="Arial" pitchFamily="34" charset="0"/>
                <a:cs typeface="Arial" pitchFamily="34" charset="0"/>
              </a:rPr>
              <a:t>πάροδος Αριστοτέλους</a:t>
            </a:r>
            <a:r>
              <a:rPr lang="el-GR" dirty="0">
                <a:latin typeface="Arial" pitchFamily="34" charset="0"/>
                <a:cs typeface="Arial" pitchFamily="34" charset="0"/>
              </a:rPr>
              <a:t>, Αθήνας. </a:t>
            </a:r>
            <a:endParaRPr lang="el-GR" dirty="0" smtClean="0">
              <a:latin typeface="Arial" pitchFamily="34" charset="0"/>
              <a:cs typeface="Arial" pitchFamily="34" charset="0"/>
            </a:endParaRPr>
          </a:p>
          <a:p>
            <a:r>
              <a:rPr lang="el-GR" dirty="0" smtClean="0">
                <a:latin typeface="Arial" pitchFamily="34" charset="0"/>
                <a:cs typeface="Arial" pitchFamily="34" charset="0"/>
              </a:rPr>
              <a:t>Κ.Γ.Κ.</a:t>
            </a:r>
          </a:p>
          <a:p>
            <a:r>
              <a:rPr lang="el-GR" dirty="0" smtClean="0">
                <a:latin typeface="Arial" pitchFamily="34" charset="0"/>
                <a:cs typeface="Arial" pitchFamily="34" charset="0"/>
              </a:rPr>
              <a:t>Και </a:t>
            </a:r>
            <a:r>
              <a:rPr lang="el-GR" dirty="0">
                <a:latin typeface="Arial" pitchFamily="34" charset="0"/>
                <a:cs typeface="Arial" pitchFamily="34" charset="0"/>
              </a:rPr>
              <a:t>για </a:t>
            </a:r>
            <a:r>
              <a:rPr lang="el-GR" dirty="0" smtClean="0">
                <a:latin typeface="Arial" pitchFamily="34" charset="0"/>
                <a:cs typeface="Arial" pitchFamily="34" charset="0"/>
              </a:rPr>
              <a:t>ν’ </a:t>
            </a:r>
            <a:r>
              <a:rPr lang="el-GR" dirty="0">
                <a:latin typeface="Arial" pitchFamily="34" charset="0"/>
                <a:cs typeface="Arial" pitchFamily="34" charset="0"/>
              </a:rPr>
              <a:t>αλλάξουμε τόνο. Συμβουλεύω όσους ξέρουν κολύμπι να </a:t>
            </a:r>
            <a:r>
              <a:rPr lang="el-GR" dirty="0" smtClean="0">
                <a:latin typeface="Arial" pitchFamily="34" charset="0"/>
                <a:cs typeface="Arial" pitchFamily="34" charset="0"/>
              </a:rPr>
              <a:t>μην επιχειρήσουνε </a:t>
            </a:r>
            <a:r>
              <a:rPr lang="el-GR" dirty="0">
                <a:latin typeface="Arial" pitchFamily="34" charset="0"/>
                <a:cs typeface="Arial" pitchFamily="34" charset="0"/>
              </a:rPr>
              <a:t>ποτέ να αυτοκτονήσουν δια θαλάσσης. </a:t>
            </a:r>
            <a:r>
              <a:rPr lang="el-GR" dirty="0" smtClean="0">
                <a:latin typeface="Arial" pitchFamily="34" charset="0"/>
                <a:cs typeface="Arial" pitchFamily="34" charset="0"/>
              </a:rPr>
              <a:t>Όλη </a:t>
            </a:r>
            <a:r>
              <a:rPr lang="el-GR" dirty="0">
                <a:latin typeface="Arial" pitchFamily="34" charset="0"/>
                <a:cs typeface="Arial" pitchFamily="34" charset="0"/>
              </a:rPr>
              <a:t>νύχτα απόψε, επί 10ώρες, </a:t>
            </a:r>
            <a:r>
              <a:rPr lang="el-GR" dirty="0" err="1">
                <a:latin typeface="Arial" pitchFamily="34" charset="0"/>
                <a:cs typeface="Arial" pitchFamily="34" charset="0"/>
              </a:rPr>
              <a:t>εδερνόμουν</a:t>
            </a:r>
            <a:r>
              <a:rPr lang="el-GR" dirty="0">
                <a:latin typeface="Arial" pitchFamily="34" charset="0"/>
                <a:cs typeface="Arial" pitchFamily="34" charset="0"/>
              </a:rPr>
              <a:t> με τα κύματα. </a:t>
            </a:r>
            <a:r>
              <a:rPr lang="el-GR" dirty="0" smtClean="0">
                <a:latin typeface="Arial" pitchFamily="34" charset="0"/>
                <a:cs typeface="Arial" pitchFamily="34" charset="0"/>
              </a:rPr>
              <a:t>Ήπια </a:t>
            </a:r>
            <a:r>
              <a:rPr lang="el-GR" dirty="0">
                <a:latin typeface="Arial" pitchFamily="34" charset="0"/>
                <a:cs typeface="Arial" pitchFamily="34" charset="0"/>
              </a:rPr>
              <a:t>άφθονο νερό, αλλά κάθε τόσο, χωρίς </a:t>
            </a:r>
            <a:r>
              <a:rPr lang="el-GR" dirty="0" smtClean="0">
                <a:latin typeface="Arial" pitchFamily="34" charset="0"/>
                <a:cs typeface="Arial" pitchFamily="34" charset="0"/>
              </a:rPr>
              <a:t>να καταλάβω </a:t>
            </a:r>
            <a:r>
              <a:rPr lang="el-GR" dirty="0">
                <a:latin typeface="Arial" pitchFamily="34" charset="0"/>
                <a:cs typeface="Arial" pitchFamily="34" charset="0"/>
              </a:rPr>
              <a:t>πώς, το στόμα μου ανέβαινε στην επιφάνεια. </a:t>
            </a:r>
            <a:r>
              <a:rPr lang="el-GR" dirty="0" err="1">
                <a:latin typeface="Arial" pitchFamily="34" charset="0"/>
                <a:cs typeface="Arial" pitchFamily="34" charset="0"/>
              </a:rPr>
              <a:t>Ωρισμένως</a:t>
            </a:r>
            <a:r>
              <a:rPr lang="el-GR" dirty="0">
                <a:latin typeface="Arial" pitchFamily="34" charset="0"/>
                <a:cs typeface="Arial" pitchFamily="34" charset="0"/>
              </a:rPr>
              <a:t>, κάποτε, </a:t>
            </a:r>
            <a:r>
              <a:rPr lang="el-GR" dirty="0" smtClean="0">
                <a:latin typeface="Arial" pitchFamily="34" charset="0"/>
                <a:cs typeface="Arial" pitchFamily="34" charset="0"/>
              </a:rPr>
              <a:t>όταν μου </a:t>
            </a:r>
            <a:r>
              <a:rPr lang="el-GR" dirty="0" err="1">
                <a:latin typeface="Arial" pitchFamily="34" charset="0"/>
                <a:cs typeface="Arial" pitchFamily="34" charset="0"/>
              </a:rPr>
              <a:t>δοθή</a:t>
            </a:r>
            <a:r>
              <a:rPr lang="el-GR" dirty="0">
                <a:latin typeface="Arial" pitchFamily="34" charset="0"/>
                <a:cs typeface="Arial" pitchFamily="34" charset="0"/>
              </a:rPr>
              <a:t> ευκαιρία, θα γράψω τις εντυπώσεις ενός πνιγμένου</a:t>
            </a:r>
            <a:r>
              <a:rPr lang="el-GR" dirty="0" smtClean="0">
                <a:latin typeface="Arial" pitchFamily="34" charset="0"/>
                <a:cs typeface="Arial" pitchFamily="34" charset="0"/>
              </a:rPr>
              <a:t>.</a:t>
            </a:r>
          </a:p>
          <a:p>
            <a:r>
              <a:rPr lang="el-GR" dirty="0" smtClean="0">
                <a:latin typeface="Arial" pitchFamily="34" charset="0"/>
                <a:cs typeface="Arial" pitchFamily="34" charset="0"/>
              </a:rPr>
              <a:t>Κ.Γ.Κ</a:t>
            </a:r>
            <a:r>
              <a:rPr lang="el-GR" dirty="0">
                <a:latin typeface="Arial" pitchFamily="34" charset="0"/>
                <a:cs typeface="Arial" pitchFamily="34" charset="0"/>
              </a:rPr>
              <a:t>.</a:t>
            </a:r>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28545"/>
            <a:ext cx="698415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71500" algn="l" defTabSz="914400" rtl="0" eaLnBrk="1" fontAlgn="base" latinLnBrk="0" hangingPunct="1">
              <a:lnSpc>
                <a:spcPct val="100000"/>
              </a:lnSpc>
              <a:spcBef>
                <a:spcPct val="0"/>
              </a:spcBef>
              <a:spcAft>
                <a:spcPct val="0"/>
              </a:spcAft>
              <a:buClrTx/>
              <a:buSzTx/>
              <a:buFontTx/>
              <a:buNone/>
              <a:tabLst/>
            </a:pPr>
            <a:r>
              <a:rPr kumimoji="0" lang="el-GR" altLang="zh-CN" sz="2000" i="0" u="none" strike="noStrike" cap="none" normalizeH="0" baseline="0" dirty="0" smtClean="0">
                <a:ln>
                  <a:noFill/>
                </a:ln>
                <a:solidFill>
                  <a:schemeClr val="tx1"/>
                </a:solidFill>
                <a:effectLst/>
                <a:latin typeface="Arial" pitchFamily="34" charset="0"/>
                <a:ea typeface="SimSun" pitchFamily="2" charset="-122"/>
                <a:cs typeface="Arial" pitchFamily="34" charset="0"/>
              </a:rPr>
              <a:t>Βασικά χαρακτηριστικά της ποίησης του Κ. Καρυωτάκη</a:t>
            </a:r>
            <a:endParaRPr kumimoji="0" lang="el-GR" altLang="zh-CN" sz="200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357158" y="683786"/>
            <a:ext cx="84296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Α) Απογοήτευση:</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Επηρεασμένος από τη γαλλική ποίηση και κυρίως από τον </a:t>
            </a:r>
            <a:r>
              <a:rPr kumimoji="0" lang="el-GR" altLang="zh-CN" sz="20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Μποντλαίρ</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(Είχε μεταφράσει και άλλους  Γάλλους ποιητές). Ο Καρυωτάκης δέχεται ότι στον κόσμο επικρατεί η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υποκρισία</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και η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μοχθηρία</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και ότι ο ποιητής δεν μπορεί να βρει θέση πουθενά σ’ αυτόν τον «χαμηλό» κόσμο. Οι πραγματικοί ποιητές είναι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«καταραμένοι» </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να δημιουργούν μέσα σ’ αυτήν τη δυστυχία. Αντιτιθέμενοι στις κοινωνικές συμβάσεις προσπαθούν να ανακαλύψουν με την τέχνη τους έναν κόσμο μαγικό και ιδανικό. Γι’ αυτό και βιώνουν την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μετριότητα</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της ανθρώπινης κοινωνίας, αισθάνονται ξένοι και εξόριστοι, γιατί βλέπουν ότι ο κόσμος δεν μπορεί ν’ ακολουθήσει τα οράματά τους. Έτσι κι ο Καρυωτάκης διακρίνεται από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απογοήτευση</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διάθεση φυγής, πικρία και απαισιόδοξη στάση.   </a:t>
            </a:r>
            <a:endParaRPr kumimoji="0" lang="el-GR" altLang="zh-CN"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195" name="Picture 3" descr="C:\Users\user\Desktop\images.jpg"/>
          <p:cNvPicPr>
            <a:picLocks noChangeAspect="1" noChangeArrowheads="1"/>
          </p:cNvPicPr>
          <p:nvPr/>
        </p:nvPicPr>
        <p:blipFill>
          <a:blip r:embed="rId2" cstate="print"/>
          <a:srcRect/>
          <a:stretch>
            <a:fillRect/>
          </a:stretch>
        </p:blipFill>
        <p:spPr bwMode="auto">
          <a:xfrm>
            <a:off x="6929454" y="4133850"/>
            <a:ext cx="1676400" cy="2724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28596" y="398130"/>
            <a:ext cx="84296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Β) Σαρκασμός και αυτοσαρκασμός:</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Ο Καρυωτάκης αφήνει το θρήνο για το χαμένο όνειρο, αποδέχεται το αναπότρεπτο και ως τελευταίο όπλο κρατά τον σαρκασμό και κυρίως τον αυτοσαρκασμό.</a:t>
            </a:r>
            <a:r>
              <a:rPr kumimoji="0" lang="el-GR" altLang="zh-CN" sz="2000" b="0" i="0" u="none" strike="noStrike" cap="none" normalizeH="0" dirty="0" smtClean="0">
                <a:ln>
                  <a:noFill/>
                </a:ln>
                <a:solidFill>
                  <a:schemeClr val="tx1"/>
                </a:solidFill>
                <a:effectLst/>
                <a:latin typeface="Arial" pitchFamily="34" charset="0"/>
                <a:ea typeface="SimSun" pitchFamily="2" charset="-122"/>
                <a:cs typeface="Arial" pitchFamily="34" charset="0"/>
              </a:rPr>
              <a:t> </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endParaRPr kumimoji="0" lang="el-GR" altLang="zh-CN"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1" name="Picture 3" descr="C:\Users\user\Desktop\kariotakis.jpg"/>
          <p:cNvPicPr>
            <a:picLocks noChangeAspect="1" noChangeArrowheads="1"/>
          </p:cNvPicPr>
          <p:nvPr/>
        </p:nvPicPr>
        <p:blipFill>
          <a:blip r:embed="rId2" cstate="print"/>
          <a:srcRect/>
          <a:stretch>
            <a:fillRect/>
          </a:stretch>
        </p:blipFill>
        <p:spPr bwMode="auto">
          <a:xfrm>
            <a:off x="2571736" y="2071678"/>
            <a:ext cx="3481387"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71472" y="623629"/>
            <a:ext cx="807249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Γ) Κοινωνική κριτική:</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Μέσα σ’ αυτή τη βιοθεωρία εντάσσεται και η κοινωνική κριτική που περνάει στα ποιήματά του. Στο στόχαστρό του βρίσκεται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η υποκρισία, ο αριβισμός, η κακία, η εκμετάλλευση, η μοχθηρότητα</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Ο ποιητής νιώθει πνιγμένος σ’ αυτά τα πλαίσια, επαναστατεί μέσω της ποίησής του. Εκφράζει την αδυναμία του απαιτητικού ανθρώπου να προσαρμοσθεί σε έναν κόσμο πληκτικό, όπως ήταν η κοινωνία της εποχής του: «αισθάνομαι την πραγματικότητα με σωματικό πόνο»,  «κάθε πραγματικότητα μού είναι αποκρουστική».</a:t>
            </a:r>
            <a:endParaRPr kumimoji="0" lang="el-GR" altLang="zh-CN"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4" name="Picture 2" descr="C:\Users\user\Desktop\images (1).jpg"/>
          <p:cNvPicPr>
            <a:picLocks noChangeAspect="1" noChangeArrowheads="1"/>
          </p:cNvPicPr>
          <p:nvPr/>
        </p:nvPicPr>
        <p:blipFill>
          <a:blip r:embed="rId2" cstate="print"/>
          <a:srcRect/>
          <a:stretch>
            <a:fillRect/>
          </a:stretch>
        </p:blipFill>
        <p:spPr bwMode="auto">
          <a:xfrm>
            <a:off x="642910" y="3714752"/>
            <a:ext cx="2428892"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85720" y="112254"/>
            <a:ext cx="8572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Δ) Καταφύγιο η ποίηση:</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Ο Καρυωτάκης είναι ένας </a:t>
            </a:r>
            <a:r>
              <a:rPr kumimoji="0" lang="el-GR" altLang="zh-CN" sz="20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αυτοαναφορικός</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ποιητής. Τα μισά σχεδόν ποιήματά του  έχουν σχέση με την ποιητική πράξη και γενικότερα την καλλιτεχνική δημιουργία. Γι’ αυτόν η ποίηση είναι «το καταφύγιο που φθονούμε». Αναζητά στην ποίηση τη λύτρωση από τους εφιάλτες του αλλά τελικά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κεντρικός άξονας </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της ποίησής του θα γίνει ο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θάνατος</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a:t>
            </a:r>
            <a:endParaRPr kumimoji="0" lang="el-GR" altLang="zh-CN"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descr="C:\Users\user\Desktop\images (2).jpg"/>
          <p:cNvPicPr>
            <a:picLocks noChangeAspect="1" noChangeArrowheads="1"/>
          </p:cNvPicPr>
          <p:nvPr/>
        </p:nvPicPr>
        <p:blipFill>
          <a:blip r:embed="rId2" cstate="print"/>
          <a:srcRect/>
          <a:stretch>
            <a:fillRect/>
          </a:stretch>
        </p:blipFill>
        <p:spPr bwMode="auto">
          <a:xfrm>
            <a:off x="642910" y="2285992"/>
            <a:ext cx="3771900" cy="1714512"/>
          </a:xfrm>
          <a:prstGeom prst="rect">
            <a:avLst/>
          </a:prstGeom>
          <a:ln>
            <a:noFill/>
          </a:ln>
          <a:effectLst>
            <a:outerShdw blurRad="292100" dist="139700" dir="2700000" algn="tl" rotWithShape="0">
              <a:srgbClr val="333333">
                <a:alpha val="65000"/>
              </a:srgbClr>
            </a:outerShdw>
          </a:effectLst>
        </p:spPr>
      </p:pic>
      <p:pic>
        <p:nvPicPr>
          <p:cNvPr id="24579" name="Picture 3" descr="C:\Users\user\Desktop\natalia-y-4KJSjQM0oDQ-unsplash.jpg"/>
          <p:cNvPicPr>
            <a:picLocks noChangeAspect="1" noChangeArrowheads="1"/>
          </p:cNvPicPr>
          <p:nvPr/>
        </p:nvPicPr>
        <p:blipFill>
          <a:blip r:embed="rId3" cstate="print"/>
          <a:srcRect/>
          <a:stretch>
            <a:fillRect/>
          </a:stretch>
        </p:blipFill>
        <p:spPr bwMode="auto">
          <a:xfrm>
            <a:off x="4286248" y="4286256"/>
            <a:ext cx="4119558" cy="23193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85786" y="138549"/>
            <a:ext cx="78581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zh-CN" sz="2000" b="1" i="0" strike="noStrike" cap="none" normalizeH="0" baseline="0" dirty="0" smtClean="0">
                <a:ln>
                  <a:noFill/>
                </a:ln>
                <a:solidFill>
                  <a:schemeClr val="tx1"/>
                </a:solidFill>
                <a:effectLst/>
                <a:latin typeface="Arial" pitchFamily="34" charset="0"/>
                <a:ea typeface="SimSun" pitchFamily="2" charset="-122"/>
                <a:cs typeface="Arial" pitchFamily="34" charset="0"/>
              </a:rPr>
              <a:t>Ε) Βασικά μοτίβα :</a:t>
            </a:r>
            <a:r>
              <a:rPr kumimoji="0" lang="el-GR" altLang="zh-CN" sz="2000" b="0" i="0" strike="noStrike" cap="none" normalizeH="0" baseline="0" dirty="0" smtClean="0">
                <a:ln>
                  <a:noFill/>
                </a:ln>
                <a:solidFill>
                  <a:schemeClr val="tx1"/>
                </a:solidFill>
                <a:effectLst/>
                <a:latin typeface="Arial" pitchFamily="34" charset="0"/>
                <a:ea typeface="SimSun" pitchFamily="2" charset="-122"/>
                <a:cs typeface="Arial" pitchFamily="34" charset="0"/>
              </a:rPr>
              <a:t> απογοήτευση, απαισιοδοξία, πεσιμισμός, πόνος, θλίψη, πικρία, ειρωνεία, αυτοσαρκασμός, πεζολογική διάθεση, ρεαλιστική ματιά.</a:t>
            </a:r>
            <a:endParaRPr kumimoji="0" lang="el-GR" altLang="zh-CN" sz="2000" b="0" i="0"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Users\user\Desktop\Χειρόγραφο-του-ποιήματος-«Αισιοδοξία».jpg"/>
          <p:cNvPicPr>
            <a:picLocks noChangeAspect="1" noChangeArrowheads="1"/>
          </p:cNvPicPr>
          <p:nvPr/>
        </p:nvPicPr>
        <p:blipFill>
          <a:blip r:embed="rId2" cstate="print"/>
          <a:srcRect/>
          <a:stretch>
            <a:fillRect/>
          </a:stretch>
        </p:blipFill>
        <p:spPr bwMode="auto">
          <a:xfrm>
            <a:off x="1142976" y="1571612"/>
            <a:ext cx="4572000"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00034" y="412664"/>
            <a:ext cx="84296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Στ) Μορφή:</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Τα ποιήματά του διακρίνονται από μετρική αρτιότητα. Χρησιμοποιεί -τις περισσότερες φορές- την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ομοιοκαταληξία</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Τα νέα στοιχεία της ποίησής του είναι η χρήση της καθαρεύουσας της δημόσιας διοίκησης και οι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πεζολογικές</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εκφράσεις. Μιμείται την καθημερινή ομιλία και κατορθώνει να μεταδώσει εσωτερικές καταστάσεις χρησιμοποιώντας κοινές,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αντιποιητικές</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λέξεις.</a:t>
            </a:r>
            <a:endParaRPr kumimoji="0" lang="el-GR"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Η αίσθηση του ήχου είναι βασική στην ποίησή του και οι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ακουστικές</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l-G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εικόνες</a:t>
            </a:r>
            <a:r>
              <a:rPr kumimoji="0" lang="el-G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είναι περισσότερες από τις οπτικές.</a:t>
            </a:r>
            <a:endParaRPr kumimoji="0" lang="el-GR" altLang="zh-CN"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Picture 2" descr="C:\Users\user\Desktop\200px-Kostas_Karyotakis_self_portrait.jpg"/>
          <p:cNvPicPr>
            <a:picLocks noChangeAspect="1" noChangeArrowheads="1"/>
          </p:cNvPicPr>
          <p:nvPr/>
        </p:nvPicPr>
        <p:blipFill>
          <a:blip r:embed="rId2" cstate="print"/>
          <a:srcRect/>
          <a:stretch>
            <a:fillRect/>
          </a:stretch>
        </p:blipFill>
        <p:spPr bwMode="auto">
          <a:xfrm>
            <a:off x="1000100" y="3000372"/>
            <a:ext cx="1219200" cy="3524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582990"/>
          </a:xfrm>
        </p:spPr>
        <p:txBody>
          <a:bodyPr>
            <a:noAutofit/>
          </a:bodyPr>
          <a:lstStyle/>
          <a:p>
            <a:r>
              <a:rPr lang="el-GR" sz="2000" dirty="0" smtClean="0">
                <a:latin typeface="Arial" pitchFamily="34" charset="0"/>
                <a:cs typeface="Arial" pitchFamily="34" charset="0"/>
              </a:rPr>
              <a:t>Όλοι αυτοί, κυρίως στο διάστημα της δεκαετίας 1920-1930 (</a:t>
            </a:r>
            <a:r>
              <a:rPr lang="el-GR" sz="2000" b="1" dirty="0" smtClean="0">
                <a:latin typeface="Arial" pitchFamily="34" charset="0"/>
                <a:cs typeface="Arial" pitchFamily="34" charset="0"/>
              </a:rPr>
              <a:t>η γενιά του ’20</a:t>
            </a:r>
            <a:r>
              <a:rPr lang="el-GR" sz="2000" dirty="0" smtClean="0">
                <a:latin typeface="Arial" pitchFamily="34" charset="0"/>
                <a:cs typeface="Arial" pitchFamily="34" charset="0"/>
              </a:rPr>
              <a:t>), επηρεαζόμενοι από τα ιστορικά γεγονότα του Πρώτου Παγκοσμίου Πολέμου (1914-1918), τη μικρασιατική καταστροφή (1922) και την προσφυγιά γίνονται συντελεστές ορισμένων ουσιαστικών αλλαγών στο χώρο της νεοελληνικής ποίησης, την οποία ανανεώνουν και θεματικά και μορφικά. </a:t>
            </a:r>
            <a:br>
              <a:rPr lang="el-GR" sz="2000" dirty="0" smtClean="0">
                <a:latin typeface="Arial" pitchFamily="34" charset="0"/>
                <a:cs typeface="Arial" pitchFamily="34" charset="0"/>
              </a:rPr>
            </a:br>
            <a:endParaRPr lang="el-GR" sz="2000" dirty="0">
              <a:latin typeface="Arial" pitchFamily="34" charset="0"/>
              <a:cs typeface="Arial" pitchFamily="34" charset="0"/>
            </a:endParaRPr>
          </a:p>
        </p:txBody>
      </p:sp>
      <p:pic>
        <p:nvPicPr>
          <p:cNvPr id="31746" name="Picture 2" descr="C:\Users\user\Desktop\αρχείο λήψης.jpg"/>
          <p:cNvPicPr>
            <a:picLocks noChangeAspect="1" noChangeArrowheads="1"/>
          </p:cNvPicPr>
          <p:nvPr/>
        </p:nvPicPr>
        <p:blipFill>
          <a:blip r:embed="rId2" cstate="print"/>
          <a:srcRect/>
          <a:stretch>
            <a:fillRect/>
          </a:stretch>
        </p:blipFill>
        <p:spPr bwMode="auto">
          <a:xfrm>
            <a:off x="214281" y="4122104"/>
            <a:ext cx="4133899" cy="2307292"/>
          </a:xfrm>
          <a:prstGeom prst="rect">
            <a:avLst/>
          </a:prstGeom>
          <a:ln>
            <a:noFill/>
          </a:ln>
          <a:effectLst>
            <a:outerShdw blurRad="292100" dist="139700" dir="2700000" algn="tl" rotWithShape="0">
              <a:srgbClr val="333333">
                <a:alpha val="65000"/>
              </a:srgbClr>
            </a:outerShdw>
          </a:effectLst>
        </p:spPr>
      </p:pic>
      <p:pic>
        <p:nvPicPr>
          <p:cNvPr id="31748" name="Picture 4" descr="C:\Users\user\Desktop\αρχείο λήψης.jpg"/>
          <p:cNvPicPr>
            <a:picLocks noChangeAspect="1" noChangeArrowheads="1"/>
          </p:cNvPicPr>
          <p:nvPr/>
        </p:nvPicPr>
        <p:blipFill>
          <a:blip r:embed="rId3" cstate="print"/>
          <a:srcRect/>
          <a:stretch>
            <a:fillRect/>
          </a:stretch>
        </p:blipFill>
        <p:spPr bwMode="auto">
          <a:xfrm>
            <a:off x="5126009" y="3902442"/>
            <a:ext cx="3232205" cy="24650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user\Desktop\Αναμφίβολα,+ο+Καρυωτάκης+ήταν+μία+ενδιαφέρουσα+προσωπικότητα.jpg"/>
          <p:cNvPicPr>
            <a:picLocks noChangeAspect="1" noChangeArrowheads="1"/>
          </p:cNvPicPr>
          <p:nvPr/>
        </p:nvPicPr>
        <p:blipFill>
          <a:blip r:embed="rId2" cstate="print"/>
          <a:srcRect/>
          <a:stretch>
            <a:fillRect/>
          </a:stretch>
        </p:blipFill>
        <p:spPr bwMode="auto">
          <a:xfrm>
            <a:off x="1142976" y="1214422"/>
            <a:ext cx="6357982" cy="43577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083188"/>
          </a:xfrm>
        </p:spPr>
        <p:txBody>
          <a:bodyPr>
            <a:noAutofit/>
          </a:bodyPr>
          <a:lstStyle/>
          <a:p>
            <a:pPr lvl="0">
              <a:buFont typeface="Wingdings" pitchFamily="2" charset="2"/>
              <a:buChar char="§"/>
            </a:pPr>
            <a:r>
              <a:rPr lang="el-GR" sz="2000" dirty="0" smtClean="0">
                <a:latin typeface="Arial" pitchFamily="34" charset="0"/>
                <a:cs typeface="Arial" pitchFamily="34" charset="0"/>
              </a:rPr>
              <a:t>Τα </a:t>
            </a:r>
            <a:r>
              <a:rPr lang="el-GR" sz="2000" b="1" dirty="0" smtClean="0">
                <a:latin typeface="Arial" pitchFamily="34" charset="0"/>
                <a:cs typeface="Arial" pitchFamily="34" charset="0"/>
              </a:rPr>
              <a:t>χαρακτηριστικά γνωρίσματα</a:t>
            </a:r>
            <a:r>
              <a:rPr lang="el-GR" sz="2000" dirty="0" smtClean="0">
                <a:latin typeface="Arial" pitchFamily="34" charset="0"/>
                <a:cs typeface="Arial" pitchFamily="34" charset="0"/>
              </a:rPr>
              <a:t> που συνέχουν τους εκπροσώπους αυτής της γενιάς είναι τα εξής:</a:t>
            </a:r>
            <a:br>
              <a:rPr lang="el-GR" sz="2000" dirty="0" smtClean="0">
                <a:latin typeface="Arial" pitchFamily="34" charset="0"/>
                <a:cs typeface="Arial" pitchFamily="34" charset="0"/>
              </a:rPr>
            </a:br>
            <a:r>
              <a:rPr lang="el-GR" sz="2000" dirty="0" smtClean="0">
                <a:latin typeface="Arial" pitchFamily="34" charset="0"/>
                <a:cs typeface="Arial" pitchFamily="34" charset="0"/>
              </a:rPr>
              <a:t>ο ψυχικός κάματος και </a:t>
            </a:r>
            <a:r>
              <a:rPr lang="el-GR" sz="2000" dirty="0" smtClean="0">
                <a:latin typeface="Arial" pitchFamily="34" charset="0"/>
                <a:cs typeface="Arial" pitchFamily="34" charset="0"/>
              </a:rPr>
              <a:t>μαρασμός</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η δυσκολία προσαρμογής στην πραγματικότητα της ζωής και η τάση </a:t>
            </a:r>
            <a:r>
              <a:rPr lang="el-GR" sz="2000" dirty="0" smtClean="0">
                <a:latin typeface="Arial" pitchFamily="34" charset="0"/>
                <a:cs typeface="Arial" pitchFamily="34" charset="0"/>
              </a:rPr>
              <a:t>φυγής</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ο κλονισμός των </a:t>
            </a:r>
            <a:r>
              <a:rPr lang="el-GR" sz="2000" dirty="0" smtClean="0">
                <a:latin typeface="Arial" pitchFamily="34" charset="0"/>
                <a:cs typeface="Arial" pitchFamily="34" charset="0"/>
              </a:rPr>
              <a:t>αξιών</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το </a:t>
            </a:r>
            <a:r>
              <a:rPr lang="el-GR" sz="2000" dirty="0" smtClean="0">
                <a:latin typeface="Arial" pitchFamily="34" charset="0"/>
                <a:cs typeface="Arial" pitchFamily="34" charset="0"/>
              </a:rPr>
              <a:t>αίσθημα του ανικανοποίητου και της </a:t>
            </a:r>
            <a:r>
              <a:rPr lang="el-GR" sz="2000" dirty="0" smtClean="0">
                <a:latin typeface="Arial" pitchFamily="34" charset="0"/>
                <a:cs typeface="Arial" pitchFamily="34" charset="0"/>
              </a:rPr>
              <a:t>ματαιότητας</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το υπαρξιακό </a:t>
            </a:r>
            <a:r>
              <a:rPr lang="el-GR" sz="2000" dirty="0" smtClean="0">
                <a:latin typeface="Arial" pitchFamily="34" charset="0"/>
                <a:cs typeface="Arial" pitchFamily="34" charset="0"/>
              </a:rPr>
              <a:t>κενό</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η διάθεση ονειροπόλησης στο παρελθόν (νοσταλγία για παιδική ηλικία</a:t>
            </a:r>
            <a:r>
              <a:rPr lang="el-GR" sz="2000" dirty="0" smtClean="0">
                <a:latin typeface="Arial" pitchFamily="34" charset="0"/>
                <a:cs typeface="Arial" pitchFamily="34" charset="0"/>
              </a:rPr>
              <a:t>)</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η βίωση του αδιεξόδου και της προσωπικής </a:t>
            </a:r>
            <a:r>
              <a:rPr lang="el-GR" sz="2000" dirty="0" smtClean="0">
                <a:latin typeface="Arial" pitchFamily="34" charset="0"/>
                <a:cs typeface="Arial" pitchFamily="34" charset="0"/>
              </a:rPr>
              <a:t>μοναξιάς</a:t>
            </a:r>
            <a:br>
              <a:rPr lang="el-GR" sz="2000" dirty="0" smtClean="0">
                <a:latin typeface="Arial" pitchFamily="34" charset="0"/>
                <a:cs typeface="Arial" pitchFamily="34" charset="0"/>
              </a:rPr>
            </a:br>
            <a:r>
              <a:rPr lang="el-GR" sz="2000" dirty="0" smtClean="0">
                <a:latin typeface="Arial" pitchFamily="34" charset="0"/>
                <a:cs typeface="Arial" pitchFamily="34" charset="0"/>
              </a:rPr>
              <a:t>η αντιηρωική </a:t>
            </a:r>
            <a:r>
              <a:rPr lang="el-GR" sz="2000" dirty="0" smtClean="0">
                <a:latin typeface="Arial" pitchFamily="34" charset="0"/>
                <a:cs typeface="Arial" pitchFamily="34" charset="0"/>
              </a:rPr>
              <a:t>στάση</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endParaRPr lang="el-GR" sz="2000" dirty="0">
              <a:latin typeface="Arial" pitchFamily="34" charset="0"/>
              <a:cs typeface="Arial" pitchFamily="34" charset="0"/>
            </a:endParaRPr>
          </a:p>
        </p:txBody>
      </p:sp>
      <p:pic>
        <p:nvPicPr>
          <p:cNvPr id="32770" name="Picture 2" descr="C:\Users\user\Desktop\monaxia-aftodioikisi.jpg"/>
          <p:cNvPicPr>
            <a:picLocks noChangeAspect="1" noChangeArrowheads="1"/>
          </p:cNvPicPr>
          <p:nvPr/>
        </p:nvPicPr>
        <p:blipFill>
          <a:blip r:embed="rId2" cstate="print"/>
          <a:srcRect/>
          <a:stretch>
            <a:fillRect/>
          </a:stretch>
        </p:blipFill>
        <p:spPr bwMode="auto">
          <a:xfrm>
            <a:off x="5143504" y="4357694"/>
            <a:ext cx="3121025" cy="23415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297370"/>
          </a:xfrm>
        </p:spPr>
        <p:txBody>
          <a:bodyPr>
            <a:noAutofit/>
          </a:bodyPr>
          <a:lstStyle/>
          <a:p>
            <a:pPr lvl="0"/>
            <a:r>
              <a:rPr lang="el-GR" sz="2000" dirty="0" smtClean="0">
                <a:latin typeface="Arial" pitchFamily="34" charset="0"/>
                <a:cs typeface="Arial" pitchFamily="34" charset="0"/>
              </a:rPr>
              <a:t>ο σαρκαστικός τόνος</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η απαισιοδοξία και η </a:t>
            </a:r>
            <a:r>
              <a:rPr lang="el-GR" sz="2000" dirty="0" smtClean="0">
                <a:latin typeface="Arial" pitchFamily="34" charset="0"/>
                <a:cs typeface="Arial" pitchFamily="34" charset="0"/>
              </a:rPr>
              <a:t>ανία </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η διάλυση και η </a:t>
            </a:r>
            <a:r>
              <a:rPr lang="el-GR" sz="2000" dirty="0" smtClean="0">
                <a:latin typeface="Arial" pitchFamily="34" charset="0"/>
                <a:cs typeface="Arial" pitchFamily="34" charset="0"/>
              </a:rPr>
              <a:t>παρακμή</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η εγκατάλειψη συλλογικών </a:t>
            </a:r>
            <a:r>
              <a:rPr lang="el-GR" sz="2000" dirty="0" smtClean="0">
                <a:latin typeface="Arial" pitchFamily="34" charset="0"/>
                <a:cs typeface="Arial" pitchFamily="34" charset="0"/>
              </a:rPr>
              <a:t>οραμάτων</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η αοριστία και η θολή ατμόσφαιρα (σύγχυση)</a:t>
            </a:r>
            <a:br>
              <a:rPr lang="el-GR" sz="2000" dirty="0" smtClean="0">
                <a:latin typeface="Arial" pitchFamily="34" charset="0"/>
                <a:cs typeface="Arial" pitchFamily="34" charset="0"/>
              </a:rPr>
            </a:br>
            <a:r>
              <a:rPr lang="el-GR" sz="2000" dirty="0" smtClean="0">
                <a:latin typeface="Arial" pitchFamily="34" charset="0"/>
                <a:cs typeface="Arial" pitchFamily="34" charset="0"/>
              </a:rPr>
              <a:t>η </a:t>
            </a:r>
            <a:r>
              <a:rPr lang="el-GR" sz="2000" dirty="0" smtClean="0">
                <a:latin typeface="Arial" pitchFamily="34" charset="0"/>
                <a:cs typeface="Arial" pitchFamily="34" charset="0"/>
              </a:rPr>
              <a:t>ανάγκη για νέους εκφραστικούς </a:t>
            </a:r>
            <a:r>
              <a:rPr lang="el-GR" sz="2000" dirty="0" smtClean="0">
                <a:latin typeface="Arial" pitchFamily="34" charset="0"/>
                <a:cs typeface="Arial" pitchFamily="34" charset="0"/>
              </a:rPr>
              <a:t>τρόπους</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η </a:t>
            </a:r>
            <a:r>
              <a:rPr lang="el-GR" sz="2000" dirty="0" smtClean="0">
                <a:latin typeface="Arial" pitchFamily="34" charset="0"/>
                <a:cs typeface="Arial" pitchFamily="34" charset="0"/>
              </a:rPr>
              <a:t>αντίδραση στον παραλογισμό της εποχής και στον πόλεμο που οδηγεί σταδιακά στις λεγόμενες «πρωτοπορίες»: ντανταϊσμός, φουτουρισμός, υπερρεαλισμός...</a:t>
            </a:r>
            <a:br>
              <a:rPr lang="el-GR" sz="2000" dirty="0" smtClean="0">
                <a:latin typeface="Arial" pitchFamily="34" charset="0"/>
                <a:cs typeface="Arial" pitchFamily="34" charset="0"/>
              </a:rPr>
            </a:br>
            <a:endParaRPr lang="el-GR" sz="2000" dirty="0">
              <a:latin typeface="Arial" pitchFamily="34" charset="0"/>
              <a:cs typeface="Arial" pitchFamily="34" charset="0"/>
            </a:endParaRPr>
          </a:p>
        </p:txBody>
      </p:sp>
      <p:pic>
        <p:nvPicPr>
          <p:cNvPr id="33794" name="Picture 2"/>
          <p:cNvPicPr>
            <a:picLocks noChangeAspect="1" noChangeArrowheads="1"/>
          </p:cNvPicPr>
          <p:nvPr/>
        </p:nvPicPr>
        <p:blipFill>
          <a:blip r:embed="rId2" cstate="print"/>
          <a:srcRect/>
          <a:stretch>
            <a:fillRect/>
          </a:stretch>
        </p:blipFill>
        <p:spPr bwMode="auto">
          <a:xfrm>
            <a:off x="1357290" y="4357694"/>
            <a:ext cx="30480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368676"/>
          </a:xfrm>
        </p:spPr>
        <p:txBody>
          <a:bodyPr>
            <a:noAutofit/>
          </a:bodyPr>
          <a:lstStyle/>
          <a:p>
            <a:r>
              <a:rPr lang="el-GR" sz="2000" dirty="0" smtClean="0">
                <a:latin typeface="Arial" pitchFamily="34" charset="0"/>
                <a:cs typeface="Arial" pitchFamily="34" charset="0"/>
              </a:rPr>
              <a:t>Ο ποιητικός, </a:t>
            </a:r>
            <a:r>
              <a:rPr lang="el-GR" sz="2000" dirty="0" smtClean="0">
                <a:latin typeface="Arial" pitchFamily="34" charset="0"/>
                <a:cs typeface="Arial" pitchFamily="34" charset="0"/>
              </a:rPr>
              <a:t>δηλαδή, </a:t>
            </a:r>
            <a:r>
              <a:rPr lang="el-GR" sz="2000" dirty="0" err="1" smtClean="0">
                <a:latin typeface="Arial" pitchFamily="34" charset="0"/>
                <a:cs typeface="Arial" pitchFamily="34" charset="0"/>
              </a:rPr>
              <a:t>νεοσυμβολισμός</a:t>
            </a:r>
            <a:r>
              <a:rPr lang="el-GR" sz="2000" dirty="0" smtClean="0">
                <a:latin typeface="Arial" pitchFamily="34" charset="0"/>
                <a:cs typeface="Arial" pitchFamily="34" charset="0"/>
              </a:rPr>
              <a:t>, ως ποιητική πράξη, εκφράζει το τραυματισμένο από τη σκληρή πραγματικότητα άτομο, που όμως αποσύρθηκε στον εαυτό του </a:t>
            </a:r>
            <a:r>
              <a:rPr lang="el-GR" sz="2000" dirty="0" smtClean="0">
                <a:latin typeface="Arial" pitchFamily="34" charset="0"/>
                <a:cs typeface="Arial" pitchFamily="34" charset="0"/>
              </a:rPr>
              <a:t>και </a:t>
            </a:r>
            <a:r>
              <a:rPr lang="el-GR" sz="2000" dirty="0" smtClean="0">
                <a:latin typeface="Arial" pitchFamily="34" charset="0"/>
                <a:cs typeface="Arial" pitchFamily="34" charset="0"/>
              </a:rPr>
              <a:t>αναζητά τη </a:t>
            </a:r>
            <a:r>
              <a:rPr lang="el-GR" sz="2000" b="1" dirty="0" smtClean="0">
                <a:latin typeface="Arial" pitchFamily="34" charset="0"/>
                <a:cs typeface="Arial" pitchFamily="34" charset="0"/>
              </a:rPr>
              <a:t>λύτρωση στη φυγή </a:t>
            </a:r>
            <a:r>
              <a:rPr lang="el-GR" sz="2000" dirty="0" smtClean="0">
                <a:latin typeface="Arial" pitchFamily="34" charset="0"/>
                <a:cs typeface="Arial" pitchFamily="34" charset="0"/>
              </a:rPr>
              <a:t>προς το </a:t>
            </a:r>
            <a:r>
              <a:rPr lang="el-GR" sz="2000" b="1" dirty="0" smtClean="0">
                <a:latin typeface="Arial" pitchFamily="34" charset="0"/>
                <a:cs typeface="Arial" pitchFamily="34" charset="0"/>
              </a:rPr>
              <a:t>παρελθόν</a:t>
            </a:r>
            <a:r>
              <a:rPr lang="el-GR" sz="2000" dirty="0" smtClean="0">
                <a:latin typeface="Arial" pitchFamily="34" charset="0"/>
                <a:cs typeface="Arial" pitchFamily="34" charset="0"/>
              </a:rPr>
              <a:t> και στη </a:t>
            </a:r>
            <a:r>
              <a:rPr lang="el-GR" sz="2000" b="1" dirty="0" smtClean="0">
                <a:latin typeface="Arial" pitchFamily="34" charset="0"/>
                <a:cs typeface="Arial" pitchFamily="34" charset="0"/>
              </a:rPr>
              <a:t>νοσταλγία</a:t>
            </a:r>
            <a:r>
              <a:rPr lang="el-GR" sz="2000" dirty="0" smtClean="0">
                <a:latin typeface="Arial" pitchFamily="34" charset="0"/>
                <a:cs typeface="Arial" pitchFamily="34" charset="0"/>
              </a:rPr>
              <a:t> για </a:t>
            </a:r>
            <a:r>
              <a:rPr lang="el-GR" sz="2000" dirty="0" err="1" smtClean="0">
                <a:latin typeface="Arial" pitchFamily="34" charset="0"/>
                <a:cs typeface="Arial" pitchFamily="34" charset="0"/>
              </a:rPr>
              <a:t>ό,τι</a:t>
            </a:r>
            <a:r>
              <a:rPr lang="el-GR" sz="2000" dirty="0" smtClean="0">
                <a:latin typeface="Arial" pitchFamily="34" charset="0"/>
                <a:cs typeface="Arial" pitchFamily="34" charset="0"/>
              </a:rPr>
              <a:t> έχει περάσει και χαθεί οριστικά.</a:t>
            </a:r>
            <a:br>
              <a:rPr lang="el-GR" sz="2000" dirty="0" smtClean="0">
                <a:latin typeface="Arial" pitchFamily="34" charset="0"/>
                <a:cs typeface="Arial" pitchFamily="34" charset="0"/>
              </a:rPr>
            </a:br>
            <a:endParaRPr lang="el-GR" sz="2000" dirty="0">
              <a:latin typeface="Arial" pitchFamily="34" charset="0"/>
              <a:cs typeface="Arial" pitchFamily="34" charset="0"/>
            </a:endParaRPr>
          </a:p>
        </p:txBody>
      </p:sp>
      <p:pic>
        <p:nvPicPr>
          <p:cNvPr id="34818" name="Picture 2" descr="C:\Users\user\Desktop\images.jpg"/>
          <p:cNvPicPr>
            <a:picLocks noChangeAspect="1" noChangeArrowheads="1"/>
          </p:cNvPicPr>
          <p:nvPr/>
        </p:nvPicPr>
        <p:blipFill>
          <a:blip r:embed="rId2" cstate="print"/>
          <a:srcRect/>
          <a:stretch>
            <a:fillRect/>
          </a:stretch>
        </p:blipFill>
        <p:spPr bwMode="auto">
          <a:xfrm>
            <a:off x="2071670" y="2571744"/>
            <a:ext cx="5143536" cy="39581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latin typeface="Arial" pitchFamily="34" charset="0"/>
                <a:cs typeface="Arial" pitchFamily="34" charset="0"/>
              </a:rPr>
              <a:t>ΚΩΣΤΑΣ ΚΑΡΥΩΤΑΚΗΣ</a:t>
            </a:r>
            <a:endParaRPr lang="el-GR" sz="3600" b="1" dirty="0">
              <a:latin typeface="Arial" pitchFamily="34" charset="0"/>
              <a:cs typeface="Arial" pitchFamily="34" charset="0"/>
            </a:endParaRPr>
          </a:p>
        </p:txBody>
      </p:sp>
      <p:pic>
        <p:nvPicPr>
          <p:cNvPr id="1026" name="Picture 2" descr="276123-KARYOTAKIS%20net"/>
          <p:cNvPicPr>
            <a:picLocks noChangeAspect="1" noChangeArrowheads="1"/>
          </p:cNvPicPr>
          <p:nvPr/>
        </p:nvPicPr>
        <p:blipFill>
          <a:blip r:embed="rId2" cstate="print"/>
          <a:srcRect/>
          <a:stretch>
            <a:fillRect/>
          </a:stretch>
        </p:blipFill>
        <p:spPr bwMode="auto">
          <a:xfrm>
            <a:off x="2143108" y="1857364"/>
            <a:ext cx="4786346" cy="37862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7" y="214290"/>
            <a:ext cx="4388590" cy="400110"/>
          </a:xfrm>
          <a:prstGeom prst="rect">
            <a:avLst/>
          </a:prstGeom>
        </p:spPr>
        <p:txBody>
          <a:bodyPr wrap="square">
            <a:spAutoFit/>
          </a:bodyPr>
          <a:lstStyle/>
          <a:p>
            <a:r>
              <a:rPr lang="el-GR" sz="2000" b="1" dirty="0">
                <a:latin typeface="Arial" pitchFamily="34" charset="0"/>
                <a:cs typeface="Arial" pitchFamily="34" charset="0"/>
              </a:rPr>
              <a:t>Η ΖΩΗ </a:t>
            </a:r>
            <a:r>
              <a:rPr lang="el-GR" sz="2000" b="1" dirty="0" smtClean="0">
                <a:latin typeface="Arial" pitchFamily="34" charset="0"/>
                <a:cs typeface="Arial" pitchFamily="34" charset="0"/>
              </a:rPr>
              <a:t>ΤΟΥ</a:t>
            </a:r>
            <a:endParaRPr lang="el-GR" sz="2000" b="1" dirty="0">
              <a:latin typeface="Arial" pitchFamily="34" charset="0"/>
              <a:cs typeface="Arial" pitchFamily="34" charset="0"/>
            </a:endParaRPr>
          </a:p>
        </p:txBody>
      </p:sp>
      <p:sp>
        <p:nvSpPr>
          <p:cNvPr id="3" name="2 - Ορθογώνιο"/>
          <p:cNvSpPr/>
          <p:nvPr/>
        </p:nvSpPr>
        <p:spPr>
          <a:xfrm>
            <a:off x="714348" y="714356"/>
            <a:ext cx="6858048" cy="1631216"/>
          </a:xfrm>
          <a:prstGeom prst="rect">
            <a:avLst/>
          </a:prstGeom>
        </p:spPr>
        <p:txBody>
          <a:bodyPr wrap="square">
            <a:spAutoFit/>
          </a:bodyPr>
          <a:lstStyle/>
          <a:p>
            <a:pPr algn="ctr"/>
            <a:r>
              <a:rPr lang="el-GR" sz="2000" dirty="0">
                <a:latin typeface="Arial" pitchFamily="34" charset="0"/>
                <a:cs typeface="Arial" pitchFamily="34" charset="0"/>
              </a:rPr>
              <a:t>Γεννήθηκε </a:t>
            </a:r>
            <a:r>
              <a:rPr lang="el-GR" sz="2000" dirty="0" smtClean="0">
                <a:latin typeface="Arial" pitchFamily="34" charset="0"/>
                <a:cs typeface="Arial" pitchFamily="34" charset="0"/>
              </a:rPr>
              <a:t>στις </a:t>
            </a:r>
            <a:r>
              <a:rPr lang="el-GR" sz="2000" dirty="0">
                <a:latin typeface="Arial" pitchFamily="34" charset="0"/>
                <a:cs typeface="Arial" pitchFamily="34" charset="0"/>
              </a:rPr>
              <a:t>30 Οκτωβρίου 1896 στην </a:t>
            </a:r>
            <a:r>
              <a:rPr lang="el-GR" sz="2000" dirty="0" smtClean="0">
                <a:latin typeface="Arial" pitchFamily="34" charset="0"/>
                <a:cs typeface="Arial" pitchFamily="34" charset="0"/>
              </a:rPr>
              <a:t>Τρίπολη</a:t>
            </a:r>
            <a:r>
              <a:rPr lang="el-GR" sz="2000" dirty="0">
                <a:latin typeface="Arial" pitchFamily="34" charset="0"/>
                <a:cs typeface="Arial" pitchFamily="34" charset="0"/>
              </a:rPr>
              <a:t>. </a:t>
            </a:r>
            <a:r>
              <a:rPr lang="el-GR" sz="2000" dirty="0" smtClean="0">
                <a:latin typeface="Arial" pitchFamily="34" charset="0"/>
                <a:cs typeface="Arial" pitchFamily="34" charset="0"/>
              </a:rPr>
              <a:t>Ο πατέρας του </a:t>
            </a:r>
            <a:r>
              <a:rPr lang="el-GR" sz="2000" dirty="0">
                <a:latin typeface="Arial" pitchFamily="34" charset="0"/>
                <a:cs typeface="Arial" pitchFamily="34" charset="0"/>
              </a:rPr>
              <a:t>ήταν </a:t>
            </a:r>
            <a:r>
              <a:rPr lang="el-GR" sz="2000" dirty="0" err="1">
                <a:latin typeface="Arial" pitchFamily="34" charset="0"/>
                <a:cs typeface="Arial" pitchFamily="34" charset="0"/>
              </a:rPr>
              <a:t>νομομηχανικός</a:t>
            </a:r>
            <a:r>
              <a:rPr lang="el-GR" sz="2000" dirty="0">
                <a:latin typeface="Arial" pitchFamily="34" charset="0"/>
                <a:cs typeface="Arial" pitchFamily="34" charset="0"/>
              </a:rPr>
              <a:t> κι έτσι στα παιδικά του χρόνια αναγκάστηκε να αλλάζει συνέχεια τόπο διαμονής. Πέρασε από το Αργοστόλι, τη Λευκάδα, τη Λάρισα, την Καλαμάτα, την Αθήνα, μέχρι και από τα </a:t>
            </a:r>
            <a:r>
              <a:rPr lang="el-GR" sz="2000" dirty="0" smtClean="0">
                <a:latin typeface="Arial" pitchFamily="34" charset="0"/>
                <a:cs typeface="Arial" pitchFamily="34" charset="0"/>
              </a:rPr>
              <a:t>Χανιά</a:t>
            </a:r>
            <a:r>
              <a:rPr lang="el-GR" sz="2000" dirty="0">
                <a:latin typeface="Arial" pitchFamily="34" charset="0"/>
                <a:cs typeface="Arial" pitchFamily="34" charset="0"/>
              </a:rPr>
              <a:t>.</a:t>
            </a:r>
          </a:p>
        </p:txBody>
      </p:sp>
      <p:pic>
        <p:nvPicPr>
          <p:cNvPr id="2050" name="Picture 2" descr="C:\Users\user\Desktop\Kostas_Karyotakis_house.jpg"/>
          <p:cNvPicPr>
            <a:picLocks noChangeAspect="1" noChangeArrowheads="1"/>
          </p:cNvPicPr>
          <p:nvPr/>
        </p:nvPicPr>
        <p:blipFill>
          <a:blip r:embed="rId2" cstate="print"/>
          <a:srcRect/>
          <a:stretch>
            <a:fillRect/>
          </a:stretch>
        </p:blipFill>
        <p:spPr bwMode="auto">
          <a:xfrm>
            <a:off x="5929322" y="3286124"/>
            <a:ext cx="2095500" cy="2800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428604"/>
            <a:ext cx="7358114" cy="2862322"/>
          </a:xfrm>
          <a:prstGeom prst="rect">
            <a:avLst/>
          </a:prstGeom>
        </p:spPr>
        <p:txBody>
          <a:bodyPr wrap="square">
            <a:spAutoFit/>
          </a:bodyPr>
          <a:lstStyle/>
          <a:p>
            <a:pPr algn="ctr"/>
            <a:r>
              <a:rPr lang="el-GR" sz="2000" dirty="0">
                <a:latin typeface="Arial" pitchFamily="34" charset="0"/>
                <a:cs typeface="Arial" pitchFamily="34" charset="0"/>
              </a:rPr>
              <a:t>Από το 1912 </a:t>
            </a:r>
            <a:r>
              <a:rPr lang="el-GR" sz="2000" dirty="0" smtClean="0">
                <a:latin typeface="Arial" pitchFamily="34" charset="0"/>
                <a:cs typeface="Arial" pitchFamily="34" charset="0"/>
              </a:rPr>
              <a:t>δημοσιεύει ποιήματα </a:t>
            </a:r>
            <a:r>
              <a:rPr lang="el-GR" sz="2000" dirty="0">
                <a:latin typeface="Arial" pitchFamily="34" charset="0"/>
                <a:cs typeface="Arial" pitchFamily="34" charset="0"/>
              </a:rPr>
              <a:t>σε </a:t>
            </a:r>
            <a:r>
              <a:rPr lang="el-GR" sz="2000" dirty="0" smtClean="0">
                <a:latin typeface="Arial" pitchFamily="34" charset="0"/>
                <a:cs typeface="Arial" pitchFamily="34" charset="0"/>
              </a:rPr>
              <a:t>διάφορα παιδικά </a:t>
            </a:r>
            <a:r>
              <a:rPr lang="el-GR" sz="2000" dirty="0">
                <a:latin typeface="Arial" pitchFamily="34" charset="0"/>
                <a:cs typeface="Arial" pitchFamily="34" charset="0"/>
              </a:rPr>
              <a:t>περιοδικά. </a:t>
            </a:r>
            <a:r>
              <a:rPr lang="el-GR" sz="2000" dirty="0" smtClean="0">
                <a:latin typeface="Arial" pitchFamily="34" charset="0"/>
                <a:cs typeface="Arial" pitchFamily="34" charset="0"/>
              </a:rPr>
              <a:t>Αφού πήρε </a:t>
            </a:r>
            <a:r>
              <a:rPr lang="el-GR" sz="2000" dirty="0">
                <a:latin typeface="Arial" pitchFamily="34" charset="0"/>
                <a:cs typeface="Arial" pitchFamily="34" charset="0"/>
              </a:rPr>
              <a:t>το δίπλωμα </a:t>
            </a:r>
            <a:r>
              <a:rPr lang="el-GR" sz="2000" dirty="0" smtClean="0">
                <a:latin typeface="Arial" pitchFamily="34" charset="0"/>
                <a:cs typeface="Arial" pitchFamily="34" charset="0"/>
              </a:rPr>
              <a:t>της Νομικής Σχολής Αθηνών</a:t>
            </a:r>
            <a:r>
              <a:rPr lang="el-GR" sz="2000" dirty="0">
                <a:latin typeface="Arial" pitchFamily="34" charset="0"/>
                <a:cs typeface="Arial" pitchFamily="34" charset="0"/>
              </a:rPr>
              <a:t>, </a:t>
            </a:r>
            <a:r>
              <a:rPr lang="el-GR" sz="2000" dirty="0" smtClean="0">
                <a:latin typeface="Arial" pitchFamily="34" charset="0"/>
                <a:cs typeface="Arial" pitchFamily="34" charset="0"/>
              </a:rPr>
              <a:t>διορίστηκε υπάλληλος </a:t>
            </a:r>
            <a:r>
              <a:rPr lang="el-GR" sz="2000" dirty="0">
                <a:latin typeface="Arial" pitchFamily="34" charset="0"/>
                <a:cs typeface="Arial" pitchFamily="34" charset="0"/>
              </a:rPr>
              <a:t>στη </a:t>
            </a:r>
            <a:r>
              <a:rPr lang="el-GR" sz="2000" dirty="0" smtClean="0">
                <a:latin typeface="Arial" pitchFamily="34" charset="0"/>
                <a:cs typeface="Arial" pitchFamily="34" charset="0"/>
              </a:rPr>
              <a:t>Νομαρχία Θεσσαλονίκης</a:t>
            </a:r>
            <a:r>
              <a:rPr lang="el-GR" sz="2000" dirty="0">
                <a:latin typeface="Arial" pitchFamily="34" charset="0"/>
                <a:cs typeface="Arial" pitchFamily="34" charset="0"/>
              </a:rPr>
              <a:t>. Η </a:t>
            </a:r>
            <a:r>
              <a:rPr lang="el-GR" sz="2000" dirty="0" smtClean="0">
                <a:latin typeface="Arial" pitchFamily="34" charset="0"/>
                <a:cs typeface="Arial" pitchFamily="34" charset="0"/>
              </a:rPr>
              <a:t>ελεύθερη φύση </a:t>
            </a:r>
            <a:r>
              <a:rPr lang="el-GR" sz="2000" dirty="0">
                <a:latin typeface="Arial" pitchFamily="34" charset="0"/>
                <a:cs typeface="Arial" pitchFamily="34" charset="0"/>
              </a:rPr>
              <a:t>του δεν μπορούσε </a:t>
            </a:r>
            <a:r>
              <a:rPr lang="el-GR" sz="2000" dirty="0" smtClean="0">
                <a:latin typeface="Arial" pitchFamily="34" charset="0"/>
                <a:cs typeface="Arial" pitchFamily="34" charset="0"/>
              </a:rPr>
              <a:t>να δεχθεί </a:t>
            </a:r>
            <a:r>
              <a:rPr lang="el-GR" sz="2000" dirty="0">
                <a:latin typeface="Arial" pitchFamily="34" charset="0"/>
                <a:cs typeface="Arial" pitchFamily="34" charset="0"/>
              </a:rPr>
              <a:t>την </a:t>
            </a:r>
            <a:r>
              <a:rPr lang="el-GR" sz="2000" dirty="0" smtClean="0">
                <a:latin typeface="Arial" pitchFamily="34" charset="0"/>
                <a:cs typeface="Arial" pitchFamily="34" charset="0"/>
              </a:rPr>
              <a:t>γραφειοκρατία της </a:t>
            </a:r>
            <a:r>
              <a:rPr lang="el-GR" sz="2000" dirty="0">
                <a:latin typeface="Arial" pitchFamily="34" charset="0"/>
                <a:cs typeface="Arial" pitchFamily="34" charset="0"/>
              </a:rPr>
              <a:t>κρατικής μηχανής, </a:t>
            </a:r>
            <a:r>
              <a:rPr lang="el-GR" sz="2000" dirty="0" smtClean="0">
                <a:latin typeface="Arial" pitchFamily="34" charset="0"/>
                <a:cs typeface="Arial" pitchFamily="34" charset="0"/>
              </a:rPr>
              <a:t>την οποία </a:t>
            </a:r>
            <a:r>
              <a:rPr lang="el-GR" sz="2000" dirty="0">
                <a:latin typeface="Arial" pitchFamily="34" charset="0"/>
                <a:cs typeface="Arial" pitchFamily="34" charset="0"/>
              </a:rPr>
              <a:t>και </a:t>
            </a:r>
            <a:r>
              <a:rPr lang="el-GR" sz="2000" dirty="0" smtClean="0">
                <a:latin typeface="Arial" pitchFamily="34" charset="0"/>
                <a:cs typeface="Arial" pitchFamily="34" charset="0"/>
              </a:rPr>
              <a:t>καυτηριάζει όποτε μπορεί (</a:t>
            </a:r>
            <a:r>
              <a:rPr lang="el-GR" sz="2000" dirty="0">
                <a:latin typeface="Arial" pitchFamily="34" charset="0"/>
                <a:cs typeface="Arial" pitchFamily="34" charset="0"/>
              </a:rPr>
              <a:t>χαρακτηριστικό το πεζό</a:t>
            </a:r>
            <a:r>
              <a:rPr lang="el-GR" sz="2000" dirty="0" smtClean="0">
                <a:latin typeface="Arial" pitchFamily="34" charset="0"/>
                <a:cs typeface="Arial" pitchFamily="34" charset="0"/>
              </a:rPr>
              <a:t>: ΚΑΘΑΡΣΙΣ). </a:t>
            </a:r>
            <a:r>
              <a:rPr lang="el-GR" sz="2000" dirty="0">
                <a:latin typeface="Arial" pitchFamily="34" charset="0"/>
                <a:cs typeface="Arial" pitchFamily="34" charset="0"/>
              </a:rPr>
              <a:t>Γι αυτό </a:t>
            </a:r>
            <a:r>
              <a:rPr lang="el-GR" sz="2000" dirty="0" smtClean="0">
                <a:latin typeface="Arial" pitchFamily="34" charset="0"/>
                <a:cs typeface="Arial" pitchFamily="34" charset="0"/>
              </a:rPr>
              <a:t>και μετατέθηκε </a:t>
            </a:r>
            <a:r>
              <a:rPr lang="el-GR" sz="2000" dirty="0">
                <a:latin typeface="Arial" pitchFamily="34" charset="0"/>
                <a:cs typeface="Arial" pitchFamily="34" charset="0"/>
              </a:rPr>
              <a:t>πολλές </a:t>
            </a:r>
            <a:r>
              <a:rPr lang="el-GR" sz="2000" dirty="0" smtClean="0">
                <a:latin typeface="Arial" pitchFamily="34" charset="0"/>
                <a:cs typeface="Arial" pitchFamily="34" charset="0"/>
              </a:rPr>
              <a:t>φορές διωκόμενος </a:t>
            </a:r>
            <a:r>
              <a:rPr lang="el-GR" sz="2000" dirty="0">
                <a:latin typeface="Arial" pitchFamily="34" charset="0"/>
                <a:cs typeface="Arial" pitchFamily="34" charset="0"/>
              </a:rPr>
              <a:t>από </a:t>
            </a:r>
            <a:r>
              <a:rPr lang="el-GR" sz="2000" dirty="0" smtClean="0">
                <a:latin typeface="Arial" pitchFamily="34" charset="0"/>
                <a:cs typeface="Arial" pitchFamily="34" charset="0"/>
              </a:rPr>
              <a:t>ανωτέρους του</a:t>
            </a:r>
            <a:r>
              <a:rPr lang="el-GR" sz="2000" dirty="0">
                <a:latin typeface="Arial" pitchFamily="34" charset="0"/>
                <a:cs typeface="Arial" pitchFamily="34" charset="0"/>
              </a:rPr>
              <a:t>. </a:t>
            </a:r>
            <a:r>
              <a:rPr lang="el-GR" sz="2000" dirty="0" smtClean="0">
                <a:latin typeface="Arial" pitchFamily="34" charset="0"/>
                <a:cs typeface="Arial" pitchFamily="34" charset="0"/>
              </a:rPr>
              <a:t>Στη </a:t>
            </a:r>
            <a:r>
              <a:rPr lang="el-GR" sz="2000" dirty="0">
                <a:latin typeface="Arial" pitchFamily="34" charset="0"/>
                <a:cs typeface="Arial" pitchFamily="34" charset="0"/>
              </a:rPr>
              <a:t>διάρκεια </a:t>
            </a:r>
            <a:r>
              <a:rPr lang="el-GR" sz="2000" dirty="0" smtClean="0">
                <a:latin typeface="Arial" pitchFamily="34" charset="0"/>
                <a:cs typeface="Arial" pitchFamily="34" charset="0"/>
              </a:rPr>
              <a:t>αυτών των </a:t>
            </a:r>
            <a:r>
              <a:rPr lang="el-GR" sz="2000" dirty="0">
                <a:latin typeface="Arial" pitchFamily="34" charset="0"/>
                <a:cs typeface="Arial" pitchFamily="34" charset="0"/>
              </a:rPr>
              <a:t>μεταθέσεων </a:t>
            </a:r>
            <a:r>
              <a:rPr lang="el-GR" sz="2000" dirty="0" smtClean="0">
                <a:latin typeface="Arial" pitchFamily="34" charset="0"/>
                <a:cs typeface="Arial" pitchFamily="34" charset="0"/>
              </a:rPr>
              <a:t>γνωρίζει την </a:t>
            </a:r>
            <a:r>
              <a:rPr lang="el-GR" sz="2000" dirty="0">
                <a:latin typeface="Arial" pitchFamily="34" charset="0"/>
                <a:cs typeface="Arial" pitchFamily="34" charset="0"/>
              </a:rPr>
              <a:t>ανία και τη μιζέρια </a:t>
            </a:r>
            <a:r>
              <a:rPr lang="el-GR" sz="2000" dirty="0" smtClean="0">
                <a:latin typeface="Arial" pitchFamily="34" charset="0"/>
                <a:cs typeface="Arial" pitchFamily="34" charset="0"/>
              </a:rPr>
              <a:t>της επαρχίας</a:t>
            </a:r>
            <a:r>
              <a:rPr lang="el-GR" sz="2000" dirty="0">
                <a:latin typeface="Arial" pitchFamily="34" charset="0"/>
                <a:cs typeface="Arial" pitchFamily="34" charset="0"/>
              </a:rPr>
              <a:t>, πράγμα που </a:t>
            </a:r>
            <a:r>
              <a:rPr lang="el-GR" sz="2000" dirty="0" smtClean="0">
                <a:latin typeface="Arial" pitchFamily="34" charset="0"/>
                <a:cs typeface="Arial" pitchFamily="34" charset="0"/>
              </a:rPr>
              <a:t>τον στιγματίζει</a:t>
            </a:r>
            <a:r>
              <a:rPr lang="el-GR" sz="2000" dirty="0">
                <a:latin typeface="Arial" pitchFamily="34" charset="0"/>
                <a:cs typeface="Arial" pitchFamily="34" charset="0"/>
              </a:rPr>
              <a:t>.</a:t>
            </a:r>
          </a:p>
        </p:txBody>
      </p:sp>
      <p:pic>
        <p:nvPicPr>
          <p:cNvPr id="3074" name="Picture 2" descr="C:\Users\user\Desktop\7.kariotfasianos.jpg"/>
          <p:cNvPicPr>
            <a:picLocks noChangeAspect="1" noChangeArrowheads="1"/>
          </p:cNvPicPr>
          <p:nvPr/>
        </p:nvPicPr>
        <p:blipFill>
          <a:blip r:embed="rId2" cstate="print"/>
          <a:srcRect/>
          <a:stretch>
            <a:fillRect/>
          </a:stretch>
        </p:blipFill>
        <p:spPr bwMode="auto">
          <a:xfrm>
            <a:off x="6072198" y="3447378"/>
            <a:ext cx="2286016" cy="30828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428604"/>
            <a:ext cx="7143800" cy="2246769"/>
          </a:xfrm>
          <a:prstGeom prst="rect">
            <a:avLst/>
          </a:prstGeom>
        </p:spPr>
        <p:txBody>
          <a:bodyPr wrap="square">
            <a:spAutoFit/>
          </a:bodyPr>
          <a:lstStyle/>
          <a:p>
            <a:pPr algn="ctr"/>
            <a:r>
              <a:rPr lang="el-GR" sz="2000" dirty="0" err="1" smtClean="0">
                <a:latin typeface="Arial" pitchFamily="34" charset="0"/>
                <a:cs typeface="Arial" pitchFamily="34" charset="0"/>
              </a:rPr>
              <a:t>Toν</a:t>
            </a:r>
            <a:r>
              <a:rPr lang="el-GR" sz="2000" dirty="0" smtClean="0">
                <a:latin typeface="Arial" pitchFamily="34" charset="0"/>
                <a:cs typeface="Arial" pitchFamily="34" charset="0"/>
              </a:rPr>
              <a:t>  Φεβρουάριο </a:t>
            </a:r>
            <a:r>
              <a:rPr lang="el-GR" sz="2000" dirty="0">
                <a:latin typeface="Arial" pitchFamily="34" charset="0"/>
                <a:cs typeface="Arial" pitchFamily="34" charset="0"/>
              </a:rPr>
              <a:t>του 1919 εκδίδει την πρώτη του συλλογή: "Ο πόνος </a:t>
            </a:r>
            <a:r>
              <a:rPr lang="el-GR" sz="2000" smtClean="0">
                <a:latin typeface="Arial" pitchFamily="34" charset="0"/>
                <a:cs typeface="Arial" pitchFamily="34" charset="0"/>
              </a:rPr>
              <a:t>του ανθρώπου </a:t>
            </a:r>
            <a:r>
              <a:rPr lang="el-GR" sz="2000" dirty="0">
                <a:latin typeface="Arial" pitchFamily="34" charset="0"/>
                <a:cs typeface="Arial" pitchFamily="34" charset="0"/>
              </a:rPr>
              <a:t>και των πραγμάτων", η οποία τυγχάνει αδιάφορης </a:t>
            </a:r>
            <a:r>
              <a:rPr lang="el-GR" sz="2000" dirty="0" smtClean="0">
                <a:latin typeface="Arial" pitchFamily="34" charset="0"/>
                <a:cs typeface="Arial" pitchFamily="34" charset="0"/>
              </a:rPr>
              <a:t>ή υποτιμητικής </a:t>
            </a:r>
            <a:r>
              <a:rPr lang="el-GR" sz="2000" dirty="0">
                <a:latin typeface="Arial" pitchFamily="34" charset="0"/>
                <a:cs typeface="Arial" pitchFamily="34" charset="0"/>
              </a:rPr>
              <a:t>κριτικής. </a:t>
            </a:r>
            <a:r>
              <a:rPr lang="el-GR" sz="2000" dirty="0" smtClean="0">
                <a:latin typeface="Arial" pitchFamily="34" charset="0"/>
                <a:cs typeface="Arial" pitchFamily="34" charset="0"/>
              </a:rPr>
              <a:t>Τον </a:t>
            </a:r>
            <a:r>
              <a:rPr lang="el-GR" sz="2000" dirty="0">
                <a:latin typeface="Arial" pitchFamily="34" charset="0"/>
                <a:cs typeface="Arial" pitchFamily="34" charset="0"/>
              </a:rPr>
              <a:t>ίδιο χρόνο εκδίδει μαζί με τον φίλο του Ά</a:t>
            </a:r>
            <a:r>
              <a:rPr lang="el-GR" sz="2000" dirty="0" smtClean="0">
                <a:latin typeface="Arial" pitchFamily="34" charset="0"/>
                <a:cs typeface="Arial" pitchFamily="34" charset="0"/>
              </a:rPr>
              <a:t>γη Λεβέντη </a:t>
            </a:r>
            <a:r>
              <a:rPr lang="el-GR" sz="2000" dirty="0">
                <a:latin typeface="Arial" pitchFamily="34" charset="0"/>
                <a:cs typeface="Arial" pitchFamily="34" charset="0"/>
              </a:rPr>
              <a:t>το σατιρικό περιοδικό "Η Γάμπα", που παρά την επιτυχία </a:t>
            </a:r>
            <a:r>
              <a:rPr lang="el-GR" sz="2000" dirty="0" smtClean="0">
                <a:latin typeface="Arial" pitchFamily="34" charset="0"/>
                <a:cs typeface="Arial" pitchFamily="34" charset="0"/>
              </a:rPr>
              <a:t>του, κυκλοφόρησε </a:t>
            </a:r>
            <a:r>
              <a:rPr lang="el-GR" sz="2000" dirty="0">
                <a:latin typeface="Arial" pitchFamily="34" charset="0"/>
                <a:cs typeface="Arial" pitchFamily="34" charset="0"/>
              </a:rPr>
              <a:t>μόνο σε έξι </a:t>
            </a:r>
            <a:r>
              <a:rPr lang="el-GR" sz="2000" dirty="0" smtClean="0">
                <a:latin typeface="Arial" pitchFamily="34" charset="0"/>
                <a:cs typeface="Arial" pitchFamily="34" charset="0"/>
              </a:rPr>
              <a:t>τεύχη, </a:t>
            </a:r>
            <a:r>
              <a:rPr lang="el-GR" sz="2000" dirty="0">
                <a:latin typeface="Arial" pitchFamily="34" charset="0"/>
                <a:cs typeface="Arial" pitchFamily="34" charset="0"/>
              </a:rPr>
              <a:t>γιατί η αστυνομία απαγόρευσε </a:t>
            </a:r>
            <a:r>
              <a:rPr lang="el-GR" sz="2000" dirty="0" smtClean="0">
                <a:latin typeface="Arial" pitchFamily="34" charset="0"/>
                <a:cs typeface="Arial" pitchFamily="34" charset="0"/>
              </a:rPr>
              <a:t>την έκδοσή </a:t>
            </a:r>
            <a:r>
              <a:rPr lang="el-GR" sz="2000" dirty="0">
                <a:latin typeface="Arial" pitchFamily="34" charset="0"/>
                <a:cs typeface="Arial" pitchFamily="34" charset="0"/>
              </a:rPr>
              <a:t>του.</a:t>
            </a:r>
          </a:p>
        </p:txBody>
      </p:sp>
      <p:pic>
        <p:nvPicPr>
          <p:cNvPr id="4098" name="Picture 2" descr="C:\Users\user\Desktop\28398979.jpg"/>
          <p:cNvPicPr>
            <a:picLocks noChangeAspect="1" noChangeArrowheads="1"/>
          </p:cNvPicPr>
          <p:nvPr/>
        </p:nvPicPr>
        <p:blipFill>
          <a:blip r:embed="rId2" cstate="print"/>
          <a:srcRect/>
          <a:stretch>
            <a:fillRect/>
          </a:stretch>
        </p:blipFill>
        <p:spPr bwMode="auto">
          <a:xfrm>
            <a:off x="1285852" y="3357562"/>
            <a:ext cx="1736725" cy="2468563"/>
          </a:xfrm>
          <a:prstGeom prst="rect">
            <a:avLst/>
          </a:prstGeom>
          <a:noFill/>
        </p:spPr>
      </p:pic>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1279</Words>
  <Application>Microsoft Office PowerPoint</Application>
  <PresentationFormat>Προβολή στην οθόνη (4:3)</PresentationFormat>
  <Paragraphs>26</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Γενιά του 1920 ΝΕΟΣΥΜΒΟΛΙΣΜΟΣ/ ΝΕΟΡΟΜΑΝΤΙΣΜΟΣ </vt:lpstr>
      <vt:lpstr>Όλοι αυτοί, κυρίως στο διάστημα της δεκαετίας 1920-1930 (η γενιά του ’20), επηρεαζόμενοι από τα ιστορικά γεγονότα του Πρώτου Παγκοσμίου Πολέμου (1914-1918), τη μικρασιατική καταστροφή (1922) και την προσφυγιά γίνονται συντελεστές ορισμένων ουσιαστικών αλλαγών στο χώρο της νεοελληνικής ποίησης, την οποία ανανεώνουν και θεματικά και μορφικά.  </vt:lpstr>
      <vt:lpstr>Τα χαρακτηριστικά γνωρίσματα που συνέχουν τους εκπροσώπους αυτής της γενιάς είναι τα εξής: ο ψυχικός κάματος και μαρασμός η δυσκολία προσαρμογής στην πραγματικότητα της ζωής και η τάση φυγής ο κλονισμός των αξιών  το αίσθημα του ανικανοποίητου και της ματαιότητας το υπαρξιακό κενό η διάθεση ονειροπόλησης στο παρελθόν (νοσταλγία για παιδική ηλικία) η βίωση του αδιεξόδου και της προσωπικής μοναξιάς η αντιηρωική στάση  </vt:lpstr>
      <vt:lpstr>ο σαρκαστικός τόνος η απαισιοδοξία και η ανία  η διάλυση και η παρακμή η εγκατάλειψη συλλογικών οραμάτων η αοριστία και η θολή ατμόσφαιρα (σύγχυση) η ανάγκη για νέους εκφραστικούς τρόπους η αντίδραση στον παραλογισμό της εποχής και στον πόλεμο που οδηγεί σταδιακά στις λεγόμενες «πρωτοπορίες»: ντανταϊσμός, φουτουρισμός, υπερρεαλισμός... </vt:lpstr>
      <vt:lpstr>Ο ποιητικός, δηλαδή, νεοσυμβολισμός, ως ποιητική πράξη, εκφράζει το τραυματισμένο από τη σκληρή πραγματικότητα άτομο, που όμως αποσύρθηκε στον εαυτό του και αναζητά τη λύτρωση στη φυγή προς το παρελθόν και στη νοσταλγία για ό,τι έχει περάσει και χαθεί οριστικά. </vt:lpstr>
      <vt:lpstr>ΚΩΣΤΑΣ ΚΑΡΥΩΤΑΚΗΣ</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ΚΩΣΤΑΣ ΚΑΡΥΩΤΑΚΗΣ</dc:title>
  <dc:creator>user</dc:creator>
  <cp:lastModifiedBy>user</cp:lastModifiedBy>
  <cp:revision>35</cp:revision>
  <dcterms:created xsi:type="dcterms:W3CDTF">2021-05-16T15:31:46Z</dcterms:created>
  <dcterms:modified xsi:type="dcterms:W3CDTF">2023-03-26T15:14:43Z</dcterms:modified>
</cp:coreProperties>
</file>