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5" r:id="rId8"/>
    <p:sldId id="270" r:id="rId9"/>
    <p:sldId id="263" r:id="rId10"/>
    <p:sldId id="264" r:id="rId11"/>
    <p:sldId id="266" r:id="rId12"/>
    <p:sldId id="267" r:id="rId13"/>
    <p:sldId id="268" r:id="rId14"/>
    <p:sldId id="269"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AA32E"/>
    <a:srgbClr val="B1AB37"/>
    <a:srgbClr val="9B93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B55F19C-29DD-46C6-A799-19CEE06F732F}" type="datetimeFigureOut">
              <a:rPr lang="el-GR" smtClean="0"/>
              <a:pPr/>
              <a:t>1/5/2025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989D24-2D4F-4DDD-B48D-2A04857B74D9}" type="slidenum">
              <a:rPr lang="el-GR" smtClean="0"/>
              <a:pPr/>
              <a:t>‹#›</a:t>
            </a:fld>
            <a:endParaRPr lang="el-G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5F19C-29DD-46C6-A799-19CEE06F732F}" type="datetimeFigureOut">
              <a:rPr lang="el-GR" smtClean="0"/>
              <a:pPr/>
              <a:t>1/5/2025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89D24-2D4F-4DDD-B48D-2A04857B74D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B9398"/>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ΜΟΝΤΕΡΝΙΣΜΟΣ </a:t>
            </a:r>
            <a:endParaRPr lang="el-GR" sz="3600" b="1" dirty="0"/>
          </a:p>
        </p:txBody>
      </p:sp>
      <p:pic>
        <p:nvPicPr>
          <p:cNvPr id="1026" name="Picture 2"/>
          <p:cNvPicPr>
            <a:picLocks noChangeAspect="1" noChangeArrowheads="1"/>
          </p:cNvPicPr>
          <p:nvPr/>
        </p:nvPicPr>
        <p:blipFill>
          <a:blip r:embed="rId2" cstate="print"/>
          <a:srcRect/>
          <a:stretch>
            <a:fillRect/>
          </a:stretch>
        </p:blipFill>
        <p:spPr bwMode="auto">
          <a:xfrm>
            <a:off x="2643174" y="1142984"/>
            <a:ext cx="3714776" cy="5266519"/>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l-GR" sz="2000" b="1" dirty="0" smtClean="0"/>
              <a:t/>
            </a:r>
            <a:br>
              <a:rPr lang="el-GR" sz="2000" b="1" dirty="0" smtClean="0"/>
            </a:br>
            <a:r>
              <a:rPr lang="el-GR" sz="2000" b="1" dirty="0"/>
              <a:t/>
            </a:r>
            <a:br>
              <a:rPr lang="el-GR" sz="2000" b="1" dirty="0"/>
            </a:br>
            <a:r>
              <a:rPr lang="el-GR" sz="2000" b="1" dirty="0" smtClean="0"/>
              <a:t/>
            </a:r>
            <a:br>
              <a:rPr lang="el-GR" sz="2000" b="1" dirty="0" smtClean="0"/>
            </a:br>
            <a:r>
              <a:rPr lang="el-GR" sz="2000" b="1" dirty="0"/>
              <a:t/>
            </a:r>
            <a:br>
              <a:rPr lang="el-GR" sz="2000" b="1" dirty="0"/>
            </a:br>
            <a:r>
              <a:rPr lang="el-GR" sz="2000" b="1" dirty="0" smtClean="0"/>
              <a:t/>
            </a:r>
            <a:br>
              <a:rPr lang="el-GR" sz="2000" b="1" dirty="0" smtClean="0"/>
            </a:br>
            <a:r>
              <a:rPr lang="el-GR" sz="2000" b="1" dirty="0"/>
              <a:t/>
            </a:r>
            <a:br>
              <a:rPr lang="el-GR" sz="2000" b="1" dirty="0"/>
            </a:br>
            <a:r>
              <a:rPr lang="el-GR" sz="2000" b="1" dirty="0" smtClean="0"/>
              <a:t/>
            </a:r>
            <a:br>
              <a:rPr lang="el-GR" sz="2000" b="1" dirty="0" smtClean="0"/>
            </a:br>
            <a:r>
              <a:rPr lang="el-GR" sz="2700" dirty="0"/>
              <a:t> </a:t>
            </a:r>
            <a:r>
              <a:rPr lang="el-GR" sz="2700" dirty="0" smtClean="0"/>
              <a:t/>
            </a:r>
            <a:br>
              <a:rPr lang="el-GR" sz="2700" dirty="0" smtClean="0"/>
            </a:br>
            <a:r>
              <a:rPr lang="el-GR" sz="2700" dirty="0"/>
              <a:t/>
            </a:r>
            <a:br>
              <a:rPr lang="el-GR" sz="2700" dirty="0"/>
            </a:br>
            <a:r>
              <a:rPr lang="el-GR" sz="2700" dirty="0" smtClean="0"/>
              <a:t/>
            </a:r>
            <a:br>
              <a:rPr lang="el-GR" sz="2700" dirty="0" smtClean="0"/>
            </a:br>
            <a:r>
              <a:rPr lang="el-GR" sz="2700" dirty="0"/>
              <a:t/>
            </a:r>
            <a:br>
              <a:rPr lang="el-GR" sz="2700" dirty="0"/>
            </a:br>
            <a:r>
              <a:rPr lang="el-GR" sz="2700" dirty="0" smtClean="0"/>
              <a:t/>
            </a:r>
            <a:br>
              <a:rPr lang="el-GR" sz="2700" dirty="0" smtClean="0"/>
            </a:br>
            <a:r>
              <a:rPr lang="el-GR" sz="2600" dirty="0" smtClean="0"/>
              <a:t>Ο </a:t>
            </a:r>
            <a:r>
              <a:rPr lang="el-GR" sz="2600" dirty="0"/>
              <a:t>Γεώργιος </a:t>
            </a:r>
            <a:r>
              <a:rPr lang="el-GR" sz="2600" dirty="0" err="1"/>
              <a:t>Σεφεριάδης</a:t>
            </a:r>
            <a:r>
              <a:rPr lang="el-GR" sz="2600" dirty="0"/>
              <a:t>, όπως ήταν το πραγματικό του όνομα, γεννήθηκε στις 29 Φεβρουαρίου </a:t>
            </a:r>
            <a:r>
              <a:rPr lang="el-GR" sz="2600" dirty="0" smtClean="0"/>
              <a:t>1900 </a:t>
            </a:r>
            <a:r>
              <a:rPr lang="el-GR" sz="2600" dirty="0"/>
              <a:t>στη Σμύρνη. </a:t>
            </a:r>
            <a:r>
              <a:rPr lang="el-GR" sz="2600" dirty="0" smtClean="0"/>
              <a:t>Αφού τελείωσε το Γυμνάσιο στην Αθήνα, </a:t>
            </a:r>
            <a:r>
              <a:rPr lang="el-GR" sz="2600" dirty="0"/>
              <a:t>γ</a:t>
            </a:r>
            <a:r>
              <a:rPr lang="el-GR" sz="2600" dirty="0" smtClean="0"/>
              <a:t>ράφτηκε </a:t>
            </a:r>
            <a:r>
              <a:rPr lang="el-GR" sz="2600" dirty="0"/>
              <a:t>στη Νομική Σχολή του Πανεπιστημίου της </a:t>
            </a:r>
            <a:r>
              <a:rPr lang="el-GR" sz="2600" dirty="0" err="1"/>
              <a:t>Σορβόνης</a:t>
            </a:r>
            <a:r>
              <a:rPr lang="el-GR" sz="2600" dirty="0"/>
              <a:t>, από την οποία αποφοίτησε με διδακτορικό το 1924. Τα χρόνια παραμονής του στο Παρίσι ήταν καθοριστικά για τη διαμόρφωση της ποιητικής του φυσιογνωμίας. Ήταν η εποχή που το κίνημα του μοντερνισμού βρισκόταν στην ακμή του.</a:t>
            </a:r>
            <a:br>
              <a:rPr lang="el-GR" sz="2600" dirty="0"/>
            </a:br>
            <a:r>
              <a:rPr lang="el-GR" sz="2700" b="1" dirty="0"/>
              <a:t/>
            </a:r>
            <a:br>
              <a:rPr lang="el-GR" sz="2700" b="1" dirty="0"/>
            </a:br>
            <a:r>
              <a:rPr lang="el-GR" sz="2700" b="1" dirty="0" smtClean="0"/>
              <a:t/>
            </a:r>
            <a:br>
              <a:rPr lang="el-GR" sz="2700" b="1" dirty="0" smtClean="0"/>
            </a:br>
            <a:r>
              <a:rPr lang="el-GR" sz="2000" b="1" dirty="0"/>
              <a:t/>
            </a:r>
            <a:br>
              <a:rPr lang="el-GR" sz="2000" b="1" dirty="0"/>
            </a:br>
            <a:r>
              <a:rPr lang="el-GR" sz="2000" b="1" dirty="0" smtClean="0"/>
              <a:t/>
            </a:r>
            <a:br>
              <a:rPr lang="el-GR" sz="2000" b="1" dirty="0" smtClean="0"/>
            </a:br>
            <a:r>
              <a:rPr lang="el-GR" sz="2000" b="1" dirty="0"/>
              <a:t/>
            </a:r>
            <a:br>
              <a:rPr lang="el-GR" sz="2000" b="1" dirty="0"/>
            </a:br>
            <a:r>
              <a:rPr lang="el-GR" sz="2000" b="1" dirty="0" smtClean="0"/>
              <a:t/>
            </a:r>
            <a:br>
              <a:rPr lang="el-GR" sz="2000" b="1" dirty="0" smtClean="0"/>
            </a:br>
            <a:endParaRPr lang="el-GR" sz="2000" dirty="0"/>
          </a:p>
        </p:txBody>
      </p:sp>
      <p:pic>
        <p:nvPicPr>
          <p:cNvPr id="2050" name="Picture 2" descr="C:\Users\user\Desktop\1bis3a-399x480.jpg"/>
          <p:cNvPicPr>
            <a:picLocks noChangeAspect="1" noChangeArrowheads="1"/>
          </p:cNvPicPr>
          <p:nvPr/>
        </p:nvPicPr>
        <p:blipFill>
          <a:blip r:embed="rId2" cstate="print"/>
          <a:srcRect/>
          <a:stretch>
            <a:fillRect/>
          </a:stretch>
        </p:blipFill>
        <p:spPr bwMode="auto">
          <a:xfrm>
            <a:off x="142844" y="2714620"/>
            <a:ext cx="3246244" cy="390525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400" dirty="0" smtClean="0"/>
              <a:t>Μετά </a:t>
            </a:r>
            <a:r>
              <a:rPr lang="el-GR" sz="2400" dirty="0"/>
              <a:t>την επιστροφή του στην Ελλάδα διορίστηκε υπάλληλος του Υπουργείου Εξωτερικών (1926), αρχίζοντας έτσι μια λαμπρή καριέρα στο διπλωματικό σώμα, που κορυφώθηκε το 1957, με την τοποθέτησή του ως πρεσβευτή της Ελλάδας στη Μεγάλη Βρετανία. Παρέμεινε στο Λονδίνο έως το 1962, οπότε και συνταξιοδοτήθηκε. Στις 10 Απριλίου του 1941, μία ημέρα μετά την κατάληψη της Θεσσαλονίκης από τους Γερμανούς, είχε νυμφευτεί στην Πλάκα τη </a:t>
            </a:r>
            <a:r>
              <a:rPr lang="el-GR" sz="2400" dirty="0" err="1"/>
              <a:t>Μαρώ</a:t>
            </a:r>
            <a:r>
              <a:rPr lang="el-GR" sz="2400" dirty="0"/>
              <a:t> </a:t>
            </a:r>
            <a:r>
              <a:rPr lang="el-GR" sz="2400" dirty="0" err="1"/>
              <a:t>Ζάννου</a:t>
            </a:r>
            <a:r>
              <a:rPr lang="el-GR" sz="2400" dirty="0"/>
              <a:t>, με την οποία δεν απέκτησε παιδιά.</a:t>
            </a:r>
            <a:br>
              <a:rPr lang="el-GR" sz="2400" dirty="0"/>
            </a:br>
            <a:endParaRPr lang="el-GR" sz="2400" dirty="0"/>
          </a:p>
        </p:txBody>
      </p:sp>
      <p:pic>
        <p:nvPicPr>
          <p:cNvPr id="23554" name="Picture 2" descr="C:\Users\user\Desktop\10.marw.jpg"/>
          <p:cNvPicPr>
            <a:picLocks noChangeAspect="1" noChangeArrowheads="1"/>
          </p:cNvPicPr>
          <p:nvPr/>
        </p:nvPicPr>
        <p:blipFill>
          <a:blip r:embed="rId2" cstate="print"/>
          <a:srcRect/>
          <a:stretch>
            <a:fillRect/>
          </a:stretch>
        </p:blipFill>
        <p:spPr bwMode="auto">
          <a:xfrm>
            <a:off x="4145500" y="3605207"/>
            <a:ext cx="4998500" cy="325279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Σ</a:t>
            </a:r>
            <a:r>
              <a:rPr lang="el-GR" sz="2000" dirty="0" smtClean="0"/>
              <a:t>τα </a:t>
            </a:r>
            <a:r>
              <a:rPr lang="el-GR" sz="2000" dirty="0"/>
              <a:t>ελληνικά γράμματα ο Γιώργος Σεφέρης εμφανίστηκε το 1931, με την ποιητική συλλογή </a:t>
            </a:r>
            <a:r>
              <a:rPr lang="el-GR" sz="2000" i="1" dirty="0"/>
              <a:t>Στροφή</a:t>
            </a:r>
            <a:r>
              <a:rPr lang="el-GR" sz="2000" dirty="0"/>
              <a:t>, η οποία από την πρώτη στιγμή της κυκλοφορίας της προκάλεσε το ενδιαφέρον της λογοτεχνικής κοινότητας της Αθήνας, με θετικές και αρνητικές αντιδράσεις. Οι θαυμαστές του -Γιώργος Θεοτοκάς, Γιώργος Κατσίμπαλης και Ανδρέας Καραντώνης- υποστήριξαν ότι η </a:t>
            </a:r>
            <a:r>
              <a:rPr lang="el-GR" sz="2000" i="1" dirty="0"/>
              <a:t>Στροφή</a:t>
            </a:r>
            <a:r>
              <a:rPr lang="el-GR" sz="2000" dirty="0"/>
              <a:t> εγκαινιάζει μια καινούργια εποχή για την ελληνική ποίηση, ενώ οι επικριτές του, όπως ο </a:t>
            </a:r>
            <a:r>
              <a:rPr lang="el-GR" sz="2000" dirty="0" err="1"/>
              <a:t>Άλκης</a:t>
            </a:r>
            <a:r>
              <a:rPr lang="el-GR" sz="2000" dirty="0"/>
              <a:t> Θρύλος και ο Τάκης </a:t>
            </a:r>
            <a:r>
              <a:rPr lang="el-GR" sz="2000" dirty="0" err="1"/>
              <a:t>Παπατσώνης</a:t>
            </a:r>
            <a:r>
              <a:rPr lang="el-GR" sz="2000" dirty="0"/>
              <a:t>, ισχυρίστηκαν ότι η ποίηση του Σεφέρη είναι σκοτεινή και εγκεφαλική, χωρίς πραγματικό συναίσθημα. Με την πάροδο του χρόνου, η </a:t>
            </a:r>
            <a:r>
              <a:rPr lang="el-GR" sz="2000" i="1" dirty="0"/>
              <a:t>Στροφή</a:t>
            </a:r>
            <a:r>
              <a:rPr lang="el-GR" sz="2000" dirty="0"/>
              <a:t> απέκτησε τεράστιο συμβολικό βάρος, επειδή θεωρήθηκε από την κριτική ότι έστρεψε την ελληνική ποίηση από την παραδοσιακή στη μοντέρνα γραφή. Ο Μοντερνισμός του Σεφέρη, παρατηρεί ο Γιώργος Θεοτοκάς, υπήρξε «ένας μοντερνισμός τολμηρός, αλλά που κρατούσε το νήμα της παράδοσης, με αίσθημα ευθύνης και με σεβασμό για τη γλώσσα».</a:t>
            </a:r>
            <a:r>
              <a:rPr lang="el-GR" sz="2000" dirty="0" smtClean="0"/>
              <a:t/>
            </a:r>
            <a:br>
              <a:rPr lang="el-GR" sz="2000" dirty="0" smtClean="0"/>
            </a:br>
            <a:endParaRPr lang="el-GR" sz="2000" dirty="0"/>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400" dirty="0" smtClean="0"/>
              <a:t>Κατά </a:t>
            </a:r>
            <a:r>
              <a:rPr lang="el-GR" sz="2400" dirty="0"/>
              <a:t>τη διάρκεια της επτάχρονης δικτατορίας, έσπασε τη σιωπή του στις 28 Μαρτίου του 1969 και στηλίτευσε τη χούντα με την περίφημη δήλωσή του στο ραδιόφωνο του BBC. «Είναι μια κατάσταση υποχρεωτικής νάρκης, όπου όσες πνευματικές αξίες κατορθώσαμε να κρατήσουμε ζωντανές, με πόνους και με κόπους, πάνε κι αυτές να καταποντισθούν μέσα στα ελώδη </a:t>
            </a:r>
            <a:r>
              <a:rPr lang="el-GR" sz="2400" dirty="0" smtClean="0"/>
              <a:t>στεκούμενα </a:t>
            </a:r>
            <a:r>
              <a:rPr lang="el-GR" sz="2400" dirty="0"/>
              <a:t>νερά» τόνισε μεταξύ άλλων.</a:t>
            </a:r>
          </a:p>
        </p:txBody>
      </p:sp>
      <p:pic>
        <p:nvPicPr>
          <p:cNvPr id="24578" name="Picture 2" descr="C:\Users\user\Desktop\Giorgos_Seferis-BBC.jpg"/>
          <p:cNvPicPr>
            <a:picLocks noChangeAspect="1" noChangeArrowheads="1"/>
          </p:cNvPicPr>
          <p:nvPr/>
        </p:nvPicPr>
        <p:blipFill>
          <a:blip r:embed="rId2" cstate="print"/>
          <a:srcRect/>
          <a:stretch>
            <a:fillRect/>
          </a:stretch>
        </p:blipFill>
        <p:spPr bwMode="auto">
          <a:xfrm>
            <a:off x="571472" y="3000372"/>
            <a:ext cx="4865694" cy="357079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400" dirty="0" smtClean="0"/>
              <a:t>Πέθανε τα </a:t>
            </a:r>
            <a:r>
              <a:rPr lang="el-GR" sz="2400" dirty="0"/>
              <a:t>ξημερώματα της 20ης Σεπτεμβρίου του 1971. Η κηδεία του, δύο ημέρες αργότερα, θα είναι πάνδημη και θα λάβει αντιδικτατορικό χαρακτήρα. Στη νεκρώσιμη πομπή προς το Α' Νεκροταφείο, μπροστά στην Πύλη του Αδριανού, το πλήθος σταματά την κυκλοφορία και αρχίζει να τραγουδά το απαγορευμένο τραγούδι του Μίκη Θεοδωράκη σε στίχους Σεφέρη </a:t>
            </a:r>
            <a:r>
              <a:rPr lang="el-GR" sz="2400" i="1" dirty="0"/>
              <a:t>Άρνηση</a:t>
            </a:r>
            <a:r>
              <a:rPr lang="el-GR" sz="2400" dirty="0"/>
              <a:t> (</a:t>
            </a:r>
            <a:r>
              <a:rPr lang="el-GR" sz="2400" i="1" dirty="0"/>
              <a:t>Στο περιγιάλι το κρυφό</a:t>
            </a:r>
            <a:r>
              <a:rPr lang="el-GR" sz="2400" dirty="0"/>
              <a:t>, όπως είναι πιο γνωστό). Στις 23 Σεπτεμβρίου, δημοσιεύεται στην εφημερίδα </a:t>
            </a:r>
            <a:r>
              <a:rPr lang="el-GR" sz="2400" i="1" dirty="0"/>
              <a:t>Το Βήμα</a:t>
            </a:r>
            <a:r>
              <a:rPr lang="el-GR" sz="2400" dirty="0"/>
              <a:t>, το τελευταίο </a:t>
            </a:r>
            <a:r>
              <a:rPr lang="el-GR" sz="2400" dirty="0" smtClean="0"/>
              <a:t>ποίημά </a:t>
            </a:r>
            <a:r>
              <a:rPr lang="el-GR" sz="2400" dirty="0"/>
              <a:t>του  </a:t>
            </a:r>
            <a:r>
              <a:rPr lang="el-GR" sz="2400" i="1" dirty="0"/>
              <a:t>Επί Ασπαλάθων</a:t>
            </a:r>
            <a:r>
              <a:rPr lang="el-GR" sz="2400" dirty="0"/>
              <a:t>, που έγραψε στις </a:t>
            </a:r>
            <a:r>
              <a:rPr lang="el-GR" sz="2400" dirty="0" smtClean="0"/>
              <a:t>31 Μαρτίου</a:t>
            </a:r>
            <a:r>
              <a:rPr lang="el-GR" sz="2400" dirty="0"/>
              <a:t> 1971 και αποτελεί μία ακόμη καταγγελία κατά της δικτατορίας.</a:t>
            </a:r>
            <a:br>
              <a:rPr lang="el-GR" sz="2400" dirty="0"/>
            </a:br>
            <a:endParaRPr lang="el-GR" sz="2400" dirty="0"/>
          </a:p>
        </p:txBody>
      </p:sp>
      <p:pic>
        <p:nvPicPr>
          <p:cNvPr id="25603" name="Picture 3" descr="C:\Users\user\Desktop\Georgios_Seferis.jpg"/>
          <p:cNvPicPr>
            <a:picLocks noChangeAspect="1" noChangeArrowheads="1"/>
          </p:cNvPicPr>
          <p:nvPr/>
        </p:nvPicPr>
        <p:blipFill>
          <a:blip r:embed="rId2" cstate="print"/>
          <a:srcRect/>
          <a:stretch>
            <a:fillRect/>
          </a:stretch>
        </p:blipFill>
        <p:spPr bwMode="auto">
          <a:xfrm>
            <a:off x="5631010" y="4216591"/>
            <a:ext cx="3155832" cy="231597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κηδεια-σεφερη.jpg"/>
          <p:cNvPicPr>
            <a:picLocks noChangeAspect="1" noChangeArrowheads="1"/>
          </p:cNvPicPr>
          <p:nvPr/>
        </p:nvPicPr>
        <p:blipFill>
          <a:blip r:embed="rId2" cstate="print"/>
          <a:srcRect/>
          <a:stretch>
            <a:fillRect/>
          </a:stretch>
        </p:blipFill>
        <p:spPr bwMode="auto">
          <a:xfrm>
            <a:off x="251272" y="357166"/>
            <a:ext cx="8678394" cy="585791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Autofit/>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400" dirty="0" smtClean="0"/>
              <a:t>Με </a:t>
            </a:r>
            <a:r>
              <a:rPr lang="el-GR" sz="2400" dirty="0"/>
              <a:t>τον όρο «</a:t>
            </a:r>
            <a:r>
              <a:rPr lang="el-GR" sz="2400" dirty="0" smtClean="0"/>
              <a:t>μοντερνισμό» </a:t>
            </a:r>
            <a:r>
              <a:rPr lang="el-GR" sz="2400" dirty="0"/>
              <a:t>δηλώνουμε </a:t>
            </a:r>
            <a:r>
              <a:rPr lang="el-GR" sz="2400" dirty="0" smtClean="0"/>
              <a:t>μια </a:t>
            </a:r>
            <a:r>
              <a:rPr lang="el-GR" sz="2400" dirty="0"/>
              <a:t>σειρά από τάσεις και κατευθύνσεις στην ιστορία της λογοτεχνίας και της τέχνης, που η αρχή τους τοποθετείται στο </a:t>
            </a:r>
            <a:r>
              <a:rPr lang="el-GR" sz="2400" b="1" dirty="0"/>
              <a:t>δεύτερο μισό του 19ου αιώνα και η πλήρης ανάπτυξή τους στις τέσσερις πρώτες δεκαετίες του 20ού αιώνα</a:t>
            </a:r>
            <a:r>
              <a:rPr lang="el-GR" sz="2800" b="1" dirty="0"/>
              <a:t>.</a:t>
            </a:r>
            <a:r>
              <a:rPr lang="el-GR" sz="2800" dirty="0"/>
              <a:t> </a:t>
            </a:r>
          </a:p>
        </p:txBody>
      </p:sp>
      <p:pic>
        <p:nvPicPr>
          <p:cNvPr id="9218" name="Picture 2" descr="C:\Users\user\Desktop\the-human-condition-1933(1).jpg!Large (1).jpg"/>
          <p:cNvPicPr>
            <a:picLocks noChangeAspect="1" noChangeArrowheads="1"/>
          </p:cNvPicPr>
          <p:nvPr/>
        </p:nvPicPr>
        <p:blipFill>
          <a:blip r:embed="rId2" cstate="print"/>
          <a:srcRect/>
          <a:stretch>
            <a:fillRect/>
          </a:stretch>
        </p:blipFill>
        <p:spPr bwMode="auto">
          <a:xfrm>
            <a:off x="5429256" y="2643178"/>
            <a:ext cx="3252438" cy="421482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B1AB37"/>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a:t>Πρόκειται </a:t>
            </a:r>
            <a:r>
              <a:rPr lang="el-GR" sz="2400" dirty="0" smtClean="0"/>
              <a:t>για </a:t>
            </a:r>
            <a:r>
              <a:rPr lang="el-GR" sz="2400" dirty="0"/>
              <a:t>ένα πνευματικό κίνημα, που εξεγέρθηκε ενάντια στον παραδοσιακό αστικό </a:t>
            </a:r>
            <a:r>
              <a:rPr lang="el-GR" sz="2400" dirty="0" smtClean="0"/>
              <a:t>πολιτισμό</a:t>
            </a:r>
            <a:r>
              <a:rPr lang="en-US" sz="2400" dirty="0" smtClean="0"/>
              <a:t> </a:t>
            </a:r>
            <a:r>
              <a:rPr lang="el-GR" sz="2400" dirty="0" smtClean="0"/>
              <a:t>και αμφισβήτησε τις παραδοσιακές αξίες. </a:t>
            </a:r>
            <a:endParaRPr lang="el-GR" sz="2400" dirty="0"/>
          </a:p>
        </p:txBody>
      </p:sp>
      <p:pic>
        <p:nvPicPr>
          <p:cNvPr id="8195" name="Picture 3" descr="https://eirinipax.files.wordpress.com/2019/05/ledger-1.jpg"/>
          <p:cNvPicPr>
            <a:picLocks noChangeAspect="1" noChangeArrowheads="1"/>
          </p:cNvPicPr>
          <p:nvPr/>
        </p:nvPicPr>
        <p:blipFill>
          <a:blip r:embed="rId2" cstate="print"/>
          <a:srcRect/>
          <a:stretch>
            <a:fillRect/>
          </a:stretch>
        </p:blipFill>
        <p:spPr bwMode="auto">
          <a:xfrm>
            <a:off x="1000100" y="1643050"/>
            <a:ext cx="6667500" cy="471487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AA32E"/>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fontScale="90000"/>
          </a:bodyPr>
          <a:lstStyle/>
          <a:p>
            <a:pPr>
              <a:buFont typeface="Arial" pitchFamily="34" charset="0"/>
              <a:buChar char="•"/>
            </a:pPr>
            <a:r>
              <a:rPr lang="el-GR" dirty="0" smtClean="0"/>
              <a:t> </a:t>
            </a:r>
            <a:br>
              <a:rPr lang="el-GR" dirty="0" smtClean="0"/>
            </a:br>
            <a:r>
              <a:rPr lang="el-GR" dirty="0"/>
              <a:t/>
            </a:r>
            <a:br>
              <a:rPr lang="el-GR" dirty="0"/>
            </a:br>
            <a:r>
              <a:rPr lang="el-GR" dirty="0" smtClean="0"/>
              <a:t/>
            </a:r>
            <a:br>
              <a:rPr lang="el-GR" dirty="0" smtClean="0"/>
            </a:br>
            <a:r>
              <a:rPr lang="el-GR" sz="2700" b="1" dirty="0" smtClean="0"/>
              <a:t>Βασικά γνωρίσματα </a:t>
            </a:r>
            <a:r>
              <a:rPr lang="el-GR" sz="2700" b="1" dirty="0"/>
              <a:t>της ποίησης του μοντερνισμού </a:t>
            </a:r>
            <a:r>
              <a:rPr lang="el-GR" sz="2700" b="1" dirty="0" smtClean="0"/>
              <a:t>είναι: </a:t>
            </a:r>
            <a:br>
              <a:rPr lang="el-GR" sz="2700" b="1" dirty="0" smtClean="0"/>
            </a:br>
            <a:r>
              <a:rPr lang="el-GR" sz="2700" dirty="0" smtClean="0"/>
              <a:t>η </a:t>
            </a:r>
            <a:r>
              <a:rPr lang="el-GR" sz="2700" dirty="0"/>
              <a:t>διάλυση της μορφής και η διάθεση για</a:t>
            </a:r>
            <a:r>
              <a:rPr lang="el-GR" sz="2700" b="1" dirty="0"/>
              <a:t> </a:t>
            </a:r>
            <a:r>
              <a:rPr lang="el-GR" sz="2700" dirty="0" smtClean="0"/>
              <a:t>πειραματισμό· </a:t>
            </a:r>
            <a:br>
              <a:rPr lang="el-GR" sz="2700" dirty="0" smtClean="0"/>
            </a:br>
            <a:r>
              <a:rPr lang="el-GR" sz="2700" dirty="0" smtClean="0"/>
              <a:t>ο </a:t>
            </a:r>
            <a:r>
              <a:rPr lang="el-GR" sz="2700" dirty="0"/>
              <a:t>ελεύθερος στίχος </a:t>
            </a:r>
            <a:r>
              <a:rPr lang="el-GR" sz="2700" dirty="0" smtClean="0"/>
              <a:t>που εξοστρακίζει </a:t>
            </a:r>
            <a:r>
              <a:rPr lang="el-GR" sz="2700" dirty="0"/>
              <a:t>το μέτρο και την ομοιοκαταληξία· </a:t>
            </a:r>
            <a:r>
              <a:rPr lang="el-GR" sz="2700" dirty="0" smtClean="0"/>
              <a:t/>
            </a:r>
            <a:br>
              <a:rPr lang="el-GR" sz="2700" dirty="0" smtClean="0"/>
            </a:br>
            <a:r>
              <a:rPr lang="el-GR" sz="2700" dirty="0" smtClean="0"/>
              <a:t>οι </a:t>
            </a:r>
            <a:r>
              <a:rPr lang="el-GR" sz="2700" dirty="0"/>
              <a:t>γραμματικοί και οι συντακτικοί κανόνες </a:t>
            </a:r>
            <a:r>
              <a:rPr lang="el-GR" sz="2700" dirty="0" smtClean="0"/>
              <a:t>που παραβιάζονται·</a:t>
            </a:r>
            <a:br>
              <a:rPr lang="el-GR" sz="2700" dirty="0" smtClean="0"/>
            </a:br>
            <a:r>
              <a:rPr lang="el-GR" sz="2700" dirty="0" smtClean="0"/>
              <a:t> </a:t>
            </a:r>
            <a:r>
              <a:rPr lang="el-GR" sz="2700" dirty="0"/>
              <a:t>οι προτάσεις </a:t>
            </a:r>
            <a:r>
              <a:rPr lang="el-GR" sz="2700" dirty="0" smtClean="0"/>
              <a:t>που γίνονται </a:t>
            </a:r>
            <a:r>
              <a:rPr lang="el-GR" sz="2700" dirty="0"/>
              <a:t>αποσπασματικές και </a:t>
            </a:r>
            <a:r>
              <a:rPr lang="el-GR" sz="2700" dirty="0" smtClean="0"/>
              <a:t>ελλειπτικές· </a:t>
            </a:r>
            <a:br>
              <a:rPr lang="el-GR" sz="2700" dirty="0" smtClean="0"/>
            </a:br>
            <a:r>
              <a:rPr lang="el-GR" sz="2700" dirty="0" smtClean="0"/>
              <a:t>τα </a:t>
            </a:r>
            <a:r>
              <a:rPr lang="el-GR" sz="2700" dirty="0"/>
              <a:t>σημεία στίξης </a:t>
            </a:r>
            <a:r>
              <a:rPr lang="el-GR" sz="2700" dirty="0" smtClean="0"/>
              <a:t>που καταργούνται· </a:t>
            </a:r>
            <a:endParaRPr lang="el-GR" sz="2700" dirty="0"/>
          </a:p>
        </p:txBody>
      </p:sp>
      <p:pic>
        <p:nvPicPr>
          <p:cNvPr id="6145" name="Picture 1"/>
          <p:cNvPicPr>
            <a:picLocks noChangeAspect="1" noChangeArrowheads="1"/>
          </p:cNvPicPr>
          <p:nvPr/>
        </p:nvPicPr>
        <p:blipFill>
          <a:blip r:embed="rId2" cstate="print"/>
          <a:srcRect/>
          <a:stretch>
            <a:fillRect/>
          </a:stretch>
        </p:blipFill>
        <p:spPr bwMode="auto">
          <a:xfrm>
            <a:off x="6357950" y="2928934"/>
            <a:ext cx="2390783" cy="3558799"/>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071570"/>
          </a:xfrm>
        </p:spPr>
        <p:txBody>
          <a:bodyPr>
            <a:noAutofit/>
          </a:bodyPr>
          <a:lstStyle/>
          <a:p>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400" dirty="0" smtClean="0"/>
              <a:t>τα </a:t>
            </a:r>
            <a:r>
              <a:rPr lang="el-GR" sz="2400" dirty="0"/>
              <a:t>διακοσμητικά στοιχεία και η φροντίδα για το «ωραίο ύφος» </a:t>
            </a:r>
            <a:r>
              <a:rPr lang="el-GR" sz="2400" dirty="0" smtClean="0"/>
              <a:t>που εγκαταλείπονται· </a:t>
            </a:r>
            <a:br>
              <a:rPr lang="el-GR" sz="2400" dirty="0" smtClean="0"/>
            </a:br>
            <a:r>
              <a:rPr lang="el-GR" sz="2400" dirty="0" smtClean="0"/>
              <a:t>επιλογή  στοιχείων  </a:t>
            </a:r>
            <a:r>
              <a:rPr lang="el-GR" sz="2400" dirty="0"/>
              <a:t>που ως τότε θεωρούνταν </a:t>
            </a:r>
            <a:r>
              <a:rPr lang="el-GR" sz="2400" dirty="0" smtClean="0"/>
              <a:t>αντιποιητικά· </a:t>
            </a:r>
            <a:br>
              <a:rPr lang="el-GR" sz="2400" dirty="0" smtClean="0"/>
            </a:br>
            <a:r>
              <a:rPr lang="el-GR" sz="2400" dirty="0" smtClean="0"/>
              <a:t> </a:t>
            </a:r>
            <a:r>
              <a:rPr lang="el-GR" sz="2400" dirty="0"/>
              <a:t>τολμηρές </a:t>
            </a:r>
            <a:r>
              <a:rPr lang="el-GR" sz="2400" dirty="0" smtClean="0"/>
              <a:t>μεταφορές· </a:t>
            </a:r>
            <a:br>
              <a:rPr lang="el-GR" sz="2400" dirty="0" smtClean="0"/>
            </a:br>
            <a:r>
              <a:rPr lang="el-GR" sz="2400" dirty="0" smtClean="0"/>
              <a:t> απροσδόκητοι </a:t>
            </a:r>
            <a:r>
              <a:rPr lang="el-GR" sz="2400" dirty="0"/>
              <a:t>και ετερόκλητοι συνδυασμοί λέξεων </a:t>
            </a:r>
            <a:r>
              <a:rPr lang="el-GR" sz="2400" dirty="0" smtClean="0"/>
              <a:t>που κυριαρχούν</a:t>
            </a:r>
            <a:r>
              <a:rPr lang="el-GR" sz="2400" dirty="0"/>
              <a:t>· </a:t>
            </a:r>
            <a:r>
              <a:rPr lang="el-GR" sz="2400" dirty="0" smtClean="0"/>
              <a:t/>
            </a:r>
            <a:br>
              <a:rPr lang="el-GR" sz="2400" dirty="0" smtClean="0"/>
            </a:br>
            <a:r>
              <a:rPr lang="el-GR" sz="2400" dirty="0" smtClean="0"/>
              <a:t>οι </a:t>
            </a:r>
            <a:r>
              <a:rPr lang="el-GR" sz="2400" dirty="0"/>
              <a:t>εικόνες ή οι ελεύθεροι συνειρμοί </a:t>
            </a:r>
            <a:r>
              <a:rPr lang="el-GR" sz="2400" dirty="0" smtClean="0"/>
              <a:t>που αφθονούν· </a:t>
            </a:r>
            <a:br>
              <a:rPr lang="el-GR" sz="2400" dirty="0" smtClean="0"/>
            </a:br>
            <a:r>
              <a:rPr lang="el-GR" sz="2400" dirty="0" smtClean="0"/>
              <a:t> η ποιητική </a:t>
            </a:r>
            <a:r>
              <a:rPr lang="el-GR" sz="2400" dirty="0"/>
              <a:t>γλώσσα </a:t>
            </a:r>
            <a:r>
              <a:rPr lang="el-GR" sz="2400" dirty="0" smtClean="0"/>
              <a:t>που γίνεται </a:t>
            </a:r>
            <a:r>
              <a:rPr lang="el-GR" sz="2400" dirty="0"/>
              <a:t>συμβολική, ελλειπτική, υπαινικτική, </a:t>
            </a:r>
            <a:r>
              <a:rPr lang="el-GR" sz="2400" dirty="0" smtClean="0"/>
              <a:t>πολύσημη· </a:t>
            </a:r>
            <a:br>
              <a:rPr lang="el-GR" sz="2400" dirty="0" smtClean="0"/>
            </a:br>
            <a:r>
              <a:rPr lang="el-GR" sz="2400" dirty="0" smtClean="0"/>
              <a:t>η αδιαφορία </a:t>
            </a:r>
            <a:r>
              <a:rPr lang="el-GR" sz="2400" dirty="0"/>
              <a:t>για τις συμβάσεις και την ανάγκη κατανόησης.</a:t>
            </a:r>
            <a:br>
              <a:rPr lang="el-GR" sz="2400" dirty="0"/>
            </a:br>
            <a:endParaRPr lang="el-GR" sz="2400" dirty="0"/>
          </a:p>
        </p:txBody>
      </p:sp>
      <p:pic>
        <p:nvPicPr>
          <p:cNvPr id="5121" name="Picture 1" descr="C:\Users\user\Desktop\ΕΓΓΡΑΦΑ ΝΑΝΤΙΑΣ 2\ΕΙΚΟΝΕΣ\2magritt.jpg"/>
          <p:cNvPicPr>
            <a:picLocks noChangeAspect="1" noChangeArrowheads="1"/>
          </p:cNvPicPr>
          <p:nvPr/>
        </p:nvPicPr>
        <p:blipFill>
          <a:blip r:embed="rId2" cstate="print"/>
          <a:srcRect/>
          <a:stretch>
            <a:fillRect/>
          </a:stretch>
        </p:blipFill>
        <p:spPr bwMode="auto">
          <a:xfrm>
            <a:off x="5429256" y="3857628"/>
            <a:ext cx="3402013" cy="27432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800" b="1" dirty="0"/>
              <a:t/>
            </a:r>
            <a:br>
              <a:rPr lang="el-GR" sz="2800" b="1" dirty="0"/>
            </a:br>
            <a:r>
              <a:rPr lang="el-GR" sz="2800" b="1" dirty="0" smtClean="0"/>
              <a:t/>
            </a:r>
            <a:br>
              <a:rPr lang="el-GR" sz="2800" b="1" dirty="0" smtClean="0"/>
            </a:br>
            <a:r>
              <a:rPr lang="el-GR" sz="2800" b="1" dirty="0"/>
              <a:t/>
            </a:r>
            <a:br>
              <a:rPr lang="el-GR" sz="2800" b="1" dirty="0"/>
            </a:br>
            <a:r>
              <a:rPr lang="el-GR" sz="2400" dirty="0" smtClean="0"/>
              <a:t>Στην Ελλάδα ο μοντερνισμός εκφράστηκε με τη νεωτερική </a:t>
            </a:r>
            <a:r>
              <a:rPr lang="el-GR" sz="2400" smtClean="0"/>
              <a:t>ποίηση και τη </a:t>
            </a:r>
            <a:r>
              <a:rPr lang="el-GR" sz="2400" dirty="0" smtClean="0"/>
              <a:t>λεγόμενη «Γενιά του Τριάντα». Πολλοί μάλιστα θεωρούν ως συμβατική αφετηρία της νεωτερικής ποίησης το 1931. Είναι η χρονιά που ο Γ. Σεφέρης δημοσιεύει την πρώτη του ποιητική συλλογή με τον τίτλο «Στροφή». Η συλλογή αυτή θεωρείται ότι εγκαινιάζει μιαν αλλαγή στα ποιητικά μας πράγματα και σημαδεύει το πέρασμα από την παραδοσιακή στη νεωτερική ποίηση. </a:t>
            </a:r>
            <a:r>
              <a:rPr lang="el-GR" sz="2200" dirty="0" smtClean="0"/>
              <a:t> </a:t>
            </a:r>
            <a:r>
              <a:rPr lang="el-GR" sz="2200" b="1" dirty="0" smtClean="0"/>
              <a:t/>
            </a:r>
            <a:br>
              <a:rPr lang="el-GR" sz="2200" b="1" dirty="0" smtClean="0"/>
            </a:br>
            <a:r>
              <a:rPr lang="el-GR" sz="2800" b="1" dirty="0"/>
              <a:t/>
            </a:r>
            <a:br>
              <a:rPr lang="el-GR" sz="2800" b="1" dirty="0"/>
            </a:br>
            <a:r>
              <a:rPr lang="el-GR" sz="2800" b="1" dirty="0" smtClean="0"/>
              <a:t/>
            </a:r>
            <a:br>
              <a:rPr lang="el-GR" sz="2800" b="1" dirty="0" smtClean="0"/>
            </a:br>
            <a:endParaRPr lang="el-GR" sz="2800" b="1" dirty="0"/>
          </a:p>
        </p:txBody>
      </p:sp>
      <p:pic>
        <p:nvPicPr>
          <p:cNvPr id="4098" name="Picture 2" descr="https://i0.wp.com/www.artigo.gr/wp-content/uploads/2018/09/Untitled1-650x330.jpg?resize=650%2C330&amp;ssl=1"/>
          <p:cNvPicPr>
            <a:picLocks noChangeAspect="1" noChangeArrowheads="1"/>
          </p:cNvPicPr>
          <p:nvPr/>
        </p:nvPicPr>
        <p:blipFill>
          <a:blip r:embed="rId2" cstate="print"/>
          <a:srcRect/>
          <a:stretch>
            <a:fillRect/>
          </a:stretch>
        </p:blipFill>
        <p:spPr bwMode="auto">
          <a:xfrm>
            <a:off x="500034" y="3429000"/>
            <a:ext cx="6191250" cy="31432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smtClean="0"/>
              <a:t/>
            </a:r>
            <a:br>
              <a:rPr lang="el-GR" sz="2800" dirty="0" smtClean="0"/>
            </a:br>
            <a:r>
              <a:rPr lang="el-GR" sz="2800" dirty="0"/>
              <a:t/>
            </a:r>
            <a:br>
              <a:rPr lang="el-GR" sz="2800" dirty="0"/>
            </a:br>
            <a:r>
              <a:rPr lang="el-GR" sz="2800" b="1" dirty="0" smtClean="0"/>
              <a:t>Στοιχεία </a:t>
            </a:r>
            <a:r>
              <a:rPr lang="el-GR" sz="2800" b="1" dirty="0" err="1" smtClean="0"/>
              <a:t>νεωτερικότητας</a:t>
            </a:r>
            <a:r>
              <a:rPr lang="el-GR" sz="2800" b="1" dirty="0" smtClean="0"/>
              <a:t> στον ελληνικό μοντερνισμό</a:t>
            </a:r>
            <a:br>
              <a:rPr lang="el-GR" sz="2800" b="1" dirty="0" smtClean="0"/>
            </a:br>
            <a:r>
              <a:rPr lang="el-GR" sz="2800" b="1" dirty="0" smtClean="0"/>
              <a:t/>
            </a:r>
            <a:br>
              <a:rPr lang="el-GR" sz="2800" b="1" dirty="0" smtClean="0"/>
            </a:br>
            <a:r>
              <a:rPr lang="el-GR" sz="2800" b="1" dirty="0" smtClean="0"/>
              <a:t> • </a:t>
            </a:r>
            <a:r>
              <a:rPr lang="el-GR" sz="2800" dirty="0" smtClean="0"/>
              <a:t>Η τάση προς την «απορρύθμιση» του ποιήματος </a:t>
            </a:r>
            <a:br>
              <a:rPr lang="el-GR" sz="2800" dirty="0" smtClean="0"/>
            </a:br>
            <a:r>
              <a:rPr lang="el-GR" sz="2800" dirty="0" smtClean="0"/>
              <a:t>• Η απουσία συγκεκριμένου θέματος </a:t>
            </a:r>
            <a:br>
              <a:rPr lang="el-GR" sz="2800" dirty="0" smtClean="0"/>
            </a:br>
            <a:r>
              <a:rPr lang="el-GR" sz="2800" dirty="0" smtClean="0"/>
              <a:t> • Η υποβολή μιας διάχυτης θλίψης και πικρής μελαγχολίας. </a:t>
            </a:r>
            <a:br>
              <a:rPr lang="el-GR" sz="2800" dirty="0" smtClean="0"/>
            </a:br>
            <a:r>
              <a:rPr lang="el-GR" sz="2800" dirty="0" smtClean="0"/>
              <a:t>• Η αποσύνδεση των λέξεων από το «νόημά» τους</a:t>
            </a:r>
            <a:br>
              <a:rPr lang="el-GR" sz="2800" dirty="0" smtClean="0"/>
            </a:br>
            <a:r>
              <a:rPr lang="el-GR" sz="2800" dirty="0" smtClean="0"/>
              <a:t> • Η χρήση συμβόλων.</a:t>
            </a:r>
            <a:endParaRPr lang="el-GR" sz="2800" dirty="0"/>
          </a:p>
        </p:txBody>
      </p:sp>
      <p:pic>
        <p:nvPicPr>
          <p:cNvPr id="22530" name="Picture 2"/>
          <p:cNvPicPr>
            <a:picLocks noChangeAspect="1" noChangeArrowheads="1"/>
          </p:cNvPicPr>
          <p:nvPr/>
        </p:nvPicPr>
        <p:blipFill>
          <a:blip r:embed="rId2" cstate="print"/>
          <a:srcRect/>
          <a:stretch>
            <a:fillRect/>
          </a:stretch>
        </p:blipFill>
        <p:spPr bwMode="auto">
          <a:xfrm>
            <a:off x="571472" y="3643314"/>
            <a:ext cx="2214578" cy="296227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Γ. Σεφέρης</a:t>
            </a:r>
            <a:endParaRPr lang="el-GR" sz="3200" b="1" dirty="0"/>
          </a:p>
        </p:txBody>
      </p:sp>
      <p:pic>
        <p:nvPicPr>
          <p:cNvPr id="3" name="Picture 2" descr="https://i0.wp.com/www.artigo.gr/wp-content/uploads/2018/09/%CE%A3%CE%95%CE%A6%CE%95%CE%A1%CE%97%CE%A3-%CE%931.jpg?resize=700%2C445&amp;ssl=1"/>
          <p:cNvPicPr>
            <a:picLocks noChangeAspect="1" noChangeArrowheads="1"/>
          </p:cNvPicPr>
          <p:nvPr/>
        </p:nvPicPr>
        <p:blipFill>
          <a:blip r:embed="rId2" cstate="print"/>
          <a:srcRect/>
          <a:stretch>
            <a:fillRect/>
          </a:stretch>
        </p:blipFill>
        <p:spPr bwMode="auto">
          <a:xfrm>
            <a:off x="1142976" y="1571612"/>
            <a:ext cx="6667500" cy="423862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F7F7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
            </a:r>
            <a:br>
              <a:rPr lang="el-GR" sz="2800" dirty="0" smtClean="0"/>
            </a:br>
            <a:r>
              <a:rPr lang="el-GR" sz="2800" dirty="0"/>
              <a:t/>
            </a:r>
            <a:br>
              <a:rPr lang="el-GR" sz="2800" dirty="0"/>
            </a:br>
            <a:r>
              <a:rPr lang="el-GR" sz="2800" dirty="0" smtClean="0"/>
              <a:t>Έλληνας </a:t>
            </a:r>
            <a:r>
              <a:rPr lang="el-GR" sz="2800" dirty="0"/>
              <a:t>ποιητής, δοκιμιογράφος, μεταφραστής και διπλωμάτης. Από τους σημαντικότερους Έλληνες ποιητές, τιμήθηκε με βραβείο Νόμπελ Λογοτεχνίας το 1963. Γραμματολογικά ανήκει στη «Γενιά του '30».</a:t>
            </a:r>
            <a:br>
              <a:rPr lang="el-GR" sz="2800" dirty="0"/>
            </a:br>
            <a:endParaRPr lang="el-GR" sz="2800" dirty="0"/>
          </a:p>
        </p:txBody>
      </p:sp>
      <p:pic>
        <p:nvPicPr>
          <p:cNvPr id="3074" name="Picture 2" descr="C:\Users\user\Desktop\Giorgos_Seferis-Nobel.jpg"/>
          <p:cNvPicPr>
            <a:picLocks noChangeAspect="1" noChangeArrowheads="1"/>
          </p:cNvPicPr>
          <p:nvPr/>
        </p:nvPicPr>
        <p:blipFill>
          <a:blip r:embed="rId2" cstate="print"/>
          <a:srcRect/>
          <a:stretch>
            <a:fillRect/>
          </a:stretch>
        </p:blipFill>
        <p:spPr bwMode="auto">
          <a:xfrm>
            <a:off x="2857488" y="2170768"/>
            <a:ext cx="5651512" cy="4147481"/>
          </a:xfrm>
          <a:prstGeom prst="rect">
            <a:avLst/>
          </a:prstGeom>
          <a:noFill/>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24</Words>
  <Application>Microsoft Office PowerPoint</Application>
  <PresentationFormat>Προβολή στην οθόνη (4:3)</PresentationFormat>
  <Paragraphs>14</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ΜΟΝΤΕΡΝΙΣΜΟΣ </vt:lpstr>
      <vt:lpstr>    Με τον όρο «μοντερνισμό» δηλώνουμε μια σειρά από τάσεις και κατευθύνσεις στην ιστορία της λογοτεχνίας και της τέχνης, που η αρχή τους τοποθετείται στο δεύτερο μισό του 19ου αιώνα και η πλήρης ανάπτυξή τους στις τέσσερις πρώτες δεκαετίες του 20ού αιώνα. </vt:lpstr>
      <vt:lpstr>Πρόκειται για ένα πνευματικό κίνημα, που εξεγέρθηκε ενάντια στον παραδοσιακό αστικό πολιτισμό και αμφισβήτησε τις παραδοσιακές αξίες. </vt:lpstr>
      <vt:lpstr>    Βασικά γνωρίσματα της ποίησης του μοντερνισμού είναι:  η διάλυση της μορφής και η διάθεση για πειραματισμό·  ο ελεύθερος στίχος που εξοστρακίζει το μέτρο και την ομοιοκαταληξία·  οι γραμματικοί και οι συντακτικοί κανόνες που παραβιάζονται·  οι προτάσεις που γίνονται αποσπασματικές και ελλειπτικές·  τα σημεία στίξης που καταργούνται· </vt:lpstr>
      <vt:lpstr>       τα διακοσμητικά στοιχεία και η φροντίδα για το «ωραίο ύφος» που εγκαταλείπονται·  επιλογή  στοιχείων  που ως τότε θεωρούνταν αντιποιητικά·   τολμηρές μεταφορές·   απροσδόκητοι και ετερόκλητοι συνδυασμοί λέξεων που κυριαρχούν·  οι εικόνες ή οι ελεύθεροι συνειρμοί που αφθονούν·   η ποιητική γλώσσα που γίνεται συμβολική, ελλειπτική, υπαινικτική, πολύσημη·  η αδιαφορία για τις συμβάσεις και την ανάγκη κατανόησης. </vt:lpstr>
      <vt:lpstr>        Στην Ελλάδα ο μοντερνισμός εκφράστηκε με τη νεωτερική ποίηση και τη λεγόμενη «Γενιά του Τριάντα». Πολλοί μάλιστα θεωρούν ως συμβατική αφετηρία της νεωτερικής ποίησης το 1931. Είναι η χρονιά που ο Γ. Σεφέρης δημοσιεύει την πρώτη του ποιητική συλλογή με τον τίτλο «Στροφή». Η συλλογή αυτή θεωρείται ότι εγκαινιάζει μιαν αλλαγή στα ποιητικά μας πράγματα και σημαδεύει το πέρασμα από την παραδοσιακή στη νεωτερική ποίηση.     </vt:lpstr>
      <vt:lpstr>     Στοιχεία νεωτερικότητας στον ελληνικό μοντερνισμό   • Η τάση προς την «απορρύθμιση» του ποιήματος  • Η απουσία συγκεκριμένου θέματος   • Η υποβολή μιας διάχυτης θλίψης και πικρής μελαγχολίας.  • Η αποσύνδεση των λέξεων από το «νόημά» τους  • Η χρήση συμβόλων.</vt:lpstr>
      <vt:lpstr>Γ. Σεφέρης</vt:lpstr>
      <vt:lpstr>  Έλληνας ποιητής, δοκιμιογράφος, μεταφραστής και διπλωμάτης. Από τους σημαντικότερους Έλληνες ποιητές, τιμήθηκε με βραβείο Νόμπελ Λογοτεχνίας το 1963. Γραμματολογικά ανήκει στη «Γενιά του '30». </vt:lpstr>
      <vt:lpstr>             Ο Γεώργιος Σεφεριάδης, όπως ήταν το πραγματικό του όνομα, γεννήθηκε στις 29 Φεβρουαρίου 1900 στη Σμύρνη. Αφού τελείωσε το Γυμνάσιο στην Αθήνα, γράφτηκε στη Νομική Σχολή του Πανεπιστημίου της Σορβόνης, από την οποία αποφοίτησε με διδακτορικό το 1924. Τα χρόνια παραμονής του στο Παρίσι ήταν καθοριστικά για τη διαμόρφωση της ποιητικής του φυσιογνωμίας. Ήταν η εποχή που το κίνημα του μοντερνισμού βρισκόταν στην ακμή του.       </vt:lpstr>
      <vt:lpstr>      Μετά την επιστροφή του στην Ελλάδα διορίστηκε υπάλληλος του Υπουργείου Εξωτερικών (1926), αρχίζοντας έτσι μια λαμπρή καριέρα στο διπλωματικό σώμα, που κορυφώθηκε το 1957, με την τοποθέτησή του ως πρεσβευτή της Ελλάδας στη Μεγάλη Βρετανία. Παρέμεινε στο Λονδίνο έως το 1962, οπότε και συνταξιοδοτήθηκε. Στις 10 Απριλίου του 1941, μία ημέρα μετά την κατάληψη της Θεσσαλονίκης από τους Γερμανούς, είχε νυμφευτεί στην Πλάκα τη Μαρώ Ζάννου, με την οποία δεν απέκτησε παιδιά. </vt:lpstr>
      <vt:lpstr>             Στα ελληνικά γράμματα ο Γιώργος Σεφέρης εμφανίστηκε το 1931, με την ποιητική συλλογή Στροφή, η οποία από την πρώτη στιγμή της κυκλοφορίας της προκάλεσε το ενδιαφέρον της λογοτεχνικής κοινότητας της Αθήνας, με θετικές και αρνητικές αντιδράσεις. Οι θαυμαστές του -Γιώργος Θεοτοκάς, Γιώργος Κατσίμπαλης και Ανδρέας Καραντώνης- υποστήριξαν ότι η Στροφή εγκαινιάζει μια καινούργια εποχή για την ελληνική ποίηση, ενώ οι επικριτές του, όπως ο Άλκης Θρύλος και ο Τάκης Παπατσώνης, ισχυρίστηκαν ότι η ποίηση του Σεφέρη είναι σκοτεινή και εγκεφαλική, χωρίς πραγματικό συναίσθημα. Με την πάροδο του χρόνου, η Στροφή απέκτησε τεράστιο συμβολικό βάρος, επειδή θεωρήθηκε από την κριτική ότι έστρεψε την ελληνική ποίηση από την παραδοσιακή στη μοντέρνα γραφή. Ο Μοντερνισμός του Σεφέρη, παρατηρεί ο Γιώργος Θεοτοκάς, υπήρξε «ένας μοντερνισμός τολμηρός, αλλά που κρατούσε το νήμα της παράδοσης, με αίσθημα ευθύνης και με σεβασμό για τη γλώσσα». </vt:lpstr>
      <vt:lpstr>    Κατά τη διάρκεια της επτάχρονης δικτατορίας, έσπασε τη σιωπή του στις 28 Μαρτίου του 1969 και στηλίτευσε τη χούντα με την περίφημη δήλωσή του στο ραδιόφωνο του BBC. «Είναι μια κατάσταση υποχρεωτικής νάρκης, όπου όσες πνευματικές αξίες κατορθώσαμε να κρατήσουμε ζωντανές, με πόνους και με κόπους, πάνε κι αυτές να καταποντισθούν μέσα στα ελώδη στεκούμενα νερά» τόνισε μεταξύ άλλων.</vt:lpstr>
      <vt:lpstr>        Πέθανε τα ξημερώματα της 20ης Σεπτεμβρίου του 1971. Η κηδεία του, δύο ημέρες αργότερα, θα είναι πάνδημη και θα λάβει αντιδικτατορικό χαρακτήρα. Στη νεκρώσιμη πομπή προς το Α' Νεκροταφείο, μπροστά στην Πύλη του Αδριανού, το πλήθος σταματά την κυκλοφορία και αρχίζει να τραγουδά το απαγορευμένο τραγούδι του Μίκη Θεοδωράκη σε στίχους Σεφέρη Άρνηση (Στο περιγιάλι το κρυφό, όπως είναι πιο γνωστό). Στις 23 Σεπτεμβρίου, δημοσιεύεται στην εφημερίδα Το Βήμα, το τελευταίο ποίημά του  Επί Ασπαλάθων, που έγραψε στις 31 Μαρτίου 1971 και αποτελεί μία ακόμη καταγγελία κατά της δικτατορίας.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38</cp:revision>
  <dcterms:created xsi:type="dcterms:W3CDTF">2022-05-05T16:57:26Z</dcterms:created>
  <dcterms:modified xsi:type="dcterms:W3CDTF">2025-05-01T16:59:18Z</dcterms:modified>
</cp:coreProperties>
</file>