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8" r:id="rId8"/>
    <p:sldId id="264" r:id="rId9"/>
    <p:sldId id="265" r:id="rId10"/>
    <p:sldId id="267" r:id="rId11"/>
    <p:sldId id="270" r:id="rId12"/>
    <p:sldId id="271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74" autoAdjust="0"/>
  </p:normalViewPr>
  <p:slideViewPr>
    <p:cSldViewPr>
      <p:cViewPr varScale="1">
        <p:scale>
          <a:sx n="61" d="100"/>
          <a:sy n="61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7D499-E367-4B2B-BABD-43AC45D3BEAC}" type="datetimeFigureOut">
              <a:rPr lang="el-GR" smtClean="0"/>
              <a:pPr/>
              <a:t>22/1/2021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60B-439B-4ECC-96F0-88AEDCD8618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533400"/>
            <a:ext cx="7620000" cy="24574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l-GR" b="1" dirty="0" smtClean="0">
                <a:solidFill>
                  <a:schemeClr val="tx2"/>
                </a:solidFill>
              </a:rPr>
              <a:t>ΠΑΡΑΔΟΣΗ </a:t>
            </a:r>
            <a:r>
              <a:rPr lang="el-GR" b="1" dirty="0">
                <a:solidFill>
                  <a:schemeClr val="tx2"/>
                </a:solidFill>
              </a:rPr>
              <a:t>ΚΑΙ ΜΟΝΤΕΡΝΙΣΜΟΣ ΣΤΗ ΝΕΟΕΛΛΗΝΙΚΗ ΠΟΙΗΣΗ</a:t>
            </a:r>
            <a:br>
              <a:rPr lang="el-GR" b="1" dirty="0">
                <a:solidFill>
                  <a:schemeClr val="tx2"/>
                </a:solidFill>
              </a:rPr>
            </a:br>
            <a:r>
              <a:rPr lang="el-GR" b="1" dirty="0">
                <a:solidFill>
                  <a:schemeClr val="tx2"/>
                </a:solidFill>
              </a:rPr>
              <a:t> </a:t>
            </a:r>
            <a:r>
              <a:rPr lang="el-GR" dirty="0">
                <a:solidFill>
                  <a:schemeClr val="tx2"/>
                </a:solidFill>
              </a:rPr>
              <a:t/>
            </a:r>
            <a:br>
              <a:rPr lang="el-GR" dirty="0">
                <a:solidFill>
                  <a:schemeClr val="tx2"/>
                </a:solidFill>
              </a:rPr>
            </a:b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2"/>
                </a:solidFill>
              </a:rPr>
              <a:t>ΠΡΟΑΝΑΓΝΩΣΤΙΚΟ ΣΤΑΔΙΟ </a:t>
            </a:r>
            <a:br>
              <a:rPr lang="el-GR" b="1" dirty="0" smtClean="0">
                <a:solidFill>
                  <a:schemeClr val="tx2"/>
                </a:solidFill>
              </a:rPr>
            </a:br>
            <a:endParaRPr lang="el-G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-5357538"/>
            <a:ext cx="7820987" cy="1117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lang="el-GR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lang="el-GR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Για τον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Σαραντάρη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«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ποίηση είναι  εκείνος ο εαυτός μας που δεν κοιμάται ποτέ»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el-GR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Για τον</a:t>
            </a:r>
            <a:r>
              <a:rPr kumimoji="0" lang="el-GR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Σαχτούρη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l-GR" sz="2000" b="1" i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«Λανθάνουσα κοινή ανθρώπινη ανάγκη για ουρανό».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Για τον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Σεφέρη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l-GR" sz="20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«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Ποίηση έχει τις ρίζες της στην ανθρώπινη ανάσα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el-GR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000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lang="el-GR" sz="2000" i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«Το χρυσό δίχτυ,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όπου τα πράγματα σπαρταρούν σαν ψάρια»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i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		</a:t>
            </a:r>
            <a:r>
              <a:rPr kumimoji="0" lang="el-GR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και </a:t>
            </a:r>
            <a:endParaRPr kumimoji="0" lang="el-GR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«Είναι πολλά παιδιά πολλών ανθρώπων τα λόγια μας»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Ενημερώθηκαν πρόσφατα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V="1">
            <a:off x="228600" y="533400"/>
            <a:ext cx="8692670" cy="532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C:\Users\ΦΡΟΣΥΝΗ-ΑΛΕΞΑΝΔΡΟΣ\Desktop\periods_b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153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sz="2700" b="1" dirty="0" smtClean="0"/>
              <a:t>Προσέξτε </a:t>
            </a:r>
            <a:r>
              <a:rPr lang="el-GR" sz="2700" b="1" dirty="0"/>
              <a:t>τις διαφορές της παραδοσιακής και της μοντέρνας τεχνοτροπίας στους δύο ζωγραφικούς πίνακες (</a:t>
            </a:r>
            <a:r>
              <a:rPr lang="el-GR" sz="2700" b="1" dirty="0" err="1"/>
              <a:t>Sandro</a:t>
            </a:r>
            <a:r>
              <a:rPr lang="el-GR" sz="2700" b="1" dirty="0"/>
              <a:t> </a:t>
            </a:r>
            <a:r>
              <a:rPr lang="el-GR" sz="2700" b="1" dirty="0" err="1"/>
              <a:t>Botticelli</a:t>
            </a:r>
            <a:r>
              <a:rPr lang="el-GR" sz="2700" b="1" dirty="0"/>
              <a:t>, </a:t>
            </a:r>
            <a:r>
              <a:rPr lang="el-GR" sz="2700" b="1" dirty="0" err="1"/>
              <a:t>Salvador</a:t>
            </a:r>
            <a:r>
              <a:rPr lang="el-GR" sz="2700" b="1" dirty="0"/>
              <a:t> </a:t>
            </a:r>
            <a:r>
              <a:rPr lang="el-GR" sz="2700" b="1" dirty="0" err="1"/>
              <a:t>Dalí</a:t>
            </a:r>
            <a:r>
              <a:rPr lang="el-GR" sz="2700" b="1" dirty="0"/>
              <a:t>)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3600" dirty="0"/>
              <a:t>  				 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 descr="http://3.bp.blogspot.com/-xvHJ9GhrJ4M/Tr-uMQnE7-I/AAAAAAAAAYA/UBAEqBekH60/s320/getImage.do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81200"/>
            <a:ext cx="3581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3 - Θέση περιεχομένου" descr="C:\Documents and Settings\ΤΑΣΟΣ\Επιφάνεια εργασίας\dali1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981200"/>
            <a:ext cx="3886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2392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381000" y="1524000"/>
            <a:ext cx="8153400" cy="4800600"/>
          </a:xfrm>
        </p:spPr>
        <p:txBody>
          <a:bodyPr>
            <a:noAutofit/>
          </a:bodyPr>
          <a:lstStyle/>
          <a:p>
            <a:r>
              <a:rPr lang="el-GR" sz="2400" dirty="0"/>
              <a:t>δεν είναι η ποίηση</a:t>
            </a:r>
            <a:br>
              <a:rPr lang="el-GR" sz="2400" dirty="0"/>
            </a:br>
            <a:r>
              <a:rPr lang="el-GR" sz="2400" dirty="0"/>
              <a:t>κλειστός τόπος για ονειροπόληση</a:t>
            </a:r>
            <a:br>
              <a:rPr lang="el-GR" sz="2400" dirty="0"/>
            </a:br>
            <a:r>
              <a:rPr lang="el-GR" sz="2400" dirty="0"/>
              <a:t>φέρνει τη νήπια αίσθηση της πρώτης χαραυγής</a:t>
            </a:r>
            <a:br>
              <a:rPr lang="el-GR" sz="2400" dirty="0"/>
            </a:br>
            <a:r>
              <a:rPr lang="el-GR" sz="2400" dirty="0"/>
              <a:t>κι είναι η συμφιλίωση ενάντιων πραγμάτων</a:t>
            </a:r>
            <a:br>
              <a:rPr lang="el-GR" sz="2400" dirty="0"/>
            </a:br>
            <a:r>
              <a:rPr lang="el-GR" sz="2400" dirty="0"/>
              <a:t>αυτό που δένει το Θεό</a:t>
            </a:r>
            <a:br>
              <a:rPr lang="el-GR" sz="2400" dirty="0"/>
            </a:br>
            <a:r>
              <a:rPr lang="el-GR" sz="2400" dirty="0"/>
              <a:t>με το εφήμερο</a:t>
            </a:r>
            <a:br>
              <a:rPr lang="el-GR" sz="2400" dirty="0"/>
            </a:br>
            <a:r>
              <a:rPr lang="el-GR" sz="2400" dirty="0"/>
              <a:t>το στήθος με τη λησμονιά</a:t>
            </a:r>
            <a:br>
              <a:rPr lang="el-GR" sz="2400" dirty="0"/>
            </a:br>
            <a:r>
              <a:rPr lang="el-GR" sz="2400" dirty="0"/>
              <a:t>το βίο τον ανθρώπινο</a:t>
            </a:r>
            <a:br>
              <a:rPr lang="el-GR" sz="2400" dirty="0"/>
            </a:br>
            <a:r>
              <a:rPr lang="el-GR" sz="2400" dirty="0"/>
              <a:t>με τη δικαιοσύνη</a:t>
            </a:r>
            <a:br>
              <a:rPr lang="el-GR" sz="2400" dirty="0"/>
            </a:br>
            <a:r>
              <a:rPr lang="el-GR" sz="2400" dirty="0"/>
              <a:t>δεν είναι η ποίηση</a:t>
            </a:r>
            <a:br>
              <a:rPr lang="el-GR" sz="2400" dirty="0"/>
            </a:br>
            <a:r>
              <a:rPr lang="el-GR" sz="2400" dirty="0"/>
              <a:t>κλειστός τόπος για ονειροπόληση</a:t>
            </a:r>
            <a:br>
              <a:rPr lang="el-GR" sz="2400" dirty="0"/>
            </a:br>
            <a:r>
              <a:rPr lang="el-GR" sz="2400" dirty="0"/>
              <a:t>είναι το άλλο νόημα των πραγμάτων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423311"/>
            <a:ext cx="8915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		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ΠΟΙΗΣΗ: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α) Γιώργος </a:t>
            </a:r>
            <a:r>
              <a:rPr kumimoji="0" lang="el-G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Σαραντής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  «Δεν είναι η ποίηση»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   </a:t>
            </a:r>
            <a:r>
              <a:rPr lang="el-GR" sz="3100" b="1" dirty="0"/>
              <a:t>β)   Γεωργία </a:t>
            </a:r>
            <a:r>
              <a:rPr lang="el-GR" sz="3100" b="1" dirty="0" err="1" smtClean="0"/>
              <a:t>Μπηλιώνα</a:t>
            </a:r>
            <a:r>
              <a:rPr lang="el-GR" sz="3100" dirty="0"/>
              <a:t/>
            </a:r>
            <a:br>
              <a:rPr lang="el-GR" sz="3100" dirty="0"/>
            </a:br>
            <a:endParaRPr lang="el-GR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600" b="1" dirty="0"/>
              <a:t>Χτύπος Ζωής</a:t>
            </a:r>
            <a:endParaRPr lang="el-GR" sz="2600" dirty="0"/>
          </a:p>
          <a:p>
            <a:pPr>
              <a:buNone/>
            </a:pPr>
            <a:r>
              <a:rPr lang="el-GR" sz="2600" dirty="0"/>
              <a:t>Κι είναι η ποίηση της ψυχής μου προβάδισμα</a:t>
            </a:r>
          </a:p>
          <a:p>
            <a:pPr>
              <a:buNone/>
            </a:pPr>
            <a:r>
              <a:rPr lang="el-GR" sz="2600" dirty="0"/>
              <a:t>Κάθε λέξη, κάθε στίχος</a:t>
            </a:r>
          </a:p>
          <a:p>
            <a:pPr>
              <a:buNone/>
            </a:pPr>
            <a:r>
              <a:rPr lang="el-GR" sz="2600" dirty="0"/>
              <a:t>-ήχος μικρός-</a:t>
            </a:r>
          </a:p>
          <a:p>
            <a:pPr>
              <a:buNone/>
            </a:pPr>
            <a:r>
              <a:rPr lang="el-GR" sz="2600" dirty="0"/>
              <a:t>που διώχνει το έρεβος και φέρνει το φως.</a:t>
            </a:r>
          </a:p>
          <a:p>
            <a:pPr>
              <a:buNone/>
            </a:pPr>
            <a:r>
              <a:rPr lang="el-GR" sz="2600" dirty="0"/>
              <a:t>Ένα μακρύ, αέναο μονοπάτι</a:t>
            </a:r>
          </a:p>
          <a:p>
            <a:pPr>
              <a:buNone/>
            </a:pPr>
            <a:r>
              <a:rPr lang="el-GR" sz="2600" dirty="0"/>
              <a:t>που ίσως οδηγεί στην ελπίδα</a:t>
            </a:r>
          </a:p>
          <a:p>
            <a:pPr>
              <a:buNone/>
            </a:pPr>
            <a:r>
              <a:rPr lang="el-GR" sz="2600" dirty="0"/>
              <a:t>-ίσως και όχι. . .</a:t>
            </a:r>
          </a:p>
          <a:p>
            <a:pPr>
              <a:buNone/>
            </a:pPr>
            <a:r>
              <a:rPr lang="el-GR" sz="2600" dirty="0"/>
              <a:t>Μια μυστική συνομωσία είναι η ποίηση</a:t>
            </a:r>
          </a:p>
          <a:p>
            <a:pPr>
              <a:buNone/>
            </a:pPr>
            <a:r>
              <a:rPr lang="el-GR" sz="2600" dirty="0"/>
              <a:t>που βρίσκεται κάτω απ’ τη σκιά γερασμένων λουλουδιών</a:t>
            </a:r>
          </a:p>
          <a:p>
            <a:pPr>
              <a:buNone/>
            </a:pPr>
            <a:r>
              <a:rPr lang="el-GR" sz="2600" dirty="0"/>
              <a:t>περιμένοντας να την τυλίξει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62000" y="609600"/>
            <a:ext cx="6781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sz="2400" dirty="0" smtClean="0"/>
              <a:t>η αίγλη της φαντασίας.</a:t>
            </a:r>
          </a:p>
          <a:p>
            <a:pPr>
              <a:buNone/>
            </a:pPr>
            <a:r>
              <a:rPr lang="el-GR" sz="2400" dirty="0" smtClean="0"/>
              <a:t>Και σαν κοιμάμαι</a:t>
            </a:r>
          </a:p>
          <a:p>
            <a:pPr>
              <a:buNone/>
            </a:pPr>
            <a:r>
              <a:rPr lang="el-GR" sz="2400" dirty="0" smtClean="0"/>
              <a:t>και σαν ξυπνώ</a:t>
            </a:r>
          </a:p>
          <a:p>
            <a:pPr>
              <a:buNone/>
            </a:pPr>
            <a:r>
              <a:rPr lang="el-GR" sz="2400" dirty="0" smtClean="0"/>
              <a:t>τη βλέπω να χτυπά το ρόπτρο της ζωής μου</a:t>
            </a:r>
          </a:p>
          <a:p>
            <a:pPr>
              <a:buNone/>
            </a:pPr>
            <a:r>
              <a:rPr lang="el-GR" sz="2400" dirty="0" smtClean="0"/>
              <a:t>έτοιμη να με οδηγήσει</a:t>
            </a:r>
          </a:p>
          <a:p>
            <a:pPr>
              <a:buNone/>
            </a:pPr>
            <a:r>
              <a:rPr lang="el-GR" sz="2400" dirty="0" smtClean="0"/>
              <a:t>σε άγνωστα μέρη</a:t>
            </a:r>
          </a:p>
          <a:p>
            <a:pPr>
              <a:buNone/>
            </a:pPr>
            <a:r>
              <a:rPr lang="el-GR" sz="2400" dirty="0" smtClean="0"/>
              <a:t>-ίσως και όχι. . .</a:t>
            </a:r>
          </a:p>
          <a:p>
            <a:pPr>
              <a:buNone/>
            </a:pPr>
            <a:r>
              <a:rPr lang="el-GR" sz="2400" dirty="0" smtClean="0"/>
              <a:t>σε μέρη που ίσως τα μάτια μας ποτέ να μην αγγίξουν</a:t>
            </a:r>
          </a:p>
          <a:p>
            <a:pPr>
              <a:buNone/>
            </a:pPr>
            <a:r>
              <a:rPr lang="el-GR" sz="2400" dirty="0" smtClean="0"/>
              <a:t>γιατί το άγνωστο και το δυσπρόσιτο</a:t>
            </a:r>
          </a:p>
          <a:p>
            <a:pPr>
              <a:buNone/>
            </a:pPr>
            <a:r>
              <a:rPr lang="el-GR" sz="2400" dirty="0" smtClean="0"/>
              <a:t>κυκλώνουν τη ζωή μας.</a:t>
            </a:r>
          </a:p>
          <a:p>
            <a:pPr>
              <a:buNone/>
            </a:pPr>
            <a:r>
              <a:rPr lang="el-GR" sz="2400" dirty="0" smtClean="0"/>
              <a:t>Μέχρι να την αγγίξει ο ήλιος. . .</a:t>
            </a:r>
          </a:p>
          <a:p>
            <a:pPr>
              <a:buNone/>
            </a:pPr>
            <a:r>
              <a:rPr lang="el-GR" sz="2400" dirty="0" smtClean="0"/>
              <a:t> </a:t>
            </a:r>
            <a:endParaRPr lang="el-GR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-463897"/>
            <a:ext cx="64098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u="sng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</a:t>
            </a:r>
            <a:r>
              <a:rPr kumimoji="0" lang="el-GR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Τι είναι η Ποίηση για τους ποιητές</a:t>
            </a:r>
            <a:endParaRPr kumimoji="0" lang="el-GR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2007989"/>
            <a:ext cx="7662165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-3172327"/>
            <a:ext cx="7311297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lang="el-GR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Για το 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Νάσο Βαγενά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el-G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Το ποίημα είναι ένα νησί.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400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Μπορείς να πας σ’ αυτό με πλοίο.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Το ζήτημα είναι αν μπορείς να πας κολυμπώντας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990600" y="685800"/>
            <a:ext cx="7391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Για τον 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Ελύτη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 Αυτό είναι στο βάθος η ποίηση,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τέχνη να οδηγείσαι και να φτάνεις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προς αυτό που σε υπερβαίνει, να γίνεσαι άνεμος για τον χαρταετό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l-G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και χαρταετός  για τον άνεμο, ακόμα κι όταν ουρανός δεν υπάρχει.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i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Δεν παίζω με τα λόγια.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Μιλώ για την κίνηση που </a:t>
            </a:r>
            <a:r>
              <a:rPr kumimoji="0" lang="el-GR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ανακαλύπτει κανείς 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να σημειώνεται  μέσα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i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στη στιγμή, όταν καταφέρνει να την ανοίξει και να της δώσει διάρκεια».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 rot="10800000" flipV="1">
            <a:off x="1905000" y="4495800"/>
            <a:ext cx="4876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l-GR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l-GR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l-GR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l-GR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l-GR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016124" y="4089311"/>
            <a:ext cx="56800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Αλλά </a:t>
            </a:r>
            <a:r>
              <a:rPr lang="el-GR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και:</a:t>
            </a:r>
            <a:r>
              <a:rPr lang="el-GR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el-GR" dirty="0" smtClean="0">
              <a:solidFill>
                <a:prstClr val="black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l-GR" dirty="0" smtClean="0">
              <a:solidFill>
                <a:prstClr val="black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i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el-GR" i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ποίηση είναι το άλλο πρόσωπο της υπερηφάνειας».</a:t>
            </a:r>
            <a:endParaRPr lang="el-GR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-4480376"/>
            <a:ext cx="7740709" cy="941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lang="el-GR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Για τον 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Εμπειρίκο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«Η </a:t>
            </a:r>
            <a:r>
              <a:rPr kumimoji="0" lang="el-GR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Ποίησις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είναι </a:t>
            </a:r>
            <a:r>
              <a:rPr kumimoji="0" lang="el-GR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ανάπτυξις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στίλβοντος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ποδηλάτου»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Για το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Νίκο Καρούζο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«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Ποτέ στ’ αλήθεια δεν το ’μαθα τι είναι τα ποιήματα./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Είναι πληγώματα, </a:t>
            </a:r>
            <a:r>
              <a:rPr kumimoji="0" lang="el-GR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είν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’ ομοιώματα, φενάκη, φρεναπάτη;/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Φρενάρισμα ίσως; Ταραχώδη κύματα; Τι</a:t>
            </a:r>
            <a:r>
              <a:rPr kumimoji="0" lang="el-GR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είναι τα ποιήματα;/ 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Είν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’ εκδορές, απλά γδαρσίματα; Είναι σκαψίματα; Είναι ιώδιο;/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Είναι φάρμακα; Είναι γάζες, επίδεσμοι, </a:t>
            </a:r>
            <a:r>
              <a:rPr kumimoji="0" lang="el-GR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παρηγόρια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ή διαλείμματα;/ 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Πολλοί τα βαλσαμώνουν ως μηνύματα./</a:t>
            </a:r>
            <a:r>
              <a:rPr kumimoji="0" lang="el-G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Εγώ τα λέω ενθύμια φρίκης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-6234699"/>
            <a:ext cx="8814529" cy="1292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lang="en-US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-Για τον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Καρυωτάκη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lang="el-GR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«Μας διώχνουνε τα πράγματα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i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κι η </a:t>
            </a:r>
            <a:r>
              <a:rPr kumimoji="0" lang="el-GR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ποίησις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είναι το καταφύγιο που φθονούμε».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Για το</a:t>
            </a:r>
            <a:r>
              <a:rPr lang="el-GR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ν</a:t>
            </a:r>
            <a:r>
              <a:rPr kumimoji="0" lang="el-GR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Λειβαδίτη: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ποίηση είναι ένα αίνιγμα από συνηθισμένα λόγια»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	</a:t>
            </a:r>
            <a:r>
              <a:rPr kumimoji="0" lang="el-GR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Αλλά και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i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«…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ένα παιχνίδι / που τα χάνεις όλα/ για να κερδίσεις ίσως / ένα άπιαστο αστέρι».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- Για τον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Παυλόπουλο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η Ποίηση είναι ένα είδωλο άπιαστο: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«Μια πόρτα ανοιχτή,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για την οποία αιώνες τώρα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φτιάχνονται  ατέλειωτες αρμαθιές αντικλείδια».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135</Words>
  <Application>Microsoft Office PowerPoint</Application>
  <PresentationFormat>Προβολή στην οθόνη (4:3)</PresentationFormat>
  <Paragraphs>238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  ΠΑΡΑΔΟΣΗ ΚΑΙ ΜΟΝΤΕΡΝΙΣΜΟΣ ΣΤΗ ΝΕΟΕΛΛΗΝΙΚΗ ΠΟΙΗΣΗ   </vt:lpstr>
      <vt:lpstr>   Προσέξτε τις διαφορές της παραδοσιακής και της μοντέρνας τεχνοτροπίας στους δύο ζωγραφικούς πίνακες (Sandro Botticelli, Salvador Dalí)         </vt:lpstr>
      <vt:lpstr>        </vt:lpstr>
      <vt:lpstr>   β)   Γεωργία Μπηλιώνα 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ΠΑΡΑΔΟΣΗ ΚΑΙ ΜΟΝΤΕΡΝΙΣΜΟΣ ΣΤΗ ΝΕΟΕΛΛΗΝΙΚΗ ΠΟΙΗΣΗ   </dc:title>
  <dc:creator>ΤΑΣΟΣ</dc:creator>
  <cp:lastModifiedBy>user</cp:lastModifiedBy>
  <cp:revision>14</cp:revision>
  <dcterms:created xsi:type="dcterms:W3CDTF">2016-01-21T17:51:40Z</dcterms:created>
  <dcterms:modified xsi:type="dcterms:W3CDTF">2021-01-22T05:44:19Z</dcterms:modified>
</cp:coreProperties>
</file>